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500" r:id="rId5"/>
    <p:sldId id="391" r:id="rId6"/>
    <p:sldId id="5004" r:id="rId7"/>
    <p:sldId id="4938" r:id="rId8"/>
    <p:sldId id="4939" r:id="rId9"/>
    <p:sldId id="508" r:id="rId10"/>
    <p:sldId id="4941" r:id="rId11"/>
    <p:sldId id="4942" r:id="rId12"/>
    <p:sldId id="4948" r:id="rId13"/>
    <p:sldId id="4979" r:id="rId14"/>
    <p:sldId id="4980" r:id="rId15"/>
    <p:sldId id="4953" r:id="rId16"/>
    <p:sldId id="4977" r:id="rId17"/>
    <p:sldId id="388" r:id="rId18"/>
    <p:sldId id="389" r:id="rId19"/>
    <p:sldId id="4959" r:id="rId20"/>
    <p:sldId id="4943" r:id="rId21"/>
    <p:sldId id="392" r:id="rId22"/>
    <p:sldId id="4978" r:id="rId23"/>
    <p:sldId id="5001" r:id="rId24"/>
    <p:sldId id="4983" r:id="rId25"/>
    <p:sldId id="4954" r:id="rId26"/>
    <p:sldId id="5002" r:id="rId27"/>
    <p:sldId id="300" r:id="rId28"/>
    <p:sldId id="4984" r:id="rId29"/>
    <p:sldId id="4985" r:id="rId30"/>
    <p:sldId id="4986" r:id="rId31"/>
    <p:sldId id="4987" r:id="rId32"/>
    <p:sldId id="4988" r:id="rId33"/>
    <p:sldId id="4955" r:id="rId34"/>
    <p:sldId id="4989" r:id="rId35"/>
    <p:sldId id="4990" r:id="rId36"/>
    <p:sldId id="4991" r:id="rId37"/>
    <p:sldId id="4992" r:id="rId38"/>
    <p:sldId id="4993" r:id="rId39"/>
    <p:sldId id="4956" r:id="rId40"/>
    <p:sldId id="4994" r:id="rId41"/>
    <p:sldId id="4995" r:id="rId42"/>
    <p:sldId id="4996" r:id="rId43"/>
    <p:sldId id="4997" r:id="rId44"/>
    <p:sldId id="4998" r:id="rId45"/>
    <p:sldId id="4957" r:id="rId46"/>
    <p:sldId id="425" r:id="rId47"/>
    <p:sldId id="4999" r:id="rId48"/>
    <p:sldId id="4958" r:id="rId49"/>
    <p:sldId id="4972" r:id="rId50"/>
    <p:sldId id="4925" r:id="rId51"/>
    <p:sldId id="5000" r:id="rId52"/>
    <p:sldId id="324" r:id="rId53"/>
    <p:sldId id="32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alterman" initials="JH" lastIdx="3" clrIdx="0">
    <p:extLst>
      <p:ext uri="{19B8F6BF-5375-455C-9EA6-DF929625EA0E}">
        <p15:presenceInfo xmlns:p15="http://schemas.microsoft.com/office/powerpoint/2012/main" userId="S::jessica.halterman@avionte.com::60ef39c5-48b1-4405-a7d6-7c9702379f6e" providerId="AD"/>
      </p:ext>
    </p:extLst>
  </p:cmAuthor>
  <p:cmAuthor id="2" name="Kathy Moening" initials="KM" lastIdx="8" clrIdx="1">
    <p:extLst>
      <p:ext uri="{19B8F6BF-5375-455C-9EA6-DF929625EA0E}">
        <p15:presenceInfo xmlns:p15="http://schemas.microsoft.com/office/powerpoint/2012/main" userId="S::kathy.moening@avionte.com::ab4fdfb2-01f5-41f3-a409-b4baf7dff61b" providerId="AD"/>
      </p:ext>
    </p:extLst>
  </p:cmAuthor>
  <p:cmAuthor id="3" name="Rishabh Mehrotra" initials="RM" lastIdx="3" clrIdx="2">
    <p:extLst>
      <p:ext uri="{19B8F6BF-5375-455C-9EA6-DF929625EA0E}">
        <p15:presenceInfo xmlns:p15="http://schemas.microsoft.com/office/powerpoint/2012/main" userId="S::rishabh.mehrotra@avionte.com::534a2c7e-42e6-47af-87ef-4df1dbff458d" providerId="AD"/>
      </p:ext>
    </p:extLst>
  </p:cmAuthor>
  <p:cmAuthor id="4" name="Brenda Long" initials="BL" lastIdx="4" clrIdx="3">
    <p:extLst>
      <p:ext uri="{19B8F6BF-5375-455C-9EA6-DF929625EA0E}">
        <p15:presenceInfo xmlns:p15="http://schemas.microsoft.com/office/powerpoint/2012/main" userId="S::blong@avionte.com::dd75c215-e84c-43f1-ad9b-5efaccc07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B1CB"/>
    <a:srgbClr val="694A9E"/>
    <a:srgbClr val="3C70B7"/>
    <a:srgbClr val="20415C"/>
    <a:srgbClr val="0073F0"/>
    <a:srgbClr val="404D67"/>
    <a:srgbClr val="4C9DF4"/>
    <a:srgbClr val="1981F1"/>
    <a:srgbClr val="7FB9F7"/>
    <a:srgbClr val="66A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8"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9AFA3-742B-4A88-A84D-420F059DA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0A80E0-21E5-4132-895A-87252B56E6B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71CB0-7CFD-459C-B1AE-37B925E83B3D}" type="datetimeFigureOut">
              <a:rPr lang="en-US" smtClean="0"/>
              <a:t>12/4/2022</a:t>
            </a:fld>
            <a:endParaRPr lang="en-US"/>
          </a:p>
        </p:txBody>
      </p:sp>
      <p:sp>
        <p:nvSpPr>
          <p:cNvPr id="4" name="Slide Image Placeholder 3">
            <a:extLst>
              <a:ext uri="{FF2B5EF4-FFF2-40B4-BE49-F238E27FC236}">
                <a16:creationId xmlns:a16="http://schemas.microsoft.com/office/drawing/2014/main" id="{C77C38ED-A26A-47B6-B444-A5E65745D53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DABA5E17-35F2-4B32-9365-9D4DEBBB9E9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9E874A8-80D1-4E87-AF8D-276CD7A3771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F202959B-75B2-42FE-A713-80DBDFBF1EF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357B7-A259-47A8-9D3E-FB8C05507D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2022 W2s and Greenshades Training.  We appreciate you taking the time to prepare your company for success with year end filings.</a:t>
            </a:r>
          </a:p>
          <a:p>
            <a:r>
              <a:rPr lang="en-US" dirty="0"/>
              <a:t>A few housekeeping items before we get started:</a:t>
            </a:r>
          </a:p>
          <a:p>
            <a:r>
              <a:rPr lang="en-US" dirty="0"/>
              <a:t>     All attendees are in listen-only mode to reduce background noise</a:t>
            </a:r>
          </a:p>
          <a:p>
            <a:r>
              <a:rPr lang="en-US" dirty="0"/>
              <a:t>     If you have any questions, please use the Q/A box, we will respond to your questions as we get to the applicable session or at the end where we have a section for Q/A.</a:t>
            </a:r>
          </a:p>
          <a:p>
            <a:r>
              <a:rPr lang="en-US" dirty="0"/>
              <a:t>     </a:t>
            </a:r>
          </a:p>
          <a:p>
            <a:r>
              <a:rPr lang="en-US" dirty="0"/>
              <a:t>     This webinar is being recorded and will be available in the KB along with the </a:t>
            </a:r>
            <a:r>
              <a:rPr lang="en-US" dirty="0" err="1"/>
              <a:t>powerpoint</a:t>
            </a:r>
            <a:r>
              <a:rPr lang="en-US" dirty="0"/>
              <a:t> for your reference as you work through year-end.</a:t>
            </a:r>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1</a:t>
            </a:fld>
            <a:endParaRPr lang="en-US"/>
          </a:p>
        </p:txBody>
      </p:sp>
    </p:spTree>
    <p:extLst>
      <p:ext uri="{BB962C8B-B14F-4D97-AF65-F5344CB8AC3E}">
        <p14:creationId xmlns:p14="http://schemas.microsoft.com/office/powerpoint/2010/main" val="112178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Distribution options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Print in house – you print your W2s directly from Avionte and distribute to emails via mail or direct distribution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Outsource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Greenshades, Solv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Nelco</a:t>
            </a:r>
            <a:r>
              <a:rPr lang="en-US" sz="1200" dirty="0">
                <a:effectLst/>
                <a:latin typeface="Calibri" panose="020F0502020204030204" pitchFamily="34" charset="0"/>
                <a:ea typeface="Calibri" panose="020F0502020204030204" pitchFamily="34" charset="0"/>
                <a:cs typeface="Times New Roman" panose="02020603050405020304" pitchFamily="18" charset="0"/>
              </a:rPr>
              <a:t> – preferred partners, you can contact them to discuss the amount of paper you will need, costs,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Beware!  There are additional costs using these vendors that are outside of and not covered with your monthly Avionte fees.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Electronic forms via the employee/talent portal – but employee/talent consent is required</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a standard consent e-doc, or you can ask through interview question, etc. but it’s easier if you’ve been doing it throughout the year – trying to get them now will be difficult</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Links shown here for KB articles for the process</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Saves on the # of forms you are mailing, saving you postage costs</a:t>
            </a:r>
          </a:p>
          <a:p>
            <a:endParaRPr lang="en-US" dirty="0"/>
          </a:p>
          <a:p>
            <a:r>
              <a:rPr lang="en-US" sz="1200" b="0" i="0" kern="1200" dirty="0">
                <a:solidFill>
                  <a:schemeClr val="tx1"/>
                </a:solidFill>
                <a:effectLst/>
                <a:latin typeface="Avenir Book" panose="02000503020000020003" pitchFamily="2" charset="0"/>
                <a:ea typeface="+mn-ea"/>
                <a:cs typeface="+mn-cs"/>
              </a:rPr>
              <a:t>Print &amp; mail partners – these are the ones that we have partnerships with and therefore have an export created that will easily send the data to the vendor for printing. All partners charge a fee to print &amp; mail. Otherwise, you can do this in-house for free </a:t>
            </a:r>
          </a:p>
          <a:p>
            <a:endParaRPr lang="en-US" sz="1200" b="0" i="0" kern="1200" dirty="0">
              <a:solidFill>
                <a:schemeClr val="tx1"/>
              </a:solidFill>
              <a:effectLst/>
              <a:latin typeface="Avenir Book" panose="02000503020000020003" pitchFamily="2" charset="0"/>
              <a:ea typeface="+mn-ea"/>
              <a:cs typeface="+mn-cs"/>
            </a:endParaRPr>
          </a:p>
          <a:p>
            <a:r>
              <a:rPr lang="en-US" sz="1200" b="0" i="0" kern="1200" dirty="0">
                <a:solidFill>
                  <a:schemeClr val="tx1"/>
                </a:solidFill>
                <a:effectLst/>
                <a:latin typeface="Avenir Book" panose="02000503020000020003" pitchFamily="2" charset="0"/>
                <a:ea typeface="+mn-ea"/>
                <a:cs typeface="+mn-cs"/>
              </a:rPr>
              <a:t>Electronic W2 Info AQ will tell you which employees/talent have consented to receiving the W2 electronically.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10</a:t>
            </a:fld>
            <a:endParaRPr lang="en-US"/>
          </a:p>
        </p:txBody>
      </p:sp>
    </p:spTree>
    <p:extLst>
      <p:ext uri="{BB962C8B-B14F-4D97-AF65-F5344CB8AC3E}">
        <p14:creationId xmlns:p14="http://schemas.microsoft.com/office/powerpoint/2010/main" val="252013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panose="02000503020000020003" pitchFamily="2" charset="0"/>
                <a:ea typeface="+mn-ea"/>
                <a:cs typeface="+mn-cs"/>
              </a:rPr>
              <a:t>Greenshades pricing chart for print and mail – just note that the longer you wait, the more it costs.  The last date for guaranteed on time delivery to employees is 01/23/2023. </a:t>
            </a:r>
          </a:p>
          <a:p>
            <a:r>
              <a:rPr lang="en-US" dirty="0"/>
              <a:t>This means you are asking Greenshades to print and mail them for you, so you will receive a separate invoice from them for the cost of that service.</a:t>
            </a:r>
          </a:p>
        </p:txBody>
      </p:sp>
      <p:sp>
        <p:nvSpPr>
          <p:cNvPr id="4" name="Slide Number Placeholder 3"/>
          <p:cNvSpPr>
            <a:spLocks noGrp="1"/>
          </p:cNvSpPr>
          <p:nvPr>
            <p:ph type="sldNum" sz="quarter" idx="5"/>
          </p:nvPr>
        </p:nvSpPr>
        <p:spPr/>
        <p:txBody>
          <a:bodyPr/>
          <a:lstStyle/>
          <a:p>
            <a:fld id="{4C3357B7-A259-47A8-9D3E-FB8C05507DE1}" type="slidenum">
              <a:rPr lang="en-US" smtClean="0"/>
              <a:t>11</a:t>
            </a:fld>
            <a:endParaRPr lang="en-US"/>
          </a:p>
        </p:txBody>
      </p:sp>
    </p:spTree>
    <p:extLst>
      <p:ext uri="{BB962C8B-B14F-4D97-AF65-F5344CB8AC3E}">
        <p14:creationId xmlns:p14="http://schemas.microsoft.com/office/powerpoint/2010/main" val="363386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Avenir Book" panose="02000503020000020003" pitchFamily="2" charset="0"/>
                <a:ea typeface="+mn-ea"/>
                <a:cs typeface="+mn-cs"/>
              </a:rPr>
              <a:t>Step 1: Generate your Q4 data in Greenshades</a:t>
            </a:r>
          </a:p>
          <a:p>
            <a:pPr lvl="1"/>
            <a:r>
              <a:rPr lang="en-US" sz="1200" b="0" i="0" kern="1200" dirty="0">
                <a:solidFill>
                  <a:schemeClr val="tx1"/>
                </a:solidFill>
                <a:effectLst/>
                <a:latin typeface="Avenir Book" panose="02000503020000020003" pitchFamily="2" charset="0"/>
                <a:ea typeface="+mn-ea"/>
                <a:cs typeface="+mn-cs"/>
              </a:rPr>
              <a:t>This is used to collect the data for your w2s, 1099s and the quarterly data that you still need to do for q4 filings</a:t>
            </a:r>
          </a:p>
          <a:p>
            <a:pPr lvl="1"/>
            <a:endParaRPr lang="en-US" sz="1200" b="0" i="0" kern="1200" dirty="0">
              <a:solidFill>
                <a:schemeClr val="tx1"/>
              </a:solidFill>
              <a:effectLst/>
              <a:latin typeface="Avenir Book" panose="02000503020000020003" pitchFamily="2"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12</a:t>
            </a:fld>
            <a:endParaRPr lang="en-US"/>
          </a:p>
        </p:txBody>
      </p:sp>
    </p:spTree>
    <p:extLst>
      <p:ext uri="{BB962C8B-B14F-4D97-AF65-F5344CB8AC3E}">
        <p14:creationId xmlns:p14="http://schemas.microsoft.com/office/powerpoint/2010/main" val="134901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Avenir Book" panose="02000503020000020003" pitchFamily="2" charset="0"/>
                <a:ea typeface="+mn-ea"/>
                <a:cs typeface="+mn-cs"/>
              </a:rPr>
              <a:t>Step 1: Generate your Q4 data in </a:t>
            </a:r>
            <a:r>
              <a:rPr lang="en-US" sz="1200" b="0" i="0" kern="1200" dirty="0" err="1">
                <a:solidFill>
                  <a:schemeClr val="tx1"/>
                </a:solidFill>
                <a:effectLst/>
                <a:latin typeface="Avenir Book" panose="02000503020000020003" pitchFamily="2" charset="0"/>
                <a:ea typeface="+mn-ea"/>
                <a:cs typeface="+mn-cs"/>
              </a:rPr>
              <a:t>greenshades</a:t>
            </a:r>
            <a:endParaRPr lang="en-US" sz="1200" b="0" i="0" kern="1200" dirty="0">
              <a:solidFill>
                <a:schemeClr val="tx1"/>
              </a:solidFill>
              <a:effectLst/>
              <a:latin typeface="Avenir Book" panose="02000503020000020003" pitchFamily="2" charset="0"/>
              <a:ea typeface="+mn-ea"/>
              <a:cs typeface="+mn-cs"/>
            </a:endParaRPr>
          </a:p>
          <a:p>
            <a:pPr lvl="1"/>
            <a:r>
              <a:rPr lang="en-US" sz="1200" b="0" i="0" kern="1200" dirty="0">
                <a:solidFill>
                  <a:schemeClr val="tx1"/>
                </a:solidFill>
                <a:effectLst/>
                <a:latin typeface="Avenir Book" panose="02000503020000020003" pitchFamily="2" charset="0"/>
                <a:ea typeface="+mn-ea"/>
                <a:cs typeface="+mn-cs"/>
              </a:rPr>
              <a:t>This is used to collect the data for your w2s, 1099s and the quarterly data that you still need to do for q4 – you can do this at anytime – do not need to wait until 1/1!!</a:t>
            </a:r>
          </a:p>
          <a:p>
            <a:pPr lvl="1"/>
            <a:endParaRPr lang="en-US" sz="1200" b="0" i="0" kern="1200" dirty="0">
              <a:solidFill>
                <a:schemeClr val="tx1"/>
              </a:solidFill>
              <a:effectLst/>
              <a:latin typeface="Avenir Book" panose="02000503020000020003" pitchFamily="2" charset="0"/>
              <a:ea typeface="+mn-ea"/>
              <a:cs typeface="+mn-cs"/>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 do this –</a:t>
            </a:r>
          </a:p>
          <a:p>
            <a:pPr marL="800100" marR="0" lvl="1" indent="-34290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 to your Weekly process in the core app (back office/Bold back office)</a:t>
            </a:r>
          </a:p>
          <a:p>
            <a:pPr marL="800100" marR="0" lvl="1" indent="-34290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supplier,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the generate Feed &amp; XML button</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need to do 1 supplier at a time if you do have multiple……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Repeat for multiple suppliers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the button for generate feed and xml</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taking a snapshot of your back office data and processing it into your forms and annual quarterly filings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might receive errors because the feed is not only processing, but it looks for non-matching data or missing items.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step is to review and then resolve any errors you find, and then once you’ve resolved those errors – you want to go back and repeat that process of generate feed and xml</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repeat that process of generating the feed and xml as many times as you want between now and filing. It just refreshes that snapshot of back office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panose="02000503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panose="02000503000000020004" pitchFamily="50" charset="0"/>
              </a:rPr>
              <a:t>Weekly Process &gt; Generate Greenshades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panose="02000503000000020004" pitchFamily="50" charset="0"/>
              </a:rPr>
              <a:t>Select Supplier, Year, and Quarter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panose="02000503000000020004" pitchFamily="50" charset="0"/>
              </a:rPr>
              <a:t>Generate Feed &amp; XML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venir" panose="02000503000000020004" pitchFamily="50" charset="0"/>
              </a:rPr>
              <a:t>Review &amp; resolve errors</a:t>
            </a:r>
          </a:p>
          <a:p>
            <a:pPr marL="285750" lvl="0" indent="-285750">
              <a:buFont typeface="Arial" panose="020B0604020202020204" pitchFamily="34" charset="0"/>
              <a:buChar char="•"/>
            </a:pPr>
            <a:r>
              <a:rPr lang="en-US" dirty="0">
                <a:latin typeface="Avenir" panose="02000503000000020004" pitchFamily="50" charset="0"/>
              </a:rPr>
              <a:t>Q4 = W2s, 940/941</a:t>
            </a:r>
          </a:p>
          <a:p>
            <a:pPr marL="285750" lvl="0" indent="-285750">
              <a:buFont typeface="Arial" panose="020B0604020202020204" pitchFamily="34" charset="0"/>
              <a:buChar char="•"/>
            </a:pPr>
            <a:r>
              <a:rPr lang="en-US" dirty="0">
                <a:latin typeface="Avenir" panose="02000503000000020004" pitchFamily="50" charset="0"/>
              </a:rPr>
              <a:t>Q4 ACA = 1095-Cs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panose="02000503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panose="02000503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venir" panose="02000503000000020004" pitchFamily="50"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13</a:t>
            </a:fld>
            <a:endParaRPr lang="en-US"/>
          </a:p>
        </p:txBody>
      </p:sp>
    </p:spTree>
    <p:extLst>
      <p:ext uri="{BB962C8B-B14F-4D97-AF65-F5344CB8AC3E}">
        <p14:creationId xmlns:p14="http://schemas.microsoft.com/office/powerpoint/2010/main" val="332336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Avenir Book" panose="02000503020000020003" pitchFamily="2" charset="0"/>
                <a:ea typeface="+mn-ea"/>
                <a:cs typeface="+mn-cs"/>
              </a:rPr>
              <a:t>Let’s walk through the process with screenshots</a:t>
            </a:r>
          </a:p>
          <a:p>
            <a:pPr lvl="1"/>
            <a:r>
              <a:rPr lang="en-US" sz="1200" b="0" i="0" kern="1200" dirty="0">
                <a:solidFill>
                  <a:schemeClr val="tx1"/>
                </a:solidFill>
                <a:effectLst/>
                <a:latin typeface="Avenir Book" panose="02000503020000020003" pitchFamily="2" charset="0"/>
                <a:ea typeface="+mn-ea"/>
                <a:cs typeface="+mn-cs"/>
              </a:rPr>
              <a:t>Generate Feed &amp; XML button is our first step</a:t>
            </a:r>
          </a:p>
          <a:p>
            <a:pPr lvl="2"/>
            <a:r>
              <a:rPr lang="en-US" sz="1200" b="0" i="0" kern="1200" dirty="0">
                <a:solidFill>
                  <a:schemeClr val="tx1"/>
                </a:solidFill>
                <a:effectLst/>
                <a:latin typeface="Avenir Book" panose="02000503020000020003" pitchFamily="2" charset="0"/>
                <a:ea typeface="+mn-ea"/>
                <a:cs typeface="+mn-cs"/>
              </a:rPr>
              <a:t>Weekly process in the main menu and clicking the generate feed &amp; XML button; also available in </a:t>
            </a:r>
            <a:r>
              <a:rPr lang="en-US" sz="1200" b="0" i="0" kern="1200">
                <a:solidFill>
                  <a:schemeClr val="tx1"/>
                </a:solidFill>
                <a:effectLst/>
                <a:latin typeface="Avenir Book" panose="02000503020000020003" pitchFamily="2" charset="0"/>
                <a:ea typeface="+mn-ea"/>
                <a:cs typeface="+mn-cs"/>
              </a:rPr>
              <a:t>the </a:t>
            </a:r>
            <a:r>
              <a:rPr lang="en-US" sz="1200" b="0" i="0" kern="1200" dirty="0">
                <a:solidFill>
                  <a:schemeClr val="tx1"/>
                </a:solidFill>
                <a:effectLst/>
                <a:latin typeface="Avenir Book" panose="02000503020000020003" pitchFamily="2" charset="0"/>
                <a:ea typeface="+mn-ea"/>
                <a:cs typeface="+mn-cs"/>
              </a:rPr>
              <a:t>A</a:t>
            </a:r>
            <a:r>
              <a:rPr lang="en-US" sz="1200" b="0" i="0" kern="1200">
                <a:solidFill>
                  <a:schemeClr val="tx1"/>
                </a:solidFill>
                <a:effectLst/>
                <a:latin typeface="Avenir Book" panose="02000503020000020003" pitchFamily="2" charset="0"/>
                <a:ea typeface="+mn-ea"/>
                <a:cs typeface="+mn-cs"/>
              </a:rPr>
              <a:t>ctions </a:t>
            </a:r>
            <a:r>
              <a:rPr lang="en-US" sz="1200" b="0" i="0" kern="1200" dirty="0">
                <a:solidFill>
                  <a:schemeClr val="tx1"/>
                </a:solidFill>
                <a:effectLst/>
                <a:latin typeface="Avenir Book" panose="02000503020000020003" pitchFamily="2" charset="0"/>
                <a:ea typeface="+mn-ea"/>
                <a:cs typeface="+mn-cs"/>
              </a:rPr>
              <a:t>menu</a:t>
            </a:r>
          </a:p>
          <a:p>
            <a:pPr lvl="2"/>
            <a:r>
              <a:rPr lang="en-US" sz="1200" b="0" i="0" kern="1200" dirty="0">
                <a:solidFill>
                  <a:schemeClr val="tx1"/>
                </a:solidFill>
                <a:effectLst/>
                <a:latin typeface="Avenir Book" panose="02000503020000020003" pitchFamily="2" charset="0"/>
                <a:ea typeface="+mn-ea"/>
                <a:cs typeface="+mn-cs"/>
              </a:rPr>
              <a:t>YOU CAN GENERATE THE FEED TO POPULATE THE W2 4UP REPORT AND THE GET W2 DETAILS.  YOU CAN GENERATE THE FEED AND NOT FILE UNTIL JAN.</a:t>
            </a:r>
          </a:p>
          <a:p>
            <a:pPr lvl="2"/>
            <a:endParaRPr lang="en-US" sz="1200" b="0" i="0" kern="1200" dirty="0">
              <a:solidFill>
                <a:schemeClr val="tx1"/>
              </a:solidFill>
              <a:effectLst/>
              <a:latin typeface="Avenir Book" panose="02000503020000020003" pitchFamily="2" charset="0"/>
              <a:ea typeface="+mn-ea"/>
              <a:cs typeface="+mn-cs"/>
            </a:endParaRP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click that generate feed and xml button, the system is doing 2 things.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Processing a feed of data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Creating an xml file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feed is that snapshot of back office data – and it’s pushing that or feeding that into the reports in the core application</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xml is a file type that will save to your computer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data for q4 and your year end tax filing</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14</a:t>
            </a:fld>
            <a:endParaRPr lang="en-US"/>
          </a:p>
        </p:txBody>
      </p:sp>
    </p:spTree>
    <p:extLst>
      <p:ext uri="{BB962C8B-B14F-4D97-AF65-F5344CB8AC3E}">
        <p14:creationId xmlns:p14="http://schemas.microsoft.com/office/powerpoint/2010/main" val="366871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After you click the generate feed and xml button, you may get a pop-up indicating there are errors – DO NOT IGNORE THESE ERRORS (IF SEVERE, CAN’T MOVE PAST THEM)</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will need to review and resolve those before you proceed with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efiling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 with printing any forms</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my case, I have 7 errors</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I click yes to see them, it brings me to the errors tab and I can toggle back and forth.</a:t>
            </a: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errors screen is grouped into 2 different sections</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Severe errors – which we definitely want to fix before – can’t move past</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Warnings – those can be bypassed, but you should review and attempt to resolve as possible</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defTabSz="914400" rtl="0" eaLnBrk="1" fontAlgn="auto" latinLnBrk="0" hangingPunct="1">
              <a:lnSpc>
                <a:spcPct val="107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ERRORS CAN BE REVIEWED IN THE GREENSHADES WINDOW OR USING the VIEW GREENSHADES ERRORS AQ in Reports section</a:t>
            </a:r>
          </a:p>
        </p:txBody>
      </p:sp>
      <p:sp>
        <p:nvSpPr>
          <p:cNvPr id="4" name="Slide Number Placeholder 3"/>
          <p:cNvSpPr>
            <a:spLocks noGrp="1"/>
          </p:cNvSpPr>
          <p:nvPr>
            <p:ph type="sldNum" sz="quarter" idx="5"/>
          </p:nvPr>
        </p:nvSpPr>
        <p:spPr/>
        <p:txBody>
          <a:bodyPr/>
          <a:lstStyle/>
          <a:p>
            <a:fld id="{956B98A7-6FBB-4E1E-BDC2-1F55AF1B1380}" type="slidenum">
              <a:rPr lang="en-US" smtClean="0"/>
              <a:pPr/>
              <a:t>15</a:t>
            </a:fld>
            <a:endParaRPr lang="en-US"/>
          </a:p>
        </p:txBody>
      </p:sp>
    </p:spTree>
    <p:extLst>
      <p:ext uri="{BB962C8B-B14F-4D97-AF65-F5344CB8AC3E}">
        <p14:creationId xmlns:p14="http://schemas.microsoft.com/office/powerpoint/2010/main" val="26438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Errors separated by Warning &amp; Severe. Warnings can be bypassed by going back to Details side tab and clicking Generate XML. Severe must be resolved. </a:t>
            </a:r>
            <a:br>
              <a:rPr lang="en-US" baseline="0" dirty="0"/>
            </a:br>
            <a:br>
              <a:rPr lang="en-US" baseline="0" dirty="0"/>
            </a:br>
            <a:r>
              <a:rPr lang="en-US" baseline="0" dirty="0"/>
              <a:t>Fixes for these common errors on next slide.</a:t>
            </a:r>
          </a:p>
          <a:p>
            <a:endParaRPr lang="en-US" baseline="0" dirty="0"/>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Screenshot here are some common errors in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greenshades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the main four are listed</a:t>
            </a:r>
          </a:p>
          <a:p>
            <a:pPr marL="1143000" marR="0" lvl="2" indent="-228600" algn="l" defTabSz="914400" rtl="0" eaLnBrk="1" fontAlgn="auto" latinLnBrk="0" hangingPunct="1">
              <a:lnSpc>
                <a:spcPct val="107000"/>
              </a:lnSpc>
              <a:spcBef>
                <a:spcPts val="0"/>
              </a:spcBef>
              <a:spcAft>
                <a:spcPts val="80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Additionally on my screen is a link to the kb article about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greenshades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errors and the steps to resolve them.</a:t>
            </a:r>
          </a:p>
          <a:p>
            <a:pPr marL="1143000" marR="0" lvl="2" indent="-228600" algn="l" defTabSz="914400" rtl="0" eaLnBrk="1" fontAlgn="auto" latinLnBrk="0" hangingPunct="1">
              <a:lnSpc>
                <a:spcPct val="107000"/>
              </a:lnSpc>
              <a:spcBef>
                <a:spcPts val="0"/>
              </a:spcBef>
              <a:spcAft>
                <a:spcPts val="800"/>
              </a:spcAft>
              <a:buClrTx/>
              <a:buSzTx/>
              <a:buFont typeface="+mj-lt"/>
              <a:buAutoNum type="romanL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800"/>
              </a:spcAft>
              <a:buClrTx/>
              <a:buSzTx/>
              <a:buFont typeface="+mj-lt"/>
              <a:buAutoNum type="roman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YOU RECEIVE A MESSAGE “MISSING ADDRESS, ZIP CODE, ETC” and you are using BOLD FO, best practice is to go into the FO and fix the error then regenerate feed and XML</a:t>
            </a:r>
          </a:p>
          <a:p>
            <a:pPr marL="1143000" marR="0" lvl="2" indent="-228600" algn="l" defTabSz="914400" rtl="0" eaLnBrk="1" fontAlgn="auto" latinLnBrk="0" hangingPunct="1">
              <a:lnSpc>
                <a:spcPct val="107000"/>
              </a:lnSpc>
              <a:spcBef>
                <a:spcPts val="0"/>
              </a:spcBef>
              <a:spcAft>
                <a:spcPts val="800"/>
              </a:spcAft>
              <a:buClrTx/>
              <a:buSzTx/>
              <a:buFont typeface="+mj-lt"/>
              <a:buAutoNum type="romanL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16</a:t>
            </a:fld>
            <a:endParaRPr lang="en-US"/>
          </a:p>
        </p:txBody>
      </p:sp>
    </p:spTree>
    <p:extLst>
      <p:ext uri="{BB962C8B-B14F-4D97-AF65-F5344CB8AC3E}">
        <p14:creationId xmlns:p14="http://schemas.microsoft.com/office/powerpoint/2010/main" val="339629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Resolutions for the most common errors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get these errors, you can reference this deck or go to the KB article previously mentioned</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Call out – employee missing SUI wages error. This one requires Avionte support assistance, the others you can resolve on your own. </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Issues with converted data, or data transition – contact us if you get this</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others are pretty simple to resolve – usually missing data such as zip code or a quick data edit in the core application.</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17</a:t>
            </a:fld>
            <a:endParaRPr lang="en-US"/>
          </a:p>
        </p:txBody>
      </p:sp>
    </p:spTree>
    <p:extLst>
      <p:ext uri="{BB962C8B-B14F-4D97-AF65-F5344CB8AC3E}">
        <p14:creationId xmlns:p14="http://schemas.microsoft.com/office/powerpoint/2010/main" val="95427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step, only needed if you received errors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generate the feed and xml and there are no errors – it will automatically generate the XML file and place it in the folder you designated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if you want to bypass any warnings that you might have received (minor warnings); you can always come back to this tab and force the generation of this xml by clicking the create xml button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folder will save this file to whatever file you’ve designated on your personal computer</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launch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you will be able to see your data in there – you don’t need to upload it</a:t>
            </a:r>
          </a:p>
          <a:p>
            <a:pPr marL="1143000" marR="0" lvl="2" indent="-228600">
              <a:lnSpc>
                <a:spcPct val="107000"/>
              </a:lnSpc>
              <a:spcBef>
                <a:spcPts val="0"/>
              </a:spcBef>
              <a:spcAft>
                <a:spcPts val="800"/>
              </a:spcAft>
              <a:buFont typeface="+mj-lt"/>
              <a:buAutoNum type="roman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Generate Feed now and start to see if there are any errors – don’t have to wait for year end!  You can do this at any time during the year!</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18</a:t>
            </a:fld>
            <a:endParaRPr lang="en-US"/>
          </a:p>
        </p:txBody>
      </p:sp>
    </p:spTree>
    <p:extLst>
      <p:ext uri="{BB962C8B-B14F-4D97-AF65-F5344CB8AC3E}">
        <p14:creationId xmlns:p14="http://schemas.microsoft.com/office/powerpoint/2010/main" val="2344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generate the feed for Q4, you will be able to review your forms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w2 related reports will only work if you’ve generated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feed and xml for q4 of the year you are reporting</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Titles of helpful reports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W2 report 4 up blank – just like what you need to send to employees; can be printed directly out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avionte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4up blank stock and mailed to employees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Pressured w2 report if you have the different formatted stock from one of the previously mentioned vendors, you can use this to print and mail</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Employee w2 info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aq</a:t>
            </a:r>
            <a:r>
              <a:rPr lang="en-US" sz="1200" dirty="0">
                <a:effectLst/>
                <a:latin typeface="Calibri" panose="020F0502020204030204" pitchFamily="34" charset="0"/>
                <a:ea typeface="Calibri" panose="020F0502020204030204" pitchFamily="34" charset="0"/>
                <a:cs typeface="Times New Roman" panose="02020603050405020304" pitchFamily="18" charset="0"/>
              </a:rPr>
              <a:t> – this is an advanced query version, looks like an excel spreadsheet so you can search and review multiple employee's data</a:t>
            </a:r>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19</a:t>
            </a:fld>
            <a:endParaRPr lang="en-US"/>
          </a:p>
        </p:txBody>
      </p:sp>
    </p:spTree>
    <p:extLst>
      <p:ext uri="{BB962C8B-B14F-4D97-AF65-F5344CB8AC3E}">
        <p14:creationId xmlns:p14="http://schemas.microsoft.com/office/powerpoint/2010/main" val="296138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3357B7-A259-47A8-9D3E-FB8C05507DE1}" type="slidenum">
              <a:rPr lang="en-US" smtClean="0"/>
              <a:t>2</a:t>
            </a:fld>
            <a:endParaRPr lang="en-US"/>
          </a:p>
        </p:txBody>
      </p:sp>
    </p:spTree>
    <p:extLst>
      <p:ext uri="{BB962C8B-B14F-4D97-AF65-F5344CB8AC3E}">
        <p14:creationId xmlns:p14="http://schemas.microsoft.com/office/powerpoint/2010/main" val="101221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W2 reporting – can truncate SSN in W2 Report – optional if you want to mask full SSN</a:t>
            </a:r>
          </a:p>
        </p:txBody>
      </p:sp>
      <p:sp>
        <p:nvSpPr>
          <p:cNvPr id="4" name="Slide Number Placeholder 3"/>
          <p:cNvSpPr>
            <a:spLocks noGrp="1"/>
          </p:cNvSpPr>
          <p:nvPr>
            <p:ph type="sldNum" sz="quarter" idx="5"/>
          </p:nvPr>
        </p:nvSpPr>
        <p:spPr/>
        <p:txBody>
          <a:bodyPr/>
          <a:lstStyle/>
          <a:p>
            <a:fld id="{956B98A7-6FBB-4E1E-BDC2-1F55AF1B1380}" type="slidenum">
              <a:rPr lang="en-US" smtClean="0"/>
              <a:pPr/>
              <a:t>20</a:t>
            </a:fld>
            <a:endParaRPr lang="en-US"/>
          </a:p>
        </p:txBody>
      </p:sp>
    </p:spTree>
    <p:extLst>
      <p:ext uri="{BB962C8B-B14F-4D97-AF65-F5344CB8AC3E}">
        <p14:creationId xmlns:p14="http://schemas.microsoft.com/office/powerpoint/2010/main" val="2892813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order to help you review your w2 reports – we have a couple other useful reports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Help double checking what was produced on the w2s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Taxes summary and summary light</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Sums your taxes by supplier, branch, shows tax due – so it’s great for reviewing quarterly tax filings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Tax remittance ER</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Employer tax info broken down by tax type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Get w2 details</a:t>
            </a:r>
          </a:p>
          <a:p>
            <a:pPr marL="1600200" marR="0" lvl="3"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Totals for w2s, see your count to order stock</a:t>
            </a:r>
          </a:p>
          <a:p>
            <a:pPr marL="1600200" marR="0" lvl="3" indent="-228600">
              <a:lnSpc>
                <a:spcPct val="107000"/>
              </a:lnSpc>
              <a:spcBef>
                <a:spcPts val="0"/>
              </a:spcBef>
              <a:spcAft>
                <a:spcPts val="80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EMPLOYEE W2 INFO AQ ALSO HAS THE INFORMATION OF WHICH EMPLOYEES HAVE CONSENTED TO RECEIVING W2s ELECTRONICALLY.</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21</a:t>
            </a:fld>
            <a:endParaRPr lang="en-US"/>
          </a:p>
        </p:txBody>
      </p:sp>
    </p:spTree>
    <p:extLst>
      <p:ext uri="{BB962C8B-B14F-4D97-AF65-F5344CB8AC3E}">
        <p14:creationId xmlns:p14="http://schemas.microsoft.com/office/powerpoint/2010/main" val="1156671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you’ve generated your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feed and run your w2 reports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End of January you need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 the state and the SSA</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Due date is Jan 31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probably want to do it before then – plan in advance </a:t>
            </a:r>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22</a:t>
            </a:fld>
            <a:endParaRPr lang="en-US"/>
          </a:p>
        </p:txBody>
      </p:sp>
    </p:spTree>
    <p:extLst>
      <p:ext uri="{BB962C8B-B14F-4D97-AF65-F5344CB8AC3E}">
        <p14:creationId xmlns:p14="http://schemas.microsoft.com/office/powerpoint/2010/main" val="113956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When launching the Greenshades integration in the back office, you will receive a pop-up message indicating the redirect to a 3</a:t>
            </a:r>
            <a:r>
              <a:rPr lang="en-US" b="0" baseline="30000" dirty="0"/>
              <a:t>rd</a:t>
            </a:r>
            <a:r>
              <a:rPr lang="en-US" b="0" dirty="0"/>
              <a:t> party application.  That means if you run into issues on individual state tax websites that you will need to work with them to resolve any issues that occur.  (varying file formats, uploading outside of open window to file, </a:t>
            </a:r>
            <a:r>
              <a:rPr lang="en-US" b="0" dirty="0" err="1"/>
              <a:t>etc</a:t>
            </a:r>
            <a:r>
              <a:rPr lang="en-US" b="0" dirty="0"/>
              <a:t>)</a:t>
            </a:r>
          </a:p>
          <a:p>
            <a:endParaRPr lang="en-US" b="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2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repeat that generate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feed and xml process – to take a snapshot of your current data</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you rerun this after you correct your errors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the launch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button to open up the GS tax filing center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avionte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may be prompted to enter a registration key by a notice that says – you must enter a valid registration key in the settings screen</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prompted, you might have gotten it when you signed up</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Admin tools &gt; employer section &gt; details tab &gt; reg key there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copy and paste from there</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Enter the key and hit validate</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007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Greenshades is an integration and you access it through our software</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main sections you will work out of are create e-file returns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create year ends form if you’re having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print your forms for you</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2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err="1">
                <a:effectLst/>
                <a:latin typeface="Calibri" panose="020F0502020204030204" pitchFamily="34" charset="0"/>
                <a:ea typeface="Calibri" panose="020F0502020204030204" pitchFamily="34" charset="0"/>
                <a:cs typeface="Times New Roman" panose="02020603050405020304" pitchFamily="18" charset="0"/>
              </a:rPr>
              <a:t>Efiling</a:t>
            </a:r>
            <a:r>
              <a:rPr lang="en-US" sz="1200">
                <a:effectLst/>
                <a:latin typeface="Calibri" panose="020F0502020204030204" pitchFamily="34" charset="0"/>
                <a:ea typeface="Calibri" panose="020F0502020204030204" pitchFamily="34" charset="0"/>
                <a:cs typeface="Times New Roman" panose="02020603050405020304" pitchFamily="18" charset="0"/>
              </a:rPr>
              <a:t> your w2</a:t>
            </a:r>
          </a:p>
          <a:p>
            <a:pPr marL="742950" marR="0" lvl="1" indent="-285750">
              <a:lnSpc>
                <a:spcPct val="107000"/>
              </a:lnSpc>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Click the create </a:t>
            </a:r>
            <a:r>
              <a:rPr lang="en-US" sz="120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a:effectLst/>
                <a:latin typeface="Calibri" panose="020F0502020204030204" pitchFamily="34" charset="0"/>
                <a:ea typeface="Calibri" panose="020F0502020204030204" pitchFamily="34" charset="0"/>
                <a:cs typeface="Times New Roman" panose="02020603050405020304" pitchFamily="18" charset="0"/>
              </a:rPr>
              <a:t> returns table</a:t>
            </a:r>
          </a:p>
          <a:p>
            <a:pPr marL="742950" marR="0" lvl="1" indent="-285750">
              <a:lnSpc>
                <a:spcPct val="107000"/>
              </a:lnSpc>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List of all the potential reports you can build based on your data</a:t>
            </a:r>
          </a:p>
          <a:p>
            <a:pPr marL="742950" marR="0" lvl="1" indent="-285750">
              <a:lnSpc>
                <a:spcPct val="107000"/>
              </a:lnSpc>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Click the build checkbox on the forms you want to use</a:t>
            </a:r>
          </a:p>
          <a:p>
            <a:pPr marL="742950" marR="0" lvl="1" indent="-285750">
              <a:lnSpc>
                <a:spcPct val="107000"/>
              </a:lnSpc>
              <a:spcBef>
                <a:spcPts val="0"/>
              </a:spcBef>
              <a:spcAft>
                <a:spcPts val="80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Click next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6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Nice thing about </a:t>
            </a:r>
            <a:r>
              <a:rPr lang="en-US" sz="120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a:effectLst/>
                <a:latin typeface="Calibri" panose="020F0502020204030204" pitchFamily="34" charset="0"/>
                <a:ea typeface="Calibri" panose="020F0502020204030204" pitchFamily="34" charset="0"/>
                <a:cs typeface="Times New Roman" panose="02020603050405020304" pitchFamily="18" charset="0"/>
              </a:rPr>
              <a:t> is it kind of walks you through the process</a:t>
            </a:r>
          </a:p>
          <a:p>
            <a:pPr marL="742950" marR="0" lvl="1" indent="-285750">
              <a:lnSpc>
                <a:spcPct val="107000"/>
              </a:lnSpc>
              <a:spcBef>
                <a:spcPts val="0"/>
              </a:spcBef>
              <a:spcAft>
                <a:spcPts val="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When you click next, shows you the files you chose to build</a:t>
            </a:r>
          </a:p>
          <a:p>
            <a:pPr marL="742950" marR="0" lvl="1" indent="-285750">
              <a:lnSpc>
                <a:spcPct val="107000"/>
              </a:lnSpc>
              <a:spcBef>
                <a:spcPts val="0"/>
              </a:spcBef>
              <a:spcAft>
                <a:spcPts val="800"/>
              </a:spcAft>
              <a:buFont typeface="+mj-lt"/>
              <a:buAutoNum type="alphaLcPeriod"/>
            </a:pPr>
            <a:r>
              <a:rPr lang="en-US" sz="1200">
                <a:effectLst/>
                <a:latin typeface="Calibri" panose="020F0502020204030204" pitchFamily="34" charset="0"/>
                <a:ea typeface="Calibri" panose="020F0502020204030204" pitchFamily="34" charset="0"/>
                <a:cs typeface="Times New Roman" panose="02020603050405020304" pitchFamily="18" charset="0"/>
              </a:rPr>
              <a:t>Click the begin filing hyperlink</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69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click that, it brings you to a second window of the totals from that build</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recommend that you save the totals and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from this screen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save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don’t change the name or type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Best practice, create a folder for it on your computer with  very clear name and then save the file into there</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save your titles, the name doesn’t matter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54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brought to manual filing instruction for the state</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state has it’s own process, so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will provide specific instructions on how to do it for your state</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you read this before you hit finish – maybe take a screen shot</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click finish to go back to that reviewing the build files screen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then begin your second form, if you have multiples to print</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process is the same for annual reconciliations, local w2s and state unemployment</a:t>
            </a:r>
          </a:p>
          <a:p>
            <a:pPr marL="742950" marR="0" lvl="1" indent="-285750">
              <a:lnSpc>
                <a:spcPct val="107000"/>
              </a:lnSpc>
              <a:spcBef>
                <a:spcPts val="0"/>
              </a:spcBef>
              <a:spcAft>
                <a:spcPts val="8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t>*****clarify as state w2s, not federal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13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Been with Avionte for 8.5 YEARS– 14 plus years in staffing – experience on both sides of Avionte.</a:t>
            </a:r>
          </a:p>
          <a:p>
            <a:r>
              <a:rPr lang="en-US" dirty="0"/>
              <a:t>Worked specifically with year-end team for years. </a:t>
            </a:r>
          </a:p>
          <a:p>
            <a:endParaRPr lang="en-US" dirty="0"/>
          </a:p>
        </p:txBody>
      </p:sp>
      <p:sp>
        <p:nvSpPr>
          <p:cNvPr id="4" name="Slide Number Placeholder 3"/>
          <p:cNvSpPr>
            <a:spLocks noGrp="1"/>
          </p:cNvSpPr>
          <p:nvPr>
            <p:ph type="sldNum" sz="quarter" idx="5"/>
          </p:nvPr>
        </p:nvSpPr>
        <p:spPr/>
        <p:txBody>
          <a:bodyPr/>
          <a:lstStyle/>
          <a:p>
            <a:fld id="{AFB13ADF-E786-44EB-B903-68C320F1E230}" type="slidenum">
              <a:rPr lang="en-US" smtClean="0"/>
              <a:t>3</a:t>
            </a:fld>
            <a:endParaRPr lang="en-US"/>
          </a:p>
        </p:txBody>
      </p:sp>
    </p:spTree>
    <p:extLst>
      <p:ext uri="{BB962C8B-B14F-4D97-AF65-F5344CB8AC3E}">
        <p14:creationId xmlns:p14="http://schemas.microsoft.com/office/powerpoint/2010/main" val="397759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you’ve generated your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feed and run your w2 reports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End of January you need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 the state and the SSA</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Due date is Jan 31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30</a:t>
            </a:fld>
            <a:endParaRPr lang="en-US"/>
          </a:p>
        </p:txBody>
      </p:sp>
    </p:spTree>
    <p:extLst>
      <p:ext uri="{BB962C8B-B14F-4D97-AF65-F5344CB8AC3E}">
        <p14:creationId xmlns:p14="http://schemas.microsoft.com/office/powerpoint/2010/main" val="338694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access the Federal W2 </a:t>
            </a:r>
            <a:r>
              <a:rPr lang="en-US" dirty="0" err="1"/>
              <a:t>efile</a:t>
            </a:r>
            <a:r>
              <a:rPr lang="en-US" dirty="0"/>
              <a:t> under “Create e-file returns.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892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when you get to this screen you can see the # of employees in the file and select the “Click to begin filing” link,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65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Review, 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90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choices – if you want to proceed with automatic submission – this means that you are allowing Greenshades to file on your behalf to the IRS.</a:t>
            </a:r>
          </a:p>
          <a:p>
            <a:r>
              <a:rPr lang="en-US" dirty="0"/>
              <a:t>If you want to upload the file to the SSA yourself you can click on Manual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846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verify your contact information.  If there is any follow-up to your filing, this is who they will contact.</a:t>
            </a:r>
          </a:p>
          <a:p>
            <a:r>
              <a:rPr lang="en-US" dirty="0"/>
              <a:t>This can be changed again in Admin Tools – this is the original contact that was submitted when you signed up for Greenshades so if you need to change it, now is the time to do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996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940 – quarterly reports</a:t>
            </a:r>
          </a:p>
        </p:txBody>
      </p:sp>
      <p:sp>
        <p:nvSpPr>
          <p:cNvPr id="4" name="Slide Number Placeholder 3"/>
          <p:cNvSpPr>
            <a:spLocks noGrp="1"/>
          </p:cNvSpPr>
          <p:nvPr>
            <p:ph type="sldNum" sz="quarter" idx="5"/>
          </p:nvPr>
        </p:nvSpPr>
        <p:spPr/>
        <p:txBody>
          <a:bodyPr/>
          <a:lstStyle/>
          <a:p>
            <a:fld id="{4C3357B7-A259-47A8-9D3E-FB8C05507DE1}" type="slidenum">
              <a:rPr lang="en-US" smtClean="0"/>
              <a:t>36</a:t>
            </a:fld>
            <a:endParaRPr lang="en-US"/>
          </a:p>
        </p:txBody>
      </p:sp>
    </p:spTree>
    <p:extLst>
      <p:ext uri="{BB962C8B-B14F-4D97-AF65-F5344CB8AC3E}">
        <p14:creationId xmlns:p14="http://schemas.microsoft.com/office/powerpoint/2010/main" val="550590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have multiple suppliers…. You need to build the 941 and 940 separately since you need to use the editor to complete those forms.</a:t>
            </a:r>
          </a:p>
          <a:p>
            <a:r>
              <a:rPr lang="en-US" dirty="0"/>
              <a:t>All SUI and W2’s you can build all at the same time but they will build file by file one at a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925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progress of the file as it is being built.</a:t>
            </a:r>
          </a:p>
          <a:p>
            <a:r>
              <a:rPr lang="en-US" dirty="0"/>
              <a:t>Check the box to edit your data prior to submitting.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379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“here” you can see the errors and make edits. </a:t>
            </a:r>
          </a:p>
          <a:p>
            <a:r>
              <a:rPr lang="en-US" dirty="0"/>
              <a:t>Examples of the errors are listed.</a:t>
            </a:r>
          </a:p>
          <a:p>
            <a:r>
              <a:rPr lang="en-US" dirty="0"/>
              <a:t>Best practice – review errors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7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disclaimer will specify the scope of what Avionte can do for you in the year-end process.</a:t>
            </a:r>
          </a:p>
          <a:p>
            <a:r>
              <a:rPr lang="en-US" dirty="0"/>
              <a:t>Can not stress enough that you need to consult with legal or tax decisions that concern your business.</a:t>
            </a:r>
          </a:p>
        </p:txBody>
      </p:sp>
      <p:sp>
        <p:nvSpPr>
          <p:cNvPr id="4" name="Slide Number Placeholder 3"/>
          <p:cNvSpPr>
            <a:spLocks noGrp="1"/>
          </p:cNvSpPr>
          <p:nvPr>
            <p:ph type="sldNum" sz="quarter" idx="5"/>
          </p:nvPr>
        </p:nvSpPr>
        <p:spPr/>
        <p:txBody>
          <a:bodyPr/>
          <a:lstStyle/>
          <a:p>
            <a:fld id="{4C3357B7-A259-47A8-9D3E-FB8C05507DE1}" type="slidenum">
              <a:rPr lang="en-US" smtClean="0"/>
              <a:t>4</a:t>
            </a:fld>
            <a:endParaRPr lang="en-US"/>
          </a:p>
        </p:txBody>
      </p:sp>
    </p:spTree>
    <p:extLst>
      <p:ext uri="{BB962C8B-B14F-4D97-AF65-F5344CB8AC3E}">
        <p14:creationId xmlns:p14="http://schemas.microsoft.com/office/powerpoint/2010/main" val="3534705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common error for the 940.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78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error you may see….. All of the common errors you experience will be in our Greenshades troubleshooting article in the KB.  </a:t>
            </a:r>
          </a:p>
          <a:p>
            <a:r>
              <a:rPr lang="en-US" dirty="0"/>
              <a:t>If you do have an error you can’t get past and need help from our Support Team, you would have to complete a ticket with screenshots and call into the Support Center.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640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Troubleshooting  - now that we’ve been through the process of creating, distributing and </a:t>
            </a:r>
            <a:r>
              <a:rPr lang="en-US" sz="1200" kern="1200" err="1">
                <a:solidFill>
                  <a:schemeClr val="tx1"/>
                </a:solidFill>
                <a:effectLst/>
                <a:latin typeface="+mn-lt"/>
                <a:ea typeface="+mn-ea"/>
                <a:cs typeface="+mn-cs"/>
              </a:rPr>
              <a:t>efiling</a:t>
            </a:r>
            <a:r>
              <a:rPr lang="en-US" sz="1200" kern="1200">
                <a:solidFill>
                  <a:schemeClr val="tx1"/>
                </a:solidFill>
                <a:effectLst/>
                <a:latin typeface="+mn-lt"/>
                <a:ea typeface="+mn-ea"/>
                <a:cs typeface="+mn-cs"/>
              </a:rPr>
              <a:t> your w2s – let’s talk through some common questions we get</a:t>
            </a:r>
          </a:p>
          <a:p>
            <a:endParaRPr lang="en-US"/>
          </a:p>
        </p:txBody>
      </p:sp>
      <p:sp>
        <p:nvSpPr>
          <p:cNvPr id="4" name="Slide Number Placeholder 3"/>
          <p:cNvSpPr>
            <a:spLocks noGrp="1"/>
          </p:cNvSpPr>
          <p:nvPr>
            <p:ph type="sldNum" sz="quarter" idx="5"/>
          </p:nvPr>
        </p:nvSpPr>
        <p:spPr/>
        <p:txBody>
          <a:bodyPr/>
          <a:lstStyle/>
          <a:p>
            <a:fld id="{4C3357B7-A259-47A8-9D3E-FB8C05507DE1}" type="slidenum">
              <a:rPr lang="en-US" smtClean="0"/>
              <a:t>42</a:t>
            </a:fld>
            <a:endParaRPr lang="en-US"/>
          </a:p>
        </p:txBody>
      </p:sp>
    </p:spTree>
    <p:extLst>
      <p:ext uri="{BB962C8B-B14F-4D97-AF65-F5344CB8AC3E}">
        <p14:creationId xmlns:p14="http://schemas.microsoft.com/office/powerpoint/2010/main" val="2479843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Box 12 – can have multiple labels within it and house multiple kinds of data</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By default, Avionte doesn’t put anything here</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have to tell the system what you want in box 12</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this through admin tools, in your health insurance transaction types – there is a w2 box and a w2 label – verify that this is set up.</a:t>
            </a:r>
          </a:p>
          <a:p>
            <a:pPr lvl="0"/>
            <a:r>
              <a:rPr lang="en-US" sz="1200" kern="1200" dirty="0">
                <a:solidFill>
                  <a:schemeClr val="tx1"/>
                </a:solidFill>
                <a:effectLst/>
                <a:latin typeface="+mn-lt"/>
                <a:ea typeface="+mn-ea"/>
                <a:cs typeface="+mn-cs"/>
              </a:rPr>
              <a:t>For example, box 12 dd – healthcare contributions</a:t>
            </a:r>
          </a:p>
          <a:p>
            <a:pPr lvl="0"/>
            <a:r>
              <a:rPr lang="en-US" sz="1200" kern="1200" dirty="0">
                <a:solidFill>
                  <a:schemeClr val="tx1"/>
                </a:solidFill>
                <a:effectLst/>
                <a:latin typeface="+mn-lt"/>
                <a:ea typeface="+mn-ea"/>
                <a:cs typeface="+mn-cs"/>
              </a:rPr>
              <a:t>The process would be that you have a contribution linked to a deduction and those transactions are added together so both the EE and ER portions flow into Box 12.</a:t>
            </a:r>
          </a:p>
          <a:p>
            <a:pPr lvl="1"/>
            <a:r>
              <a:rPr lang="en-US" sz="1200" kern="1200" dirty="0">
                <a:solidFill>
                  <a:schemeClr val="tx1"/>
                </a:solidFill>
                <a:effectLst/>
                <a:latin typeface="+mn-lt"/>
                <a:ea typeface="+mn-ea"/>
                <a:cs typeface="+mn-cs"/>
              </a:rPr>
              <a:t>Enter the box and label, click save, regenerate feed and xml and see it populate on your w2s</a:t>
            </a:r>
          </a:p>
          <a:p>
            <a:pPr marL="742950" marR="0" lvl="1" indent="-285750">
              <a:lnSpc>
                <a:spcPct val="107000"/>
              </a:lnSpc>
              <a:spcBef>
                <a:spcPts val="0"/>
              </a:spcBef>
              <a:spcAft>
                <a:spcPts val="8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B414689-267D-41B0-A687-31B282D8D1E6}" type="slidenum">
              <a:rPr lang="en-US" smtClean="0"/>
              <a:t>43</a:t>
            </a:fld>
            <a:endParaRPr lang="en-US"/>
          </a:p>
        </p:txBody>
      </p:sp>
    </p:spTree>
    <p:extLst>
      <p:ext uri="{BB962C8B-B14F-4D97-AF65-F5344CB8AC3E}">
        <p14:creationId xmlns:p14="http://schemas.microsoft.com/office/powerpoint/2010/main" val="84525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Employer contact info on the form is incorrect</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Admin &gt; employer &gt; search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property that start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referencing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 you can edit any of the contact info here and save</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Regenerate your feed and xml to see changes</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you’re missing any info in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properties – contact your Account Manager. It might mean you don’t have our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greenshades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package and you need it. They can assist you with signing up for Greenshades.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39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resources to get you through year-end - </a:t>
            </a:r>
          </a:p>
        </p:txBody>
      </p:sp>
      <p:sp>
        <p:nvSpPr>
          <p:cNvPr id="4" name="Slide Number Placeholder 3"/>
          <p:cNvSpPr>
            <a:spLocks noGrp="1"/>
          </p:cNvSpPr>
          <p:nvPr>
            <p:ph type="sldNum" sz="quarter" idx="5"/>
          </p:nvPr>
        </p:nvSpPr>
        <p:spPr/>
        <p:txBody>
          <a:bodyPr/>
          <a:lstStyle/>
          <a:p>
            <a:fld id="{4C3357B7-A259-47A8-9D3E-FB8C05507DE1}" type="slidenum">
              <a:rPr lang="en-US" smtClean="0"/>
              <a:t>45</a:t>
            </a:fld>
            <a:endParaRPr lang="en-US"/>
          </a:p>
        </p:txBody>
      </p:sp>
    </p:spTree>
    <p:extLst>
      <p:ext uri="{BB962C8B-B14F-4D97-AF65-F5344CB8AC3E}">
        <p14:creationId xmlns:p14="http://schemas.microsoft.com/office/powerpoint/2010/main" val="2731874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Avionte University = Online U</a:t>
            </a:r>
          </a:p>
          <a:p>
            <a:r>
              <a:rPr lang="en-US" b="1" dirty="0"/>
              <a:t>Support Center – Knowledge Base </a:t>
            </a:r>
          </a:p>
          <a:p>
            <a:r>
              <a:rPr lang="en-US" b="1" dirty="0"/>
              <a:t>Webinars – new user courses</a:t>
            </a:r>
          </a:p>
          <a:p>
            <a:r>
              <a:rPr lang="en-US" b="1" dirty="0"/>
              <a:t>Bold Bulletin – weekly newsletter with a variety of information on new features, training schedules, </a:t>
            </a:r>
            <a:r>
              <a:rPr lang="en-US" b="1" dirty="0" err="1"/>
              <a:t>etc</a:t>
            </a:r>
            <a:endParaRPr lang="en-US" b="1" dirty="0"/>
          </a:p>
        </p:txBody>
      </p:sp>
      <p:sp>
        <p:nvSpPr>
          <p:cNvPr id="4" name="Slide Number Placeholder 3"/>
          <p:cNvSpPr>
            <a:spLocks noGrp="1"/>
          </p:cNvSpPr>
          <p:nvPr>
            <p:ph type="sldNum" sz="quarter" idx="5"/>
          </p:nvPr>
        </p:nvSpPr>
        <p:spPr/>
        <p:txBody>
          <a:bodyPr/>
          <a:lstStyle/>
          <a:p>
            <a:fld id="{4C3357B7-A259-47A8-9D3E-FB8C05507DE1}" type="slidenum">
              <a:rPr lang="en-US" smtClean="0"/>
              <a:t>46</a:t>
            </a:fld>
            <a:endParaRPr lang="en-US"/>
          </a:p>
        </p:txBody>
      </p:sp>
    </p:spTree>
    <p:extLst>
      <p:ext uri="{BB962C8B-B14F-4D97-AF65-F5344CB8AC3E}">
        <p14:creationId xmlns:p14="http://schemas.microsoft.com/office/powerpoint/2010/main" val="2128560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Helpful KB articles – ACA and Taxes directory help you locate the most useful and thorough year-end related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Posting W2s to the employee/talent portal article available in KB.</a:t>
            </a:r>
          </a:p>
        </p:txBody>
      </p:sp>
      <p:sp>
        <p:nvSpPr>
          <p:cNvPr id="4" name="Slide Number Placeholder 3"/>
          <p:cNvSpPr>
            <a:spLocks noGrp="1"/>
          </p:cNvSpPr>
          <p:nvPr>
            <p:ph type="sldNum" sz="quarter" idx="5"/>
          </p:nvPr>
        </p:nvSpPr>
        <p:spPr/>
        <p:txBody>
          <a:bodyPr/>
          <a:lstStyle/>
          <a:p>
            <a:fld id="{4C3357B7-A259-47A8-9D3E-FB8C05507DE1}" type="slidenum">
              <a:rPr lang="en-US" smtClean="0"/>
              <a:t>47</a:t>
            </a:fld>
            <a:endParaRPr lang="en-US"/>
          </a:p>
        </p:txBody>
      </p:sp>
    </p:spTree>
    <p:extLst>
      <p:ext uri="{BB962C8B-B14F-4D97-AF65-F5344CB8AC3E}">
        <p14:creationId xmlns:p14="http://schemas.microsoft.com/office/powerpoint/2010/main" val="3967253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available on KB after webinar.</a:t>
            </a:r>
          </a:p>
        </p:txBody>
      </p:sp>
      <p:sp>
        <p:nvSpPr>
          <p:cNvPr id="4" name="Slide Number Placeholder 3"/>
          <p:cNvSpPr>
            <a:spLocks noGrp="1"/>
          </p:cNvSpPr>
          <p:nvPr>
            <p:ph type="sldNum" sz="quarter" idx="5"/>
          </p:nvPr>
        </p:nvSpPr>
        <p:spPr/>
        <p:txBody>
          <a:bodyPr/>
          <a:lstStyle/>
          <a:p>
            <a:fld id="{4C3357B7-A259-47A8-9D3E-FB8C05507DE1}" type="slidenum">
              <a:rPr lang="en-US" smtClean="0"/>
              <a:t>48</a:t>
            </a:fld>
            <a:endParaRPr lang="en-US"/>
          </a:p>
        </p:txBody>
      </p:sp>
    </p:spTree>
    <p:extLst>
      <p:ext uri="{BB962C8B-B14F-4D97-AF65-F5344CB8AC3E}">
        <p14:creationId xmlns:p14="http://schemas.microsoft.com/office/powerpoint/2010/main" val="4284702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generate my feed for Greenshades now and resolve the errors? YES, Absolutely!</a:t>
            </a:r>
          </a:p>
          <a:p>
            <a:endParaRPr lang="en-US" dirty="0"/>
          </a:p>
          <a:p>
            <a:endParaRPr lang="en-US" dirty="0"/>
          </a:p>
        </p:txBody>
      </p:sp>
      <p:sp>
        <p:nvSpPr>
          <p:cNvPr id="4" name="Slide Number Placeholder 3"/>
          <p:cNvSpPr>
            <a:spLocks noGrp="1"/>
          </p:cNvSpPr>
          <p:nvPr>
            <p:ph type="sldNum" sz="quarter" idx="5"/>
          </p:nvPr>
        </p:nvSpPr>
        <p:spPr/>
        <p:txBody>
          <a:bodyPr/>
          <a:lstStyle/>
          <a:p>
            <a:fld id="{4C3357B7-A259-47A8-9D3E-FB8C05507DE1}" type="slidenum">
              <a:rPr lang="en-US" smtClean="0"/>
              <a:t>49</a:t>
            </a:fld>
            <a:endParaRPr lang="en-US"/>
          </a:p>
        </p:txBody>
      </p:sp>
    </p:spTree>
    <p:extLst>
      <p:ext uri="{BB962C8B-B14F-4D97-AF65-F5344CB8AC3E}">
        <p14:creationId xmlns:p14="http://schemas.microsoft.com/office/powerpoint/2010/main" val="392732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We want to set you up for success and the way to do that is preparation.  </a:t>
            </a:r>
            <a:r>
              <a:rPr lang="en-US" b="0" i="0" dirty="0" err="1">
                <a:solidFill>
                  <a:srgbClr val="000000"/>
                </a:solidFill>
                <a:effectLst/>
                <a:latin typeface="Segoe UI" panose="020B0502040204020203" pitchFamily="34" charset="0"/>
              </a:rPr>
              <a:t>Defn</a:t>
            </a:r>
            <a:r>
              <a:rPr lang="en-US" b="0" i="0" dirty="0">
                <a:solidFill>
                  <a:srgbClr val="000000"/>
                </a:solidFill>
                <a:effectLst/>
                <a:latin typeface="Segoe UI" panose="020B0502040204020203" pitchFamily="34" charset="0"/>
              </a:rPr>
              <a:t> of preparation states “</a:t>
            </a:r>
            <a:r>
              <a:rPr lang="en-US" b="0" i="0" dirty="0">
                <a:solidFill>
                  <a:srgbClr val="202124"/>
                </a:solidFill>
                <a:effectLst/>
                <a:latin typeface="Roboto" panose="02000000000000000000" pitchFamily="2" charset="0"/>
              </a:rPr>
              <a:t>something done to get ready for an event or undertaking.”</a:t>
            </a:r>
          </a:p>
          <a:p>
            <a:pPr algn="l" rtl="0" fontAlgn="base"/>
            <a:r>
              <a:rPr lang="en-US" b="0" i="0" dirty="0">
                <a:solidFill>
                  <a:srgbClr val="202124"/>
                </a:solidFill>
                <a:effectLst/>
                <a:latin typeface="Roboto" panose="02000000000000000000" pitchFamily="2" charset="0"/>
              </a:rPr>
              <a:t>Well, year end for those of you who work in the back office can be an undertaking……</a:t>
            </a:r>
          </a:p>
          <a:p>
            <a:pPr algn="l" rtl="0" fontAlgn="base"/>
            <a:endParaRPr lang="en-US" b="0" i="0" dirty="0">
              <a:solidFill>
                <a:srgbClr val="202124"/>
              </a:solidFill>
              <a:effectLst/>
              <a:latin typeface="Roboto" panose="02000000000000000000" pitchFamily="2" charset="0"/>
            </a:endParaRPr>
          </a:p>
          <a:p>
            <a:pPr algn="l" rtl="0" fontAlgn="base"/>
            <a:r>
              <a:rPr lang="en-US" b="0" i="0" dirty="0">
                <a:solidFill>
                  <a:srgbClr val="202124"/>
                </a:solidFill>
                <a:effectLst/>
                <a:latin typeface="Roboto" panose="02000000000000000000" pitchFamily="2" charset="0"/>
              </a:rPr>
              <a:t>Bold Bulletin updates – come out weekly with links to webinars, compliance information, Greenshades pricing….</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3357B7-A259-47A8-9D3E-FB8C05507DE1}" type="slidenum">
              <a:rPr lang="en-US" smtClean="0"/>
              <a:t>5</a:t>
            </a:fld>
            <a:endParaRPr lang="en-US"/>
          </a:p>
        </p:txBody>
      </p:sp>
    </p:spTree>
    <p:extLst>
      <p:ext uri="{BB962C8B-B14F-4D97-AF65-F5344CB8AC3E}">
        <p14:creationId xmlns:p14="http://schemas.microsoft.com/office/powerpoint/2010/main" val="4258232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357B7-A259-47A8-9D3E-FB8C05507DE1}" type="slidenum">
              <a:rPr lang="en-US" smtClean="0"/>
              <a:t>50</a:t>
            </a:fld>
            <a:endParaRPr lang="en-US"/>
          </a:p>
        </p:txBody>
      </p:sp>
    </p:spTree>
    <p:extLst>
      <p:ext uri="{BB962C8B-B14F-4D97-AF65-F5344CB8AC3E}">
        <p14:creationId xmlns:p14="http://schemas.microsoft.com/office/powerpoint/2010/main" val="365489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preparation needed for your successful year end.</a:t>
            </a:r>
          </a:p>
        </p:txBody>
      </p:sp>
      <p:sp>
        <p:nvSpPr>
          <p:cNvPr id="4" name="Slide Number Placeholder 3"/>
          <p:cNvSpPr>
            <a:spLocks noGrp="1"/>
          </p:cNvSpPr>
          <p:nvPr>
            <p:ph type="sldNum" sz="quarter" idx="5"/>
          </p:nvPr>
        </p:nvSpPr>
        <p:spPr/>
        <p:txBody>
          <a:bodyPr/>
          <a:lstStyle/>
          <a:p>
            <a:fld id="{4C3357B7-A259-47A8-9D3E-FB8C05507DE1}" type="slidenum">
              <a:rPr lang="en-US" smtClean="0"/>
              <a:t>6</a:t>
            </a:fld>
            <a:endParaRPr lang="en-US"/>
          </a:p>
        </p:txBody>
      </p:sp>
    </p:spTree>
    <p:extLst>
      <p:ext uri="{BB962C8B-B14F-4D97-AF65-F5344CB8AC3E}">
        <p14:creationId xmlns:p14="http://schemas.microsoft.com/office/powerpoint/2010/main" val="53880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A few quick items to check first before you get started.  </a:t>
            </a:r>
          </a:p>
          <a:p>
            <a:pPr algn="l" rtl="0" fontAlgn="base"/>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Segoe UI" panose="020B0502040204020203" pitchFamily="34" charset="0"/>
              </a:rPr>
              <a:t>Those who outsource payroll are off the hook!</a:t>
            </a:r>
          </a:p>
          <a:p>
            <a:pPr algn="l" rtl="0" fontAlgn="base"/>
            <a:r>
              <a:rPr lang="en-US" b="0" i="0" dirty="0">
                <a:solidFill>
                  <a:srgbClr val="000000"/>
                </a:solidFill>
                <a:effectLst/>
                <a:latin typeface="Segoe UI" panose="020B0502040204020203" pitchFamily="34" charset="0"/>
              </a:rPr>
              <a:t>Good data in – good data out….  Get asked SSN verification question a lot – We recommend you do you SSN verification using </a:t>
            </a:r>
            <a:r>
              <a:rPr lang="en-US" b="0" i="0" dirty="0" err="1">
                <a:solidFill>
                  <a:srgbClr val="000000"/>
                </a:solidFill>
                <a:effectLst/>
                <a:latin typeface="Segoe UI" panose="020B0502040204020203" pitchFamily="34" charset="0"/>
              </a:rPr>
              <a:t>Everify</a:t>
            </a:r>
            <a:r>
              <a:rPr lang="en-US" b="0" i="0" dirty="0">
                <a:solidFill>
                  <a:srgbClr val="000000"/>
                </a:solidFill>
                <a:effectLst/>
                <a:latin typeface="Segoe UI" panose="020B0502040204020203" pitchFamily="34" charset="0"/>
              </a:rPr>
              <a:t>.  If you complete through Greenshades it takes, several hours/days to get results.  You can also use the services provided by the SSA – you can upload a file to the SSA Business Services Online (BSO) https://avionteclassicsupport.zendesk.com/hc/en-us/articles/360047908793-Social-Security-Number-Verification-Services-SSNVS-Feeds-and-Reports </a:t>
            </a:r>
          </a:p>
          <a:p>
            <a:pPr algn="l" rtl="0" fontAlgn="base"/>
            <a:r>
              <a:rPr lang="en-US" b="0" i="0" dirty="0">
                <a:solidFill>
                  <a:srgbClr val="000000"/>
                </a:solidFill>
                <a:effectLst/>
                <a:latin typeface="Segoe UI" panose="020B0502040204020203" pitchFamily="34" charset="0"/>
              </a:rPr>
              <a:t>If you do not yet have Greenshades, you can chat with AM/AD to get signed up.  There is paperwork that needs to be completed to get a registration key for the integration.</a:t>
            </a:r>
          </a:p>
        </p:txBody>
      </p:sp>
      <p:sp>
        <p:nvSpPr>
          <p:cNvPr id="4" name="Slide Number Placeholder 3"/>
          <p:cNvSpPr>
            <a:spLocks noGrp="1"/>
          </p:cNvSpPr>
          <p:nvPr>
            <p:ph type="sldNum" sz="quarter" idx="5"/>
          </p:nvPr>
        </p:nvSpPr>
        <p:spPr/>
        <p:txBody>
          <a:bodyPr/>
          <a:lstStyle/>
          <a:p>
            <a:fld id="{4C3357B7-A259-47A8-9D3E-FB8C05507DE1}" type="slidenum">
              <a:rPr lang="en-US" smtClean="0"/>
              <a:t>7</a:t>
            </a:fld>
            <a:endParaRPr lang="en-US"/>
          </a:p>
        </p:txBody>
      </p:sp>
    </p:spTree>
    <p:extLst>
      <p:ext uri="{BB962C8B-B14F-4D97-AF65-F5344CB8AC3E}">
        <p14:creationId xmlns:p14="http://schemas.microsoft.com/office/powerpoint/2010/main" val="87993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Greenshades in that last slide…… so who is Greenshades?</a:t>
            </a:r>
          </a:p>
        </p:txBody>
      </p:sp>
      <p:sp>
        <p:nvSpPr>
          <p:cNvPr id="4" name="Slide Number Placeholder 3"/>
          <p:cNvSpPr>
            <a:spLocks noGrp="1"/>
          </p:cNvSpPr>
          <p:nvPr>
            <p:ph type="sldNum" sz="quarter" idx="5"/>
          </p:nvPr>
        </p:nvSpPr>
        <p:spPr/>
        <p:txBody>
          <a:bodyPr/>
          <a:lstStyle/>
          <a:p>
            <a:fld id="{4C3357B7-A259-47A8-9D3E-FB8C05507DE1}" type="slidenum">
              <a:rPr lang="en-US" smtClean="0"/>
              <a:t>8</a:t>
            </a:fld>
            <a:endParaRPr lang="en-US"/>
          </a:p>
        </p:txBody>
      </p:sp>
    </p:spTree>
    <p:extLst>
      <p:ext uri="{BB962C8B-B14F-4D97-AF65-F5344CB8AC3E}">
        <p14:creationId xmlns:p14="http://schemas.microsoft.com/office/powerpoint/2010/main" val="339024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Put a plan in place and start early!!  January 31</a:t>
            </a:r>
            <a:r>
              <a:rPr lang="en-US" baseline="30000" dirty="0"/>
              <a:t>st</a:t>
            </a:r>
            <a:r>
              <a:rPr lang="en-US" dirty="0"/>
              <a:t> is the key date!</a:t>
            </a: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3357B7-A259-47A8-9D3E-FB8C05507DE1}" type="slidenum">
              <a:rPr lang="en-US" smtClean="0"/>
              <a:t>9</a:t>
            </a:fld>
            <a:endParaRPr lang="en-US"/>
          </a:p>
        </p:txBody>
      </p:sp>
    </p:spTree>
    <p:extLst>
      <p:ext uri="{BB962C8B-B14F-4D97-AF65-F5344CB8AC3E}">
        <p14:creationId xmlns:p14="http://schemas.microsoft.com/office/powerpoint/2010/main" val="594085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22" name="Picture 32">
            <a:extLst>
              <a:ext uri="{FF2B5EF4-FFF2-40B4-BE49-F238E27FC236}">
                <a16:creationId xmlns:a16="http://schemas.microsoft.com/office/drawing/2014/main" id="{87A26BFC-1229-46A5-BE3D-733815719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Icon&#10;&#10;Description automatically generated">
            <a:extLst>
              <a:ext uri="{FF2B5EF4-FFF2-40B4-BE49-F238E27FC236}">
                <a16:creationId xmlns:a16="http://schemas.microsoft.com/office/drawing/2014/main" id="{ECABEAAF-03AA-476C-B89C-516182A8B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99450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6" name="Group 5">
            <a:extLst>
              <a:ext uri="{FF2B5EF4-FFF2-40B4-BE49-F238E27FC236}">
                <a16:creationId xmlns:a16="http://schemas.microsoft.com/office/drawing/2014/main" id="{B0D74832-8423-4B1C-9B88-F1BC3E42FD05}"/>
              </a:ext>
            </a:extLst>
          </p:cNvPr>
          <p:cNvGrpSpPr/>
          <p:nvPr/>
        </p:nvGrpSpPr>
        <p:grpSpPr>
          <a:xfrm>
            <a:off x="8615210" y="365124"/>
            <a:ext cx="3194266" cy="5330824"/>
            <a:chOff x="8615210" y="365124"/>
            <a:chExt cx="3194266" cy="5330824"/>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984314" y="234114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615210" y="365124"/>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874610" y="3069104"/>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2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6" name="Group 5">
            <a:extLst>
              <a:ext uri="{FF2B5EF4-FFF2-40B4-BE49-F238E27FC236}">
                <a16:creationId xmlns:a16="http://schemas.microsoft.com/office/drawing/2014/main" id="{9F67DE92-7CA0-46E5-99CF-CDB6F0232FA9}"/>
              </a:ext>
            </a:extLst>
          </p:cNvPr>
          <p:cNvGrpSpPr/>
          <p:nvPr/>
        </p:nvGrpSpPr>
        <p:grpSpPr>
          <a:xfrm>
            <a:off x="8615210" y="365124"/>
            <a:ext cx="3194266" cy="5330824"/>
            <a:chOff x="8615210" y="365124"/>
            <a:chExt cx="3194266" cy="5330824"/>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984314" y="234114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615210" y="365124"/>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874610" y="3069104"/>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32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8" name="Group 7">
            <a:extLst>
              <a:ext uri="{FF2B5EF4-FFF2-40B4-BE49-F238E27FC236}">
                <a16:creationId xmlns:a16="http://schemas.microsoft.com/office/drawing/2014/main" id="{B2B379C4-32E4-490C-8AB4-64E342A51EF7}"/>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46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8" name="Group 7">
            <a:extLst>
              <a:ext uri="{FF2B5EF4-FFF2-40B4-BE49-F238E27FC236}">
                <a16:creationId xmlns:a16="http://schemas.microsoft.com/office/drawing/2014/main" id="{B2B379C4-32E4-490C-8AB4-64E342A51EF7}"/>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50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7" name="Group 6">
            <a:extLst>
              <a:ext uri="{FF2B5EF4-FFF2-40B4-BE49-F238E27FC236}">
                <a16:creationId xmlns:a16="http://schemas.microsoft.com/office/drawing/2014/main" id="{97725741-8685-4335-BA6F-75CAF083B466}"/>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00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a:xfrm>
            <a:off x="838200" y="6164751"/>
            <a:ext cx="2743200" cy="365125"/>
          </a:xfrm>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a:xfrm>
            <a:off x="4038600" y="6164751"/>
            <a:ext cx="4114800" cy="365125"/>
          </a:xfrm>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a:xfrm>
            <a:off x="8610600" y="6164751"/>
            <a:ext cx="2743200" cy="365125"/>
          </a:xfrm>
        </p:spPr>
        <p:txBody>
          <a:bodyPr/>
          <a:lstStyle/>
          <a:p>
            <a:fld id="{3FE21E33-B609-429C-BA83-C0C395D1D8C0}" type="slidenum">
              <a:rPr lang="en-US" smtClean="0"/>
              <a:t>‹#›</a:t>
            </a:fld>
            <a:endParaRPr lang="en-US"/>
          </a:p>
        </p:txBody>
      </p:sp>
      <p:sp>
        <p:nvSpPr>
          <p:cNvPr id="12" name="Rectangle 11">
            <a:extLst>
              <a:ext uri="{FF2B5EF4-FFF2-40B4-BE49-F238E27FC236}">
                <a16:creationId xmlns:a16="http://schemas.microsoft.com/office/drawing/2014/main" id="{B264103C-9826-4829-824D-308B8E896D41}"/>
              </a:ext>
            </a:extLst>
          </p:cNvPr>
          <p:cNvSpPr/>
          <p:nvPr userDrawn="1"/>
        </p:nvSpPr>
        <p:spPr>
          <a:xfrm>
            <a:off x="0" y="1690688"/>
            <a:ext cx="12192000" cy="5167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2">
            <a:extLst>
              <a:ext uri="{FF2B5EF4-FFF2-40B4-BE49-F238E27FC236}">
                <a16:creationId xmlns:a16="http://schemas.microsoft.com/office/drawing/2014/main" id="{75C6555D-2602-4CED-A016-9565B621C9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586863" y="1834261"/>
            <a:ext cx="11110914" cy="5555457"/>
          </a:xfrm>
          <a:prstGeom prst="rect">
            <a:avLst/>
          </a:prstGeom>
        </p:spPr>
      </p:pic>
      <p:grpSp>
        <p:nvGrpSpPr>
          <p:cNvPr id="27" name="Group 26">
            <a:extLst>
              <a:ext uri="{FF2B5EF4-FFF2-40B4-BE49-F238E27FC236}">
                <a16:creationId xmlns:a16="http://schemas.microsoft.com/office/drawing/2014/main" id="{A690B69D-F390-45B1-9EFD-E2E436686520}"/>
              </a:ext>
            </a:extLst>
          </p:cNvPr>
          <p:cNvGrpSpPr/>
          <p:nvPr userDrawn="1"/>
        </p:nvGrpSpPr>
        <p:grpSpPr>
          <a:xfrm>
            <a:off x="4495800" y="2216891"/>
            <a:ext cx="3200399" cy="4084385"/>
            <a:chOff x="971550" y="483427"/>
            <a:chExt cx="5486399" cy="4022509"/>
          </a:xfrm>
          <a:solidFill>
            <a:schemeClr val="bg2"/>
          </a:solidFill>
        </p:grpSpPr>
        <p:sp>
          <p:nvSpPr>
            <p:cNvPr id="28" name="Rectangle 27">
              <a:extLst>
                <a:ext uri="{FF2B5EF4-FFF2-40B4-BE49-F238E27FC236}">
                  <a16:creationId xmlns:a16="http://schemas.microsoft.com/office/drawing/2014/main" id="{DF6E7632-B0DD-45B6-9F4E-262EA23219E3}"/>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29" name="Rectangle: Rounded Corners 28">
              <a:extLst>
                <a:ext uri="{FF2B5EF4-FFF2-40B4-BE49-F238E27FC236}">
                  <a16:creationId xmlns:a16="http://schemas.microsoft.com/office/drawing/2014/main" id="{96F9CC23-5A14-4509-AE7D-755E1255B423}"/>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19F335A-7996-4D07-AA08-CA389005D5A3}"/>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19C20C1-A6D5-454D-8BC7-A05512E0916A}"/>
              </a:ext>
            </a:extLst>
          </p:cNvPr>
          <p:cNvGrpSpPr/>
          <p:nvPr userDrawn="1"/>
        </p:nvGrpSpPr>
        <p:grpSpPr>
          <a:xfrm>
            <a:off x="838200" y="2216891"/>
            <a:ext cx="3200400" cy="4084385"/>
            <a:chOff x="971550" y="483427"/>
            <a:chExt cx="5486399" cy="4022509"/>
          </a:xfrm>
          <a:solidFill>
            <a:schemeClr val="bg2"/>
          </a:solidFill>
        </p:grpSpPr>
        <p:sp>
          <p:nvSpPr>
            <p:cNvPr id="14" name="Rectangle 13">
              <a:extLst>
                <a:ext uri="{FF2B5EF4-FFF2-40B4-BE49-F238E27FC236}">
                  <a16:creationId xmlns:a16="http://schemas.microsoft.com/office/drawing/2014/main" id="{11DBE568-E4DB-48F7-9D8F-BB0F31712C9F}"/>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15" name="Rectangle: Rounded Corners 14">
              <a:extLst>
                <a:ext uri="{FF2B5EF4-FFF2-40B4-BE49-F238E27FC236}">
                  <a16:creationId xmlns:a16="http://schemas.microsoft.com/office/drawing/2014/main" id="{2ED19236-BAEE-4B43-88C6-C9F0163664BA}"/>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F6672D1-53E6-4191-B407-BCEF19AEF8E6}"/>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31E91B-D1A4-49AB-A7AA-0C0BBE159276}"/>
              </a:ext>
            </a:extLst>
          </p:cNvPr>
          <p:cNvGrpSpPr/>
          <p:nvPr userDrawn="1"/>
        </p:nvGrpSpPr>
        <p:grpSpPr>
          <a:xfrm>
            <a:off x="8153400" y="2240105"/>
            <a:ext cx="3200400" cy="4084385"/>
            <a:chOff x="971550" y="483427"/>
            <a:chExt cx="5486399" cy="4022509"/>
          </a:xfrm>
          <a:solidFill>
            <a:schemeClr val="bg2"/>
          </a:solidFill>
        </p:grpSpPr>
        <p:sp>
          <p:nvSpPr>
            <p:cNvPr id="18" name="Rectangle 17">
              <a:extLst>
                <a:ext uri="{FF2B5EF4-FFF2-40B4-BE49-F238E27FC236}">
                  <a16:creationId xmlns:a16="http://schemas.microsoft.com/office/drawing/2014/main" id="{04C05BAD-C502-4237-B464-01F54F974236}"/>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19" name="Rectangle: Rounded Corners 18">
              <a:extLst>
                <a:ext uri="{FF2B5EF4-FFF2-40B4-BE49-F238E27FC236}">
                  <a16:creationId xmlns:a16="http://schemas.microsoft.com/office/drawing/2014/main" id="{3BE756CD-4FD0-4937-A23D-8C4DF0E3EC18}"/>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EF54DB-BBEC-420E-A0B5-669B9616772D}"/>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a:extLst>
              <a:ext uri="{FF2B5EF4-FFF2-40B4-BE49-F238E27FC236}">
                <a16:creationId xmlns:a16="http://schemas.microsoft.com/office/drawing/2014/main" id="{2EF839D8-63F1-4CE8-8E9D-28CF6B078DC5}"/>
              </a:ext>
            </a:extLst>
          </p:cNvPr>
          <p:cNvSpPr>
            <a:spLocks noGrp="1"/>
          </p:cNvSpPr>
          <p:nvPr>
            <p:ph type="body" sz="quarter" idx="13"/>
          </p:nvPr>
        </p:nvSpPr>
        <p:spPr>
          <a:xfrm>
            <a:off x="1261080" y="3769956"/>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23" name="Content Placeholder 22">
            <a:extLst>
              <a:ext uri="{FF2B5EF4-FFF2-40B4-BE49-F238E27FC236}">
                <a16:creationId xmlns:a16="http://schemas.microsoft.com/office/drawing/2014/main" id="{D730CBCE-3940-40DC-AA1B-D24440A78E9D}"/>
              </a:ext>
            </a:extLst>
          </p:cNvPr>
          <p:cNvSpPr>
            <a:spLocks noGrp="1"/>
          </p:cNvSpPr>
          <p:nvPr>
            <p:ph sz="quarter" idx="14" hasCustomPrompt="1"/>
          </p:nvPr>
        </p:nvSpPr>
        <p:spPr>
          <a:xfrm>
            <a:off x="1260810" y="2693505"/>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sp>
        <p:nvSpPr>
          <p:cNvPr id="34" name="Text Placeholder 7">
            <a:extLst>
              <a:ext uri="{FF2B5EF4-FFF2-40B4-BE49-F238E27FC236}">
                <a16:creationId xmlns:a16="http://schemas.microsoft.com/office/drawing/2014/main" id="{EBEDC73B-3561-46DE-B8D8-D15D64FBA826}"/>
              </a:ext>
            </a:extLst>
          </p:cNvPr>
          <p:cNvSpPr>
            <a:spLocks noGrp="1"/>
          </p:cNvSpPr>
          <p:nvPr>
            <p:ph type="body" sz="quarter" idx="15"/>
          </p:nvPr>
        </p:nvSpPr>
        <p:spPr>
          <a:xfrm>
            <a:off x="4919933" y="3769956"/>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5" name="Content Placeholder 22">
            <a:extLst>
              <a:ext uri="{FF2B5EF4-FFF2-40B4-BE49-F238E27FC236}">
                <a16:creationId xmlns:a16="http://schemas.microsoft.com/office/drawing/2014/main" id="{7417B306-BB62-46EA-9298-1FF9DC6BEA4E}"/>
              </a:ext>
            </a:extLst>
          </p:cNvPr>
          <p:cNvSpPr>
            <a:spLocks noGrp="1"/>
          </p:cNvSpPr>
          <p:nvPr>
            <p:ph sz="quarter" idx="16" hasCustomPrompt="1"/>
          </p:nvPr>
        </p:nvSpPr>
        <p:spPr>
          <a:xfrm>
            <a:off x="4919663" y="2693505"/>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sp>
        <p:nvSpPr>
          <p:cNvPr id="36" name="Text Placeholder 7">
            <a:extLst>
              <a:ext uri="{FF2B5EF4-FFF2-40B4-BE49-F238E27FC236}">
                <a16:creationId xmlns:a16="http://schemas.microsoft.com/office/drawing/2014/main" id="{CC3D8F5C-8C7A-454A-B4DC-9696B6889B4E}"/>
              </a:ext>
            </a:extLst>
          </p:cNvPr>
          <p:cNvSpPr>
            <a:spLocks noGrp="1"/>
          </p:cNvSpPr>
          <p:nvPr>
            <p:ph type="body" sz="quarter" idx="17"/>
          </p:nvPr>
        </p:nvSpPr>
        <p:spPr>
          <a:xfrm>
            <a:off x="8578515" y="3770254"/>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7" name="Content Placeholder 22">
            <a:extLst>
              <a:ext uri="{FF2B5EF4-FFF2-40B4-BE49-F238E27FC236}">
                <a16:creationId xmlns:a16="http://schemas.microsoft.com/office/drawing/2014/main" id="{ADE547BE-E138-4DD9-BA8C-4F6DC51E0E51}"/>
              </a:ext>
            </a:extLst>
          </p:cNvPr>
          <p:cNvSpPr>
            <a:spLocks noGrp="1"/>
          </p:cNvSpPr>
          <p:nvPr>
            <p:ph sz="quarter" idx="18" hasCustomPrompt="1"/>
          </p:nvPr>
        </p:nvSpPr>
        <p:spPr>
          <a:xfrm>
            <a:off x="8578245" y="2693803"/>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pic>
        <p:nvPicPr>
          <p:cNvPr id="31" name="Picture 30" descr="Icon&#10;&#10;Description automatically generated">
            <a:extLst>
              <a:ext uri="{FF2B5EF4-FFF2-40B4-BE49-F238E27FC236}">
                <a16:creationId xmlns:a16="http://schemas.microsoft.com/office/drawing/2014/main" id="{A0B3763C-D085-4523-8434-9DF7E01653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44971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59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755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3E70B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58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Ref idx="1001">
        <a:schemeClr val="bg2"/>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D169A2AF-DD0A-4B0A-842D-367764778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BEC24E65-5DB1-4474-BD13-7934BC195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53967883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808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00AFCA"/>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9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08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705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753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778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942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876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9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6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Ref idx="1001">
        <a:schemeClr val="bg1"/>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183FB5B1-89B3-4F99-B134-21F428220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0A4F49A5-4C70-45A5-A27F-052E52213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45252045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8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43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787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395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41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45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userDrawn="1"/>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814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60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EB4B-055F-4AC2-A441-560CCC5C708E}"/>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7EF381-8856-40B5-86C2-1BB6CE6E749E}"/>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ADDA6-FC86-4344-B19B-FA689736E2EA}"/>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CCD6654D-56BA-450C-9814-EA71D7F67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B42B-237C-413B-A365-07554477EAF6}"/>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04360199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257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88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143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0_Custom Layout">
    <p:bg>
      <p:bgPr>
        <a:solidFill>
          <a:schemeClr val="accent1"/>
        </a:solidFill>
        <a:effectLst/>
      </p:bgPr>
    </p:bg>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11496856-151A-49ED-9188-3BDBACE0069E}"/>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655170" y="-185485"/>
            <a:ext cx="14086969" cy="7043485"/>
          </a:xfrm>
          <a:prstGeom prst="rect">
            <a:avLst/>
          </a:prstGeom>
        </p:spPr>
      </p:pic>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D194E27D-3E66-4EB9-A9BE-C17A34338D40}"/>
              </a:ext>
            </a:extLst>
          </p:cNvPr>
          <p:cNvSpPr>
            <a:spLocks noGrp="1"/>
          </p:cNvSpPr>
          <p:nvPr>
            <p:ph type="body" sz="quarter" idx="14"/>
          </p:nvPr>
        </p:nvSpPr>
        <p:spPr>
          <a:xfrm>
            <a:off x="4418746" y="2246313"/>
            <a:ext cx="6935054" cy="401637"/>
          </a:xfrm>
        </p:spPr>
        <p:txBody>
          <a:bodyPr>
            <a:noAutofit/>
          </a:bodyPr>
          <a:lstStyle>
            <a:lvl1pPr algn="r">
              <a:defRPr sz="1800">
                <a:solidFill>
                  <a:schemeClr val="bg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49447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1_Custom Layout">
    <p:bg>
      <p:bgRef idx="1001">
        <a:schemeClr val="bg2"/>
      </p:bgRef>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F2F0706D-F9C3-4A76-98AC-24623A2121F1}"/>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655170" y="-185485"/>
            <a:ext cx="14086969" cy="7043485"/>
          </a:xfrm>
          <a:prstGeom prst="rect">
            <a:avLst/>
          </a:prstGeom>
        </p:spPr>
      </p:pic>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6" name="Text Placeholder 10">
            <a:extLst>
              <a:ext uri="{FF2B5EF4-FFF2-40B4-BE49-F238E27FC236}">
                <a16:creationId xmlns:a16="http://schemas.microsoft.com/office/drawing/2014/main" id="{1EEFC83D-AD80-4202-AFFB-7D2C7555383F}"/>
              </a:ext>
            </a:extLst>
          </p:cNvPr>
          <p:cNvSpPr>
            <a:spLocks noGrp="1"/>
          </p:cNvSpPr>
          <p:nvPr>
            <p:ph type="body" sz="quarter" idx="14"/>
          </p:nvPr>
        </p:nvSpPr>
        <p:spPr>
          <a:xfrm>
            <a:off x="4418746" y="2246313"/>
            <a:ext cx="6935054" cy="401637"/>
          </a:xfrm>
        </p:spPr>
        <p:txBody>
          <a:bodyPr>
            <a:noAutofit/>
          </a:bodyPr>
          <a:lstStyle>
            <a:lvl1pPr algn="r">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304693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2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6" name="Text Placeholder 10">
            <a:extLst>
              <a:ext uri="{FF2B5EF4-FFF2-40B4-BE49-F238E27FC236}">
                <a16:creationId xmlns:a16="http://schemas.microsoft.com/office/drawing/2014/main" id="{D727CB11-3D48-4A37-AF08-0F768A4E5DF1}"/>
              </a:ext>
            </a:extLst>
          </p:cNvPr>
          <p:cNvSpPr>
            <a:spLocks noGrp="1"/>
          </p:cNvSpPr>
          <p:nvPr>
            <p:ph type="body" sz="quarter" idx="14"/>
          </p:nvPr>
        </p:nvSpPr>
        <p:spPr>
          <a:xfrm>
            <a:off x="4418746" y="2246313"/>
            <a:ext cx="6935054" cy="401637"/>
          </a:xfrm>
        </p:spPr>
        <p:txBody>
          <a:bodyPr>
            <a:noAutofit/>
          </a:bodyPr>
          <a:lstStyle>
            <a:lvl1pPr algn="r">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3764910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22" name="Picture 32">
            <a:extLst>
              <a:ext uri="{FF2B5EF4-FFF2-40B4-BE49-F238E27FC236}">
                <a16:creationId xmlns:a16="http://schemas.microsoft.com/office/drawing/2014/main" id="{87A26BFC-1229-46A5-BE3D-733815719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23" name="Picture 22" descr="Icon&#10;&#10;Description automatically generated">
            <a:extLst>
              <a:ext uri="{FF2B5EF4-FFF2-40B4-BE49-F238E27FC236}">
                <a16:creationId xmlns:a16="http://schemas.microsoft.com/office/drawing/2014/main" id="{ECABEAAF-03AA-476C-B89C-516182A8B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1006571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D169A2AF-DD0A-4B0A-842D-367764778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BEC24E65-5DB1-4474-BD13-7934BC195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6364792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183FB5B1-89B3-4F99-B134-21F428220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A4F49A5-4C70-45A5-A27F-052E52213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227582049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3C86-6FC4-4F74-89BF-174A06C12BE5}"/>
              </a:ext>
            </a:extLst>
          </p:cNvPr>
          <p:cNvSpPr>
            <a:spLocks noGrp="1"/>
          </p:cNvSpPr>
          <p:nvPr>
            <p:ph type="title"/>
          </p:nvPr>
        </p:nvSpPr>
        <p:spPr>
          <a:xfrm>
            <a:off x="831850" y="2633662"/>
            <a:ext cx="10515600" cy="1133475"/>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7D92E447-59AD-4F64-A226-0B5540E06BEA}"/>
              </a:ext>
            </a:extLst>
          </p:cNvPr>
          <p:cNvSpPr>
            <a:spLocks noGrp="1"/>
          </p:cNvSpPr>
          <p:nvPr>
            <p:ph type="body" idx="1"/>
          </p:nvPr>
        </p:nvSpPr>
        <p:spPr>
          <a:xfrm>
            <a:off x="831850" y="3794125"/>
            <a:ext cx="10515600" cy="1500187"/>
          </a:xfrm>
        </p:spPr>
        <p:txBody>
          <a:bodyPr/>
          <a:lstStyle>
            <a:lvl1pPr marL="0" indent="0" algn="ctr">
              <a:buNone/>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670D8-2D42-43DD-B6C2-BFB723922F53}"/>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682A1238-0788-4E46-95A4-B9007C216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C44EF-29D5-4ECD-9C6B-4D26C8E50044}"/>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19401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714375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83820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838200" y="3590925"/>
            <a:ext cx="5429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6B89FBB6-1C3C-49D7-833C-61C5BC442DCD}"/>
              </a:ext>
            </a:extLst>
          </p:cNvPr>
          <p:cNvSpPr>
            <a:spLocks noGrp="1"/>
          </p:cNvSpPr>
          <p:nvPr>
            <p:ph type="body" sz="quarter" idx="15"/>
          </p:nvPr>
        </p:nvSpPr>
        <p:spPr>
          <a:xfrm>
            <a:off x="83820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05435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FEC-1AFD-401D-ADD3-353C9FEA4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A2072-69B6-4278-A24D-2F677F045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0434D-4A6A-4C82-AD0F-3042474D1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1A66F-45B7-47DD-9207-0C27CC2C5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86AA1-8735-48AB-8FC5-E544B8A05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7FEA3-0611-4CCF-B8E5-3DF4862C7906}"/>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8" name="Footer Placeholder 7">
            <a:extLst>
              <a:ext uri="{FF2B5EF4-FFF2-40B4-BE49-F238E27FC236}">
                <a16:creationId xmlns:a16="http://schemas.microsoft.com/office/drawing/2014/main" id="{B58AB2AD-B2B3-4BF3-9DCA-E41FBB7112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550F6D-2B5C-4BA8-8F15-5E29DD02C34D}"/>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215513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F003-E011-48AA-8BFE-245AB6DA6D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1A9A8-4FA0-4BCE-8AB0-A2816DAE8AAA}"/>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2698B51A-FC2E-4669-A292-1197A642E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E3519D-DC81-4064-8BDF-CD5A969ED941}"/>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806475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698D-E171-4DBF-958F-4B9EE4714C6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3" name="Footer Placeholder 2">
            <a:extLst>
              <a:ext uri="{FF2B5EF4-FFF2-40B4-BE49-F238E27FC236}">
                <a16:creationId xmlns:a16="http://schemas.microsoft.com/office/drawing/2014/main" id="{90987592-864F-4025-B952-D1CFE26F1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3E7B7-C57F-48E3-A7C3-F4FEC0625AA9}"/>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2452045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698D-E171-4DBF-958F-4B9EE4714C69}"/>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3" name="Footer Placeholder 2">
            <a:extLst>
              <a:ext uri="{FF2B5EF4-FFF2-40B4-BE49-F238E27FC236}">
                <a16:creationId xmlns:a16="http://schemas.microsoft.com/office/drawing/2014/main" id="{90987592-864F-4025-B952-D1CFE26F1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3E7B7-C57F-48E3-A7C3-F4FEC0625AA9}"/>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6" name="Picture Placeholder 5">
            <a:extLst>
              <a:ext uri="{FF2B5EF4-FFF2-40B4-BE49-F238E27FC236}">
                <a16:creationId xmlns:a16="http://schemas.microsoft.com/office/drawing/2014/main" id="{B5C732B9-EC67-45AC-8314-23B2BB03432D}"/>
              </a:ext>
            </a:extLst>
          </p:cNvPr>
          <p:cNvSpPr>
            <a:spLocks noGrp="1"/>
          </p:cNvSpPr>
          <p:nvPr>
            <p:ph type="pic" sz="quarter" idx="13"/>
          </p:nvPr>
        </p:nvSpPr>
        <p:spPr>
          <a:xfrm>
            <a:off x="0" y="0"/>
            <a:ext cx="5319713" cy="6858000"/>
          </a:xfrm>
        </p:spPr>
        <p:txBody>
          <a:bodyPr/>
          <a:lstStyle/>
          <a:p>
            <a:endParaRPr lang="en-US"/>
          </a:p>
        </p:txBody>
      </p:sp>
    </p:spTree>
    <p:extLst>
      <p:ext uri="{BB962C8B-B14F-4D97-AF65-F5344CB8AC3E}">
        <p14:creationId xmlns:p14="http://schemas.microsoft.com/office/powerpoint/2010/main" val="2510988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F830-43C0-4007-ADCE-7AB8E1BDCE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DA75E-9FEF-4DEE-B1A7-B2BFDBFAE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0965C-EB0E-46B5-812B-776201BE3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B120A-3F5C-4C8F-AE53-1EA327302BCA}"/>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7386EE85-D457-4347-8CE6-90E24E1A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63A8C-E091-4EB0-888E-E67038B0E2F3}"/>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4292628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735C-A892-45A9-967A-7C0A81CDB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047A25-51E5-4A24-A16E-D1D33FE03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1F16C3-7ACD-4680-BB4D-477E8767E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5B9C5-C896-465B-869C-BCBF0A670E02}"/>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6" name="Footer Placeholder 5">
            <a:extLst>
              <a:ext uri="{FF2B5EF4-FFF2-40B4-BE49-F238E27FC236}">
                <a16:creationId xmlns:a16="http://schemas.microsoft.com/office/drawing/2014/main" id="{B5D5D5E0-27E7-4A18-BA04-5415536FE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85E9-3BBB-485C-AFEE-AE2F5A18A61E}"/>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1816959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7D73-F7AA-4DE2-BF75-4BD8203B4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07FC04-E12E-4EAE-B8D0-8BA29F2A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6BCC1B-B370-4BDD-A92F-F337FC4F1C71}"/>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A9D1937E-A05B-4348-9D3D-1ED20961E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BB85D-A0B3-4928-B190-6BDC89655632}"/>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633950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587384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41987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bg>
      <p:bgRef idx="1001">
        <a:schemeClr val="bg2"/>
      </p:bgRef>
    </p:bg>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BFD3A63E-6FAE-48B1-94B5-C0030290484F}"/>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5914520" y="328864"/>
            <a:ext cx="13058269" cy="6529135"/>
          </a:xfrm>
          <a:prstGeom prst="rect">
            <a:avLst/>
          </a:prstGeom>
        </p:spPr>
      </p:pic>
      <p:sp>
        <p:nvSpPr>
          <p:cNvPr id="13" name="Picture Placeholder 15">
            <a:extLst>
              <a:ext uri="{FF2B5EF4-FFF2-40B4-BE49-F238E27FC236}">
                <a16:creationId xmlns:a16="http://schemas.microsoft.com/office/drawing/2014/main" id="{21E8FA65-77E7-47AD-AF2B-9D2E22374EC2}"/>
              </a:ext>
            </a:extLst>
          </p:cNvPr>
          <p:cNvSpPr>
            <a:spLocks noGrp="1"/>
          </p:cNvSpPr>
          <p:nvPr>
            <p:ph type="pic" sz="quarter" idx="14"/>
          </p:nvPr>
        </p:nvSpPr>
        <p:spPr>
          <a:xfrm>
            <a:off x="714375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83820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838200" y="3590925"/>
            <a:ext cx="5429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39F4DA36-8428-4759-930D-026CD23F200E}"/>
              </a:ext>
            </a:extLst>
          </p:cNvPr>
          <p:cNvSpPr>
            <a:spLocks noGrp="1"/>
          </p:cNvSpPr>
          <p:nvPr>
            <p:ph type="body" sz="quarter" idx="15"/>
          </p:nvPr>
        </p:nvSpPr>
        <p:spPr>
          <a:xfrm>
            <a:off x="83820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234755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592455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5924550" y="3590925"/>
            <a:ext cx="5429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E8E1CF24-0D82-4FDA-8A7D-CD2E91313499}"/>
              </a:ext>
            </a:extLst>
          </p:cNvPr>
          <p:cNvSpPr>
            <a:spLocks noGrp="1"/>
          </p:cNvSpPr>
          <p:nvPr>
            <p:ph type="body" sz="quarter" idx="15"/>
          </p:nvPr>
        </p:nvSpPr>
        <p:spPr>
          <a:xfrm>
            <a:off x="592455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120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_Custom Layout">
    <p:bg>
      <p:bgRef idx="1001">
        <a:schemeClr val="bg2"/>
      </p:bgRef>
    </p:bg>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E6B45BD8-F96A-47A1-9468-7F243C731460}"/>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5048250" y="280319"/>
            <a:ext cx="13058269" cy="6529135"/>
          </a:xfrm>
          <a:prstGeom prst="rect">
            <a:avLst/>
          </a:prstGeom>
        </p:spPr>
      </p:pic>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5924550" y="3714750"/>
            <a:ext cx="5429250" cy="1325563"/>
          </a:xfrm>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5924550" y="3590925"/>
            <a:ext cx="5429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0B6BDB36-D191-4E56-A6EE-9764FD8DD90A}"/>
              </a:ext>
            </a:extLst>
          </p:cNvPr>
          <p:cNvSpPr>
            <a:spLocks noGrp="1"/>
          </p:cNvSpPr>
          <p:nvPr>
            <p:ph type="body" sz="quarter" idx="15"/>
          </p:nvPr>
        </p:nvSpPr>
        <p:spPr>
          <a:xfrm>
            <a:off x="592455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8668288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12/4/2022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15" name="Group 14">
            <a:extLst>
              <a:ext uri="{FF2B5EF4-FFF2-40B4-BE49-F238E27FC236}">
                <a16:creationId xmlns:a16="http://schemas.microsoft.com/office/drawing/2014/main" id="{4FD7D495-1525-48E6-B50E-30F40869E343}"/>
              </a:ext>
            </a:extLst>
          </p:cNvPr>
          <p:cNvGrpSpPr/>
          <p:nvPr/>
        </p:nvGrpSpPr>
        <p:grpSpPr>
          <a:xfrm>
            <a:off x="8615210" y="365124"/>
            <a:ext cx="3194266" cy="5330825"/>
            <a:chOff x="7944247" y="-485467"/>
            <a:chExt cx="4247753" cy="7088961"/>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105278" y="2142252"/>
              <a:ext cx="5948322" cy="2974161"/>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7944247" y="-485467"/>
              <a:ext cx="2104203" cy="1956909"/>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948810" y="3110301"/>
              <a:ext cx="1243190" cy="103806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1700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4EE2D-C4D9-4CDE-B108-D7E98B4B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DCD59-9E22-4D81-9BFF-A0780646C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3F2E-C855-452F-A422-42967CC63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0D16-3BE5-41C3-B143-0A826EA1C4B8}" type="datetimeFigureOut">
              <a:rPr lang="en-US" smtClean="0"/>
              <a:t>12/4/2022</a:t>
            </a:fld>
            <a:endParaRPr lang="en-US"/>
          </a:p>
        </p:txBody>
      </p:sp>
      <p:sp>
        <p:nvSpPr>
          <p:cNvPr id="5" name="Footer Placeholder 4">
            <a:extLst>
              <a:ext uri="{FF2B5EF4-FFF2-40B4-BE49-F238E27FC236}">
                <a16:creationId xmlns:a16="http://schemas.microsoft.com/office/drawing/2014/main" id="{8B9BBC67-F884-43A2-9605-D8AEAFD4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54FCD3-9543-4FAB-8A94-A2C8A1898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21E33-B609-429C-BA83-C0C395D1D8C0}"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217A9B6F-5715-419F-A5A4-FE28083F61F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1685730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70" r:id="rId6"/>
    <p:sldLayoutId id="2147483672" r:id="rId7"/>
    <p:sldLayoutId id="2147483674" r:id="rId8"/>
    <p:sldLayoutId id="2147483676" r:id="rId9"/>
    <p:sldLayoutId id="2147483677" r:id="rId10"/>
    <p:sldLayoutId id="2147483678" r:id="rId11"/>
    <p:sldLayoutId id="2147483679" r:id="rId12"/>
    <p:sldLayoutId id="2147483680" r:id="rId13"/>
    <p:sldLayoutId id="2147483681" r:id="rId14"/>
    <p:sldLayoutId id="2147483754"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04" r:id="rId28"/>
    <p:sldLayoutId id="2147483705" r:id="rId29"/>
    <p:sldLayoutId id="2147483706" r:id="rId30"/>
    <p:sldLayoutId id="2147483733" r:id="rId31"/>
    <p:sldLayoutId id="2147483744" r:id="rId32"/>
    <p:sldLayoutId id="2147483745" r:id="rId33"/>
    <p:sldLayoutId id="2147483746" r:id="rId34"/>
    <p:sldLayoutId id="2147483747" r:id="rId35"/>
    <p:sldLayoutId id="2147483748" r:id="rId36"/>
    <p:sldLayoutId id="2147483749" r:id="rId37"/>
    <p:sldLayoutId id="2147483734" r:id="rId38"/>
    <p:sldLayoutId id="2147483750" r:id="rId39"/>
    <p:sldLayoutId id="2147483751" r:id="rId40"/>
    <p:sldLayoutId id="2147483752" r:id="rId41"/>
    <p:sldLayoutId id="2147483753" r:id="rId42"/>
    <p:sldLayoutId id="2147483741" r:id="rId43"/>
    <p:sldLayoutId id="2147483742" r:id="rId44"/>
    <p:sldLayoutId id="2147483743" r:id="rId45"/>
    <p:sldLayoutId id="2147483728" r:id="rId46"/>
    <p:sldLayoutId id="2147483729" r:id="rId47"/>
    <p:sldLayoutId id="2147483730" r:id="rId48"/>
    <p:sldLayoutId id="2147483707" r:id="rId49"/>
    <p:sldLayoutId id="2147483708" r:id="rId50"/>
    <p:sldLayoutId id="2147483709" r:id="rId51"/>
    <p:sldLayoutId id="2147483710" r:id="rId52"/>
    <p:sldLayoutId id="2147483739" r:id="rId53"/>
    <p:sldLayoutId id="2147483711" r:id="rId54"/>
    <p:sldLayoutId id="2147483712" r:id="rId55"/>
    <p:sldLayoutId id="2147483715" r:id="rId56"/>
    <p:sldLayoutId id="2147483732" r:id="rId57"/>
    <p:sldLayoutId id="2147483738" r:id="rId58"/>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avionteclassicsupport.zendesk.com/hc/en-us/articles/360045858993-Standard-Report-W2-Report-4Up-Blank" TargetMode="External"/><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hyperlink" Target="https://support.avionte.com/hc/en-us/articles/217473438#PostingTheW2sEmployeePortal" TargetMode="External"/><Relationship Id="rId4" Type="http://schemas.openxmlformats.org/officeDocument/2006/relationships/hyperlink" Target="https://avionteboldsupport.zendesk.com/hc/en-us/articles/360045852813-Aviont%C3%A9BOLD-Paycheck-Electronic-W2-Acce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hyperlink" Target="https://support.avionte.com/hc/en-us/articles/217955687-Greenshades-Troubleshooting-Feed-Generation-Error"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9.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14.svg"/><Relationship Id="rId4" Type="http://schemas.openxmlformats.org/officeDocument/2006/relationships/image" Target="../media/image50.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avionteclassicsupport.zendesk.com/hc/en-us/articles/360045858993-standard-report-w2-report-4up-blank"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xml"/><Relationship Id="rId1" Type="http://schemas.openxmlformats.org/officeDocument/2006/relationships/tags" Target="../tags/tag1.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xml"/><Relationship Id="rId1" Type="http://schemas.openxmlformats.org/officeDocument/2006/relationships/tags" Target="../tags/tag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8.xml"/><Relationship Id="rId1" Type="http://schemas.openxmlformats.org/officeDocument/2006/relationships/tags" Target="../tags/tag3.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8.xml"/><Relationship Id="rId1" Type="http://schemas.openxmlformats.org/officeDocument/2006/relationships/tags" Target="../tags/tag4.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8.xml"/><Relationship Id="rId1" Type="http://schemas.openxmlformats.org/officeDocument/2006/relationships/tags" Target="../tags/tag5.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8.xml"/><Relationship Id="rId1" Type="http://schemas.openxmlformats.org/officeDocument/2006/relationships/tags" Target="../tags/tag6.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8.xml"/><Relationship Id="rId1" Type="http://schemas.openxmlformats.org/officeDocument/2006/relationships/tags" Target="../tags/tag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8.xml"/><Relationship Id="rId1" Type="http://schemas.openxmlformats.org/officeDocument/2006/relationships/tags" Target="../tags/tag8.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8.xml"/><Relationship Id="rId1" Type="http://schemas.openxmlformats.org/officeDocument/2006/relationships/tags" Target="../tags/tag9.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8.xml"/><Relationship Id="rId1" Type="http://schemas.openxmlformats.org/officeDocument/2006/relationships/tags" Target="../tags/tag10.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8.xml"/><Relationship Id="rId1" Type="http://schemas.openxmlformats.org/officeDocument/2006/relationships/tags" Target="../tags/tag11.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8.xml"/><Relationship Id="rId1" Type="http://schemas.openxmlformats.org/officeDocument/2006/relationships/tags" Target="../tags/tag1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8.xml"/><Relationship Id="rId1" Type="http://schemas.openxmlformats.org/officeDocument/2006/relationships/tags" Target="../tags/tag13.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8.xml"/><Relationship Id="rId1" Type="http://schemas.openxmlformats.org/officeDocument/2006/relationships/tags" Target="../tags/tag14.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8.xml"/><Relationship Id="rId1" Type="http://schemas.openxmlformats.org/officeDocument/2006/relationships/tags" Target="../tags/tag15.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8.xml"/><Relationship Id="rId1" Type="http://schemas.openxmlformats.org/officeDocument/2006/relationships/tags" Target="../tags/tag16.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8.xml"/><Relationship Id="rId1" Type="http://schemas.openxmlformats.org/officeDocument/2006/relationships/tags" Target="../tags/tag17.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2.xml"/><Relationship Id="rId1" Type="http://schemas.openxmlformats.org/officeDocument/2006/relationships/tags" Target="../tags/tag18.xml"/><Relationship Id="rId5" Type="http://schemas.openxmlformats.org/officeDocument/2006/relationships/image" Target="../media/image73.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8.xml"/><Relationship Id="rId1" Type="http://schemas.openxmlformats.org/officeDocument/2006/relationships/tags" Target="../tags/tag19.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13.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27.svg"/><Relationship Id="rId2" Type="http://schemas.openxmlformats.org/officeDocument/2006/relationships/notesSlide" Target="../notesSlides/notesSlide46.xml"/><Relationship Id="rId1" Type="http://schemas.openxmlformats.org/officeDocument/2006/relationships/slideLayout" Target="../slideLayouts/slideLayout38.xml"/><Relationship Id="rId6" Type="http://schemas.openxmlformats.org/officeDocument/2006/relationships/image" Target="../media/image78.svg"/><Relationship Id="rId11" Type="http://schemas.openxmlformats.org/officeDocument/2006/relationships/image" Target="../media/image17.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14.svg"/></Relationships>
</file>

<file path=ppt/slides/_rels/slide47.xml.rels><?xml version="1.0" encoding="UTF-8" standalone="yes"?>
<Relationships xmlns="http://schemas.openxmlformats.org/package/2006/relationships"><Relationship Id="rId8" Type="http://schemas.openxmlformats.org/officeDocument/2006/relationships/hyperlink" Target="https://support.avionte.com/hc/en-us/categories/115000082508-Affordable-Care-Act" TargetMode="External"/><Relationship Id="rId13" Type="http://schemas.openxmlformats.org/officeDocument/2006/relationships/image" Target="../media/image89.png"/><Relationship Id="rId3" Type="http://schemas.openxmlformats.org/officeDocument/2006/relationships/image" Target="../media/image83.png"/><Relationship Id="rId7" Type="http://schemas.openxmlformats.org/officeDocument/2006/relationships/hyperlink" Target="https://support.avionte.com/hc/en-us/categories/115000082508-Year-End-Filing-Resources" TargetMode="External"/><Relationship Id="rId12" Type="http://schemas.openxmlformats.org/officeDocument/2006/relationships/image" Target="../media/image88.svg"/><Relationship Id="rId2" Type="http://schemas.openxmlformats.org/officeDocument/2006/relationships/notesSlide" Target="../notesSlides/notesSlide47.xml"/><Relationship Id="rId1" Type="http://schemas.openxmlformats.org/officeDocument/2006/relationships/slideLayout" Target="../slideLayouts/slideLayout38.xml"/><Relationship Id="rId6" Type="http://schemas.openxmlformats.org/officeDocument/2006/relationships/hyperlink" Target="https://support.avionte.com/hc/en-us/articles/115012396827-Year-End-Taxes-Directory" TargetMode="External"/><Relationship Id="rId11" Type="http://schemas.openxmlformats.org/officeDocument/2006/relationships/image" Target="../media/image87.png"/><Relationship Id="rId5" Type="http://schemas.openxmlformats.org/officeDocument/2006/relationships/hyperlink" Target="https://support.avionte.com/hc/en-us/articles/115012396867-Year-End-ACA-Directory" TargetMode="External"/><Relationship Id="rId10" Type="http://schemas.openxmlformats.org/officeDocument/2006/relationships/image" Target="../media/image86.svg"/><Relationship Id="rId4" Type="http://schemas.openxmlformats.org/officeDocument/2006/relationships/image" Target="../media/image84.svg"/><Relationship Id="rId9" Type="http://schemas.openxmlformats.org/officeDocument/2006/relationships/image" Target="../media/image85.png"/><Relationship Id="rId14" Type="http://schemas.openxmlformats.org/officeDocument/2006/relationships/image" Target="../media/image90.svg"/></Relationships>
</file>

<file path=ppt/slides/_rels/slide4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3.png"/><Relationship Id="rId7"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38.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C85C43-A085-44EB-8CB3-0F1C6C3A2501}"/>
              </a:ext>
            </a:extLst>
          </p:cNvPr>
          <p:cNvSpPr>
            <a:spLocks noGrp="1"/>
          </p:cNvSpPr>
          <p:nvPr>
            <p:ph type="subTitle" idx="1"/>
          </p:nvPr>
        </p:nvSpPr>
        <p:spPr/>
        <p:txBody>
          <a:bodyPr/>
          <a:lstStyle/>
          <a:p>
            <a:r>
              <a:rPr lang="en-US" dirty="0">
                <a:latin typeface="Nunito Sans Black" panose="00000A00000000000000" pitchFamily="2" charset="0"/>
              </a:rPr>
              <a:t>W-2s AND GREENSHADES</a:t>
            </a:r>
          </a:p>
        </p:txBody>
      </p:sp>
    </p:spTree>
    <p:extLst>
      <p:ext uri="{BB962C8B-B14F-4D97-AF65-F5344CB8AC3E}">
        <p14:creationId xmlns:p14="http://schemas.microsoft.com/office/powerpoint/2010/main" val="75677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928E9C-BD41-4BEB-9EC3-437DA9539E3F}"/>
              </a:ext>
            </a:extLst>
          </p:cNvPr>
          <p:cNvSpPr/>
          <p:nvPr/>
        </p:nvSpPr>
        <p:spPr>
          <a:xfrm>
            <a:off x="0" y="0"/>
            <a:ext cx="4876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2FC19919-6888-4039-9059-EB98582A5FDA}"/>
              </a:ext>
            </a:extLst>
          </p:cNvPr>
          <p:cNvSpPr>
            <a:spLocks noGrp="1"/>
          </p:cNvSpPr>
          <p:nvPr>
            <p:ph type="title"/>
          </p:nvPr>
        </p:nvSpPr>
        <p:spPr>
          <a:xfrm>
            <a:off x="5714999" y="365125"/>
            <a:ext cx="5638801" cy="1325563"/>
          </a:xfrm>
        </p:spPr>
        <p:txBody>
          <a:bodyPr/>
          <a:lstStyle/>
          <a:p>
            <a:r>
              <a:rPr lang="en-US"/>
              <a:t>Distribution</a:t>
            </a:r>
          </a:p>
        </p:txBody>
      </p:sp>
      <p:grpSp>
        <p:nvGrpSpPr>
          <p:cNvPr id="15" name="Group 2">
            <a:extLst>
              <a:ext uri="{FF2B5EF4-FFF2-40B4-BE49-F238E27FC236}">
                <a16:creationId xmlns:a16="http://schemas.microsoft.com/office/drawing/2014/main" id="{5BC4DF4B-B37B-41DD-9735-8CFB6547C1ED}"/>
              </a:ext>
            </a:extLst>
          </p:cNvPr>
          <p:cNvGrpSpPr/>
          <p:nvPr/>
        </p:nvGrpSpPr>
        <p:grpSpPr>
          <a:xfrm>
            <a:off x="0" y="0"/>
            <a:ext cx="4876800" cy="6868231"/>
            <a:chOff x="0" y="0"/>
            <a:chExt cx="3879753" cy="3739754"/>
          </a:xfrm>
          <a:solidFill>
            <a:schemeClr val="accent5"/>
          </a:solidFill>
        </p:grpSpPr>
        <p:sp>
          <p:nvSpPr>
            <p:cNvPr id="16" name="Freeform 3">
              <a:extLst>
                <a:ext uri="{FF2B5EF4-FFF2-40B4-BE49-F238E27FC236}">
                  <a16:creationId xmlns:a16="http://schemas.microsoft.com/office/drawing/2014/main" id="{229D4F4A-7C8F-4216-A43A-6E1486269060}"/>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sp>
        <p:nvSpPr>
          <p:cNvPr id="3" name="Content Placeholder 2">
            <a:extLst>
              <a:ext uri="{FF2B5EF4-FFF2-40B4-BE49-F238E27FC236}">
                <a16:creationId xmlns:a16="http://schemas.microsoft.com/office/drawing/2014/main" id="{3AE5DC4A-DC75-46F5-8F19-2F92E49F3647}"/>
              </a:ext>
            </a:extLst>
          </p:cNvPr>
          <p:cNvSpPr>
            <a:spLocks noGrp="1"/>
          </p:cNvSpPr>
          <p:nvPr>
            <p:ph sz="half" idx="1"/>
          </p:nvPr>
        </p:nvSpPr>
        <p:spPr>
          <a:xfrm>
            <a:off x="5714999" y="1895964"/>
            <a:ext cx="5638801" cy="4376784"/>
          </a:xfrm>
        </p:spPr>
        <p:txBody>
          <a:bodyPr>
            <a:normAutofit/>
          </a:bodyPr>
          <a:lstStyle/>
          <a:p>
            <a:pPr marL="0" indent="0">
              <a:buNone/>
            </a:pPr>
            <a:r>
              <a:rPr lang="en-US" sz="1800" dirty="0">
                <a:latin typeface="Nunito Sans Black" panose="00000A00000000000000" pitchFamily="2" charset="0"/>
              </a:rPr>
              <a:t>PRINT IN HOUSE</a:t>
            </a:r>
          </a:p>
          <a:p>
            <a:pPr marL="285750" lvl="0" indent="-285750">
              <a:buFont typeface="Arial" panose="020B0604020202020204" pitchFamily="34" charset="0"/>
              <a:buChar char="•"/>
            </a:pPr>
            <a:r>
              <a:rPr lang="en-US" sz="1600" dirty="0">
                <a:cs typeface="Calibri" panose="020F0502020204030204" pitchFamily="34" charset="0"/>
              </a:rPr>
              <a:t>Order 4up Blank paper for W-2s</a:t>
            </a:r>
          </a:p>
          <a:p>
            <a:pPr marL="285750" lvl="0" indent="-285750">
              <a:buFont typeface="Arial" panose="020B0604020202020204" pitchFamily="34" charset="0"/>
              <a:buChar char="•"/>
            </a:pPr>
            <a:r>
              <a:rPr lang="en-US" sz="1600" dirty="0">
                <a:cs typeface="Calibri" panose="020F0502020204030204" pitchFamily="34" charset="0"/>
              </a:rPr>
              <a:t>Preferred vendor: </a:t>
            </a:r>
            <a:r>
              <a:rPr lang="en-US" sz="1600" dirty="0" err="1">
                <a:cs typeface="Calibri" panose="020F0502020204030204" pitchFamily="34" charset="0"/>
              </a:rPr>
              <a:t>Nelco</a:t>
            </a:r>
            <a:endParaRPr lang="en-US" sz="1600" dirty="0">
              <a:cs typeface="Calibri" panose="020F0502020204030204" pitchFamily="34" charset="0"/>
            </a:endParaRPr>
          </a:p>
          <a:p>
            <a:pPr marL="285750" lvl="0" indent="-285750">
              <a:buFont typeface="Arial" panose="020B0604020202020204" pitchFamily="34" charset="0"/>
              <a:buChar char="•"/>
            </a:pPr>
            <a:r>
              <a:rPr lang="en-US" sz="1600" dirty="0">
                <a:cs typeface="Calibri" panose="020F0502020204030204" pitchFamily="34" charset="0"/>
              </a:rPr>
              <a:t>Run </a:t>
            </a:r>
            <a:r>
              <a:rPr lang="en-US" sz="1600" dirty="0">
                <a:cs typeface="Calibri" panose="020F0502020204030204" pitchFamily="34" charset="0"/>
                <a:hlinkClick r:id="rId3"/>
              </a:rPr>
              <a:t>W-2 4up Blank report </a:t>
            </a:r>
            <a:r>
              <a:rPr lang="en-US" sz="1600" dirty="0">
                <a:cs typeface="Calibri" panose="020F0502020204030204" pitchFamily="34" charset="0"/>
              </a:rPr>
              <a:t>in Report section of Avionté</a:t>
            </a:r>
            <a:endParaRPr lang="en-US" sz="1600" dirty="0"/>
          </a:p>
          <a:p>
            <a:pPr marL="0" indent="0">
              <a:buNone/>
            </a:pPr>
            <a:r>
              <a:rPr lang="en-US" sz="1800" dirty="0">
                <a:latin typeface="Nunito Sans Black" panose="00000A00000000000000" pitchFamily="2" charset="0"/>
              </a:rPr>
              <a:t>ELECTRONIC FORMS</a:t>
            </a:r>
          </a:p>
          <a:p>
            <a:pPr marL="285750" lvl="0" indent="-285750">
              <a:buFont typeface="Arial" panose="020B0604020202020204" pitchFamily="34" charset="0"/>
              <a:buChar char="•"/>
            </a:pPr>
            <a:r>
              <a:rPr lang="en-US" sz="1600" dirty="0">
                <a:cs typeface="Calibri" panose="020F0502020204030204" pitchFamily="34" charset="0"/>
              </a:rPr>
              <a:t>Post W-2s on Avionté Employee Portal</a:t>
            </a:r>
          </a:p>
          <a:p>
            <a:pPr lvl="1"/>
            <a:r>
              <a:rPr lang="en-US" sz="1400" dirty="0" err="1">
                <a:cs typeface="Calibri" panose="020F0502020204030204" pitchFamily="34" charset="0"/>
              </a:rPr>
              <a:t>AviontéBOLD</a:t>
            </a:r>
            <a:r>
              <a:rPr lang="en-US" sz="1400" dirty="0">
                <a:cs typeface="Calibri" panose="020F0502020204030204" pitchFamily="34" charset="0"/>
              </a:rPr>
              <a:t>: </a:t>
            </a:r>
            <a:r>
              <a:rPr lang="en-US" sz="1400" dirty="0">
                <a:cs typeface="Calibri" panose="020F0502020204030204" pitchFamily="34" charset="0"/>
                <a:hlinkClick r:id="rId4"/>
              </a:rPr>
              <a:t>Electronic W2 Access and Consent</a:t>
            </a:r>
            <a:endParaRPr lang="en-US" sz="1400" dirty="0">
              <a:cs typeface="Calibri" panose="020F0502020204030204" pitchFamily="34" charset="0"/>
            </a:endParaRPr>
          </a:p>
          <a:p>
            <a:pPr lvl="1"/>
            <a:r>
              <a:rPr lang="en-US" sz="1400" dirty="0" err="1">
                <a:cs typeface="Calibri" panose="020F0502020204030204" pitchFamily="34" charset="0"/>
              </a:rPr>
              <a:t>AviontéCLASSIC</a:t>
            </a:r>
            <a:r>
              <a:rPr lang="en-US" sz="1400" dirty="0">
                <a:cs typeface="Calibri" panose="020F0502020204030204" pitchFamily="34" charset="0"/>
              </a:rPr>
              <a:t>: </a:t>
            </a:r>
            <a:r>
              <a:rPr lang="en-US" sz="1400" dirty="0">
                <a:cs typeface="Calibri" panose="020F0502020204030204" pitchFamily="34" charset="0"/>
                <a:hlinkClick r:id="rId5"/>
              </a:rPr>
              <a:t>Electronic W2 Access</a:t>
            </a:r>
            <a:endParaRPr lang="en-US" sz="1400" dirty="0">
              <a:cs typeface="Calibri" panose="020F0502020204030204" pitchFamily="34" charset="0"/>
            </a:endParaRPr>
          </a:p>
          <a:p>
            <a:pPr marL="285750" lvl="0" indent="-285750">
              <a:buFont typeface="Arial" panose="020B0604020202020204" pitchFamily="34" charset="0"/>
              <a:buChar char="•"/>
            </a:pPr>
            <a:r>
              <a:rPr lang="en-US" sz="1600" dirty="0">
                <a:cs typeface="Calibri" panose="020F0502020204030204" pitchFamily="34" charset="0"/>
              </a:rPr>
              <a:t>Employees must give consent for electronic W-2 only</a:t>
            </a:r>
          </a:p>
        </p:txBody>
      </p:sp>
      <p:sp>
        <p:nvSpPr>
          <p:cNvPr id="4" name="Content Placeholder 3">
            <a:extLst>
              <a:ext uri="{FF2B5EF4-FFF2-40B4-BE49-F238E27FC236}">
                <a16:creationId xmlns:a16="http://schemas.microsoft.com/office/drawing/2014/main" id="{AD2C1BFE-D942-4F4C-8CB4-1F610CAF8593}"/>
              </a:ext>
            </a:extLst>
          </p:cNvPr>
          <p:cNvSpPr>
            <a:spLocks noGrp="1"/>
          </p:cNvSpPr>
          <p:nvPr>
            <p:ph sz="half" idx="2"/>
          </p:nvPr>
        </p:nvSpPr>
        <p:spPr>
          <a:xfrm>
            <a:off x="1298330" y="579988"/>
            <a:ext cx="2280139" cy="498458"/>
          </a:xfrm>
        </p:spPr>
        <p:txBody>
          <a:bodyPr>
            <a:normAutofit/>
          </a:bodyPr>
          <a:lstStyle/>
          <a:p>
            <a:pPr marL="0" indent="0" algn="ctr">
              <a:buNone/>
            </a:pPr>
            <a:r>
              <a:rPr lang="en-US" sz="1800">
                <a:latin typeface="Nunito Sans Black" panose="00000A00000000000000" pitchFamily="2" charset="0"/>
              </a:rPr>
              <a:t>OUTSOURCING:</a:t>
            </a:r>
          </a:p>
        </p:txBody>
      </p:sp>
      <p:pic>
        <p:nvPicPr>
          <p:cNvPr id="11" name="Picture 10">
            <a:extLst>
              <a:ext uri="{FF2B5EF4-FFF2-40B4-BE49-F238E27FC236}">
                <a16:creationId xmlns:a16="http://schemas.microsoft.com/office/drawing/2014/main" id="{9B00519B-E285-4932-9B17-A07267F89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3443" y="3029225"/>
            <a:ext cx="2509191" cy="1505515"/>
          </a:xfrm>
          <a:prstGeom prst="rect">
            <a:avLst/>
          </a:prstGeom>
          <a:ln>
            <a:noFill/>
          </a:ln>
          <a:effectLst>
            <a:outerShdw blurRad="50800" dist="38100" dir="5400000" algn="t" rotWithShape="0">
              <a:schemeClr val="tx1">
                <a:alpha val="40000"/>
              </a:schemeClr>
            </a:outerShdw>
          </a:effectLst>
        </p:spPr>
      </p:pic>
      <p:pic>
        <p:nvPicPr>
          <p:cNvPr id="12" name="Picture 11" descr="Icon&#10;&#10;Description automatically generated">
            <a:extLst>
              <a:ext uri="{FF2B5EF4-FFF2-40B4-BE49-F238E27FC236}">
                <a16:creationId xmlns:a16="http://schemas.microsoft.com/office/drawing/2014/main" id="{EE28FFE3-85B9-462D-80D2-BC5AC393CC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441" y="1291217"/>
            <a:ext cx="2509191" cy="1505515"/>
          </a:xfrm>
          <a:prstGeom prst="rect">
            <a:avLst/>
          </a:prstGeom>
          <a:ln>
            <a:noFill/>
          </a:ln>
          <a:effectLst>
            <a:outerShdw blurRad="50800" dist="38100" dir="5400000" algn="t" rotWithShape="0">
              <a:schemeClr val="tx1">
                <a:alpha val="40000"/>
              </a:schemeClr>
            </a:outerShdw>
          </a:effectLst>
        </p:spPr>
      </p:pic>
      <p:grpSp>
        <p:nvGrpSpPr>
          <p:cNvPr id="18" name="Group 17">
            <a:extLst>
              <a:ext uri="{FF2B5EF4-FFF2-40B4-BE49-F238E27FC236}">
                <a16:creationId xmlns:a16="http://schemas.microsoft.com/office/drawing/2014/main" id="{E70435AB-874E-43D0-A524-782C73F52F9D}"/>
              </a:ext>
            </a:extLst>
          </p:cNvPr>
          <p:cNvGrpSpPr/>
          <p:nvPr/>
        </p:nvGrpSpPr>
        <p:grpSpPr>
          <a:xfrm>
            <a:off x="1203443" y="4767233"/>
            <a:ext cx="2509191" cy="1505515"/>
            <a:chOff x="8844609" y="6640444"/>
            <a:chExt cx="2509191" cy="1505515"/>
          </a:xfrm>
        </p:grpSpPr>
        <p:pic>
          <p:nvPicPr>
            <p:cNvPr id="13" name="Picture 12">
              <a:extLst>
                <a:ext uri="{FF2B5EF4-FFF2-40B4-BE49-F238E27FC236}">
                  <a16:creationId xmlns:a16="http://schemas.microsoft.com/office/drawing/2014/main" id="{6C19B550-4F73-4773-92DA-1D8408D934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4609" y="6640444"/>
              <a:ext cx="2509191" cy="1505515"/>
            </a:xfrm>
            <a:prstGeom prst="rect">
              <a:avLst/>
            </a:prstGeom>
            <a:ln>
              <a:noFill/>
            </a:ln>
            <a:effectLst>
              <a:outerShdw blurRad="50800" dist="38100" dir="5400000" algn="t" rotWithShape="0">
                <a:schemeClr val="tx1">
                  <a:alpha val="40000"/>
                </a:schemeClr>
              </a:outerShdw>
            </a:effectLst>
          </p:spPr>
        </p:pic>
        <p:sp>
          <p:nvSpPr>
            <p:cNvPr id="14" name="Rectangle 13">
              <a:extLst>
                <a:ext uri="{FF2B5EF4-FFF2-40B4-BE49-F238E27FC236}">
                  <a16:creationId xmlns:a16="http://schemas.microsoft.com/office/drawing/2014/main" id="{FCE39492-4324-4076-B614-9F7D97110F8E}"/>
                </a:ext>
              </a:extLst>
            </p:cNvPr>
            <p:cNvSpPr/>
            <p:nvPr/>
          </p:nvSpPr>
          <p:spPr>
            <a:xfrm>
              <a:off x="9079052" y="7036168"/>
              <a:ext cx="2110439" cy="83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Image result for the solv group">
              <a:extLst>
                <a:ext uri="{FF2B5EF4-FFF2-40B4-BE49-F238E27FC236}">
                  <a16:creationId xmlns:a16="http://schemas.microsoft.com/office/drawing/2014/main" id="{CDEB6620-E5DA-4942-AF82-AFB25551E1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33" t="17660" r="5290" b="29331"/>
            <a:stretch/>
          </p:blipFill>
          <p:spPr bwMode="auto">
            <a:xfrm>
              <a:off x="9189777" y="7109710"/>
              <a:ext cx="1818853" cy="5669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2">
            <a:extLst>
              <a:ext uri="{FF2B5EF4-FFF2-40B4-BE49-F238E27FC236}">
                <a16:creationId xmlns:a16="http://schemas.microsoft.com/office/drawing/2014/main" id="{849129A2-D3A0-48CF-BDBF-81930FECE0C2}"/>
              </a:ext>
            </a:extLst>
          </p:cNvPr>
          <p:cNvGrpSpPr/>
          <p:nvPr/>
        </p:nvGrpSpPr>
        <p:grpSpPr>
          <a:xfrm>
            <a:off x="4876799" y="-1"/>
            <a:ext cx="838200" cy="6858001"/>
            <a:chOff x="0" y="0"/>
            <a:chExt cx="3879753" cy="3739754"/>
          </a:xfrm>
          <a:solidFill>
            <a:schemeClr val="bg1"/>
          </a:solidFill>
        </p:grpSpPr>
        <p:sp>
          <p:nvSpPr>
            <p:cNvPr id="19" name="Freeform 3">
              <a:extLst>
                <a:ext uri="{FF2B5EF4-FFF2-40B4-BE49-F238E27FC236}">
                  <a16:creationId xmlns:a16="http://schemas.microsoft.com/office/drawing/2014/main" id="{02DA6289-4720-4ED4-9925-ED428FB7E637}"/>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spTree>
    <p:extLst>
      <p:ext uri="{BB962C8B-B14F-4D97-AF65-F5344CB8AC3E}">
        <p14:creationId xmlns:p14="http://schemas.microsoft.com/office/powerpoint/2010/main" val="285279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928E9C-BD41-4BEB-9EC3-437DA9539E3F}"/>
              </a:ext>
            </a:extLst>
          </p:cNvPr>
          <p:cNvSpPr/>
          <p:nvPr/>
        </p:nvSpPr>
        <p:spPr>
          <a:xfrm>
            <a:off x="0" y="0"/>
            <a:ext cx="4876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2FC19919-6888-4039-9059-EB98582A5FDA}"/>
              </a:ext>
            </a:extLst>
          </p:cNvPr>
          <p:cNvSpPr>
            <a:spLocks noGrp="1"/>
          </p:cNvSpPr>
          <p:nvPr>
            <p:ph type="title"/>
          </p:nvPr>
        </p:nvSpPr>
        <p:spPr>
          <a:xfrm>
            <a:off x="5714999" y="365125"/>
            <a:ext cx="5638801" cy="1325563"/>
          </a:xfrm>
        </p:spPr>
        <p:txBody>
          <a:bodyPr/>
          <a:lstStyle/>
          <a:p>
            <a:pPr algn="ctr"/>
            <a:r>
              <a:rPr lang="en-US" dirty="0"/>
              <a:t>Distribution pricing** 2023</a:t>
            </a:r>
          </a:p>
        </p:txBody>
      </p:sp>
      <p:grpSp>
        <p:nvGrpSpPr>
          <p:cNvPr id="15" name="Group 2">
            <a:extLst>
              <a:ext uri="{FF2B5EF4-FFF2-40B4-BE49-F238E27FC236}">
                <a16:creationId xmlns:a16="http://schemas.microsoft.com/office/drawing/2014/main" id="{5BC4DF4B-B37B-41DD-9735-8CFB6547C1ED}"/>
              </a:ext>
            </a:extLst>
          </p:cNvPr>
          <p:cNvGrpSpPr/>
          <p:nvPr/>
        </p:nvGrpSpPr>
        <p:grpSpPr>
          <a:xfrm>
            <a:off x="0" y="0"/>
            <a:ext cx="4876800" cy="6868231"/>
            <a:chOff x="0" y="0"/>
            <a:chExt cx="3879753" cy="3739754"/>
          </a:xfrm>
          <a:solidFill>
            <a:schemeClr val="accent5"/>
          </a:solidFill>
        </p:grpSpPr>
        <p:sp>
          <p:nvSpPr>
            <p:cNvPr id="16" name="Freeform 3">
              <a:extLst>
                <a:ext uri="{FF2B5EF4-FFF2-40B4-BE49-F238E27FC236}">
                  <a16:creationId xmlns:a16="http://schemas.microsoft.com/office/drawing/2014/main" id="{229D4F4A-7C8F-4216-A43A-6E1486269060}"/>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grpSp>
        <p:nvGrpSpPr>
          <p:cNvPr id="17" name="Group 2">
            <a:extLst>
              <a:ext uri="{FF2B5EF4-FFF2-40B4-BE49-F238E27FC236}">
                <a16:creationId xmlns:a16="http://schemas.microsoft.com/office/drawing/2014/main" id="{849129A2-D3A0-48CF-BDBF-81930FECE0C2}"/>
              </a:ext>
            </a:extLst>
          </p:cNvPr>
          <p:cNvGrpSpPr/>
          <p:nvPr/>
        </p:nvGrpSpPr>
        <p:grpSpPr>
          <a:xfrm>
            <a:off x="4876799" y="-1"/>
            <a:ext cx="838200" cy="6858001"/>
            <a:chOff x="0" y="0"/>
            <a:chExt cx="3879753" cy="3739754"/>
          </a:xfrm>
          <a:solidFill>
            <a:schemeClr val="bg1"/>
          </a:solidFill>
        </p:grpSpPr>
        <p:sp>
          <p:nvSpPr>
            <p:cNvPr id="19" name="Freeform 3">
              <a:extLst>
                <a:ext uri="{FF2B5EF4-FFF2-40B4-BE49-F238E27FC236}">
                  <a16:creationId xmlns:a16="http://schemas.microsoft.com/office/drawing/2014/main" id="{02DA6289-4720-4ED4-9925-ED428FB7E637}"/>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graphicFrame>
        <p:nvGraphicFramePr>
          <p:cNvPr id="20" name="Table 5">
            <a:extLst>
              <a:ext uri="{FF2B5EF4-FFF2-40B4-BE49-F238E27FC236}">
                <a16:creationId xmlns:a16="http://schemas.microsoft.com/office/drawing/2014/main" id="{1E1B3F92-6FAF-41D2-9B6B-4516803F72A0}"/>
              </a:ext>
            </a:extLst>
          </p:cNvPr>
          <p:cNvGraphicFramePr>
            <a:graphicFrameLocks noGrp="1"/>
          </p:cNvGraphicFramePr>
          <p:nvPr>
            <p:extLst>
              <p:ext uri="{D42A27DB-BD31-4B8C-83A1-F6EECF244321}">
                <p14:modId xmlns:p14="http://schemas.microsoft.com/office/powerpoint/2010/main" val="3480192546"/>
              </p:ext>
            </p:extLst>
          </p:nvPr>
        </p:nvGraphicFramePr>
        <p:xfrm>
          <a:off x="5714999" y="1706466"/>
          <a:ext cx="5638801" cy="3657600"/>
        </p:xfrm>
        <a:graphic>
          <a:graphicData uri="http://schemas.openxmlformats.org/drawingml/2006/table">
            <a:tbl>
              <a:tblPr firstRow="1" bandRow="1">
                <a:tableStyleId>{00A15C55-8517-42AA-B614-E9B94910E393}</a:tableStyleId>
              </a:tblPr>
              <a:tblGrid>
                <a:gridCol w="3621846">
                  <a:extLst>
                    <a:ext uri="{9D8B030D-6E8A-4147-A177-3AD203B41FA5}">
                      <a16:colId xmlns:a16="http://schemas.microsoft.com/office/drawing/2014/main" val="1537355803"/>
                    </a:ext>
                  </a:extLst>
                </a:gridCol>
                <a:gridCol w="2016955">
                  <a:extLst>
                    <a:ext uri="{9D8B030D-6E8A-4147-A177-3AD203B41FA5}">
                      <a16:colId xmlns:a16="http://schemas.microsoft.com/office/drawing/2014/main" val="3869295903"/>
                    </a:ext>
                  </a:extLst>
                </a:gridCol>
              </a:tblGrid>
              <a:tr h="457200">
                <a:tc>
                  <a:txBody>
                    <a:bodyPr/>
                    <a:lstStyle/>
                    <a:p>
                      <a:pPr algn="ctr"/>
                      <a:r>
                        <a:rPr lang="en-US"/>
                        <a:t>DATE RANGE</a:t>
                      </a:r>
                      <a:endParaRPr lang="en-US">
                        <a:latin typeface="Nunito Sans Black" panose="00000A00000000000000"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a:t>PRICE</a:t>
                      </a:r>
                      <a:endParaRPr lang="en-US">
                        <a:latin typeface="Nunito Sans Black" panose="00000A00000000000000"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185343455"/>
                  </a:ext>
                </a:extLst>
              </a:tr>
              <a:tr h="457200">
                <a:tc>
                  <a:txBody>
                    <a:bodyPr/>
                    <a:lstStyle/>
                    <a:p>
                      <a:pPr algn="ctr"/>
                      <a:r>
                        <a:rPr lang="en-US" sz="1400" dirty="0"/>
                        <a:t>JAN 1 – JAN 4</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dirty="0"/>
                        <a:t>$0.75</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06827119"/>
                  </a:ext>
                </a:extLst>
              </a:tr>
              <a:tr h="457200">
                <a:tc>
                  <a:txBody>
                    <a:bodyPr/>
                    <a:lstStyle/>
                    <a:p>
                      <a:pPr algn="ctr"/>
                      <a:r>
                        <a:rPr lang="en-US" sz="1400" dirty="0"/>
                        <a:t>JAN 5 – JAN 09</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dirty="0"/>
                        <a:t>$2.19</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33748719"/>
                  </a:ext>
                </a:extLst>
              </a:tr>
              <a:tr h="457200">
                <a:tc>
                  <a:txBody>
                    <a:bodyPr/>
                    <a:lstStyle/>
                    <a:p>
                      <a:pPr algn="ctr"/>
                      <a:r>
                        <a:rPr lang="en-US" sz="1400" dirty="0"/>
                        <a:t>JAN 10 – JAN 15</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dirty="0"/>
                        <a:t>$2.74</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59192968"/>
                  </a:ext>
                </a:extLst>
              </a:tr>
              <a:tr h="457200">
                <a:tc>
                  <a:txBody>
                    <a:bodyPr/>
                    <a:lstStyle/>
                    <a:p>
                      <a:pPr algn="ctr"/>
                      <a:r>
                        <a:rPr lang="en-US" sz="1400" dirty="0"/>
                        <a:t>JAN 16 – JAN 20</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lang="en-US" sz="1400" dirty="0"/>
                        <a:t>$3.29</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33189847"/>
                  </a:ext>
                </a:extLst>
              </a:tr>
              <a:tr h="457200">
                <a:tc>
                  <a:txBody>
                    <a:bodyPr/>
                    <a:lstStyle/>
                    <a:p>
                      <a:pPr algn="ctr"/>
                      <a:r>
                        <a:rPr lang="en-US" sz="1400" dirty="0"/>
                        <a:t>JAN 21 – </a:t>
                      </a:r>
                      <a:r>
                        <a:rPr lang="en-US" sz="1400" dirty="0">
                          <a:latin typeface="Nunito Sans Black" panose="00000A00000000000000" pitchFamily="2" charset="0"/>
                        </a:rPr>
                        <a:t>JAN 23*</a:t>
                      </a:r>
                      <a:endParaRPr lang="en-US" sz="1400" b="1" dirty="0">
                        <a:latin typeface="Nunito Sans Black" panose="00000A00000000000000" pitchFamily="2" charset="0"/>
                      </a:endParaRPr>
                    </a:p>
                  </a:txBody>
                  <a:tcPr anchor="ctr">
                    <a:lnL w="381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lang="en-US" sz="1400" b="1" dirty="0">
                          <a:latin typeface="Nunito Sans Black" panose="00000A00000000000000" pitchFamily="2" charset="0"/>
                        </a:rPr>
                        <a:t>$3.84</a:t>
                      </a:r>
                    </a:p>
                  </a:txBody>
                  <a:tcPr anchor="ctr">
                    <a:lnL w="12700" cap="flat" cmpd="sng" algn="ctr">
                      <a:solidFill>
                        <a:schemeClr val="bg1">
                          <a:lumMod val="85000"/>
                        </a:schemeClr>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795197"/>
                  </a:ext>
                </a:extLst>
              </a:tr>
              <a:tr h="457200">
                <a:tc>
                  <a:txBody>
                    <a:bodyPr/>
                    <a:lstStyle/>
                    <a:p>
                      <a:pPr algn="ctr"/>
                      <a:r>
                        <a:rPr lang="en-US" sz="1400" dirty="0"/>
                        <a:t>JAN 24 – FEB 13</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dirty="0"/>
                        <a:t>$4.17</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86044970"/>
                  </a:ext>
                </a:extLst>
              </a:tr>
              <a:tr h="457200">
                <a:tc>
                  <a:txBody>
                    <a:bodyPr/>
                    <a:lstStyle/>
                    <a:p>
                      <a:pPr algn="ctr"/>
                      <a:r>
                        <a:rPr lang="en-US" sz="1400" dirty="0"/>
                        <a:t>FEB 14 - ONWARD</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dirty="0"/>
                        <a:t>$4.39</a:t>
                      </a:r>
                      <a:endParaRPr lang="en-US" sz="1400" dirty="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36281179"/>
                  </a:ext>
                </a:extLst>
              </a:tr>
            </a:tbl>
          </a:graphicData>
        </a:graphic>
      </p:graphicFrame>
      <p:sp>
        <p:nvSpPr>
          <p:cNvPr id="22" name="TextBox 21">
            <a:extLst>
              <a:ext uri="{FF2B5EF4-FFF2-40B4-BE49-F238E27FC236}">
                <a16:creationId xmlns:a16="http://schemas.microsoft.com/office/drawing/2014/main" id="{88B97627-A3F6-4CAF-BF76-AC9716F11CCD}"/>
              </a:ext>
            </a:extLst>
          </p:cNvPr>
          <p:cNvSpPr txBox="1"/>
          <p:nvPr/>
        </p:nvSpPr>
        <p:spPr>
          <a:xfrm>
            <a:off x="5715001" y="5538837"/>
            <a:ext cx="5638801" cy="1034899"/>
          </a:xfrm>
          <a:prstGeom prst="rect">
            <a:avLst/>
          </a:prstGeom>
          <a:noFill/>
        </p:spPr>
        <p:txBody>
          <a:bodyPr wrap="square">
            <a:spAutoFit/>
          </a:bodyPr>
          <a:lstStyle/>
          <a:p>
            <a:pPr>
              <a:lnSpc>
                <a:spcPct val="150000"/>
              </a:lnSpc>
            </a:pPr>
            <a:r>
              <a:rPr lang="en-US" sz="1400" dirty="0"/>
              <a:t>There is an additional $0.99 upload fee per form.</a:t>
            </a:r>
          </a:p>
          <a:p>
            <a:pPr>
              <a:lnSpc>
                <a:spcPct val="150000"/>
              </a:lnSpc>
            </a:pPr>
            <a:r>
              <a:rPr lang="en-US" sz="1400" dirty="0">
                <a:latin typeface="Nunito Sans Black" panose="00000A00000000000000" pitchFamily="2" charset="0"/>
              </a:rPr>
              <a:t>*Last date for guaranteed January 31</a:t>
            </a:r>
            <a:r>
              <a:rPr lang="en-US" sz="1400" baseline="30000" dirty="0">
                <a:latin typeface="Nunito Sans Black" panose="00000A00000000000000" pitchFamily="2" charset="0"/>
              </a:rPr>
              <a:t>st</a:t>
            </a:r>
            <a:r>
              <a:rPr lang="en-US" sz="1400" dirty="0">
                <a:latin typeface="Nunito Sans Black" panose="00000A00000000000000" pitchFamily="2" charset="0"/>
              </a:rPr>
              <a:t> delivery: </a:t>
            </a:r>
            <a:r>
              <a:rPr lang="en-US" sz="1400" b="1" dirty="0">
                <a:latin typeface="Nunito Sans Black" panose="00000A00000000000000" pitchFamily="2" charset="0"/>
              </a:rPr>
              <a:t>01/23/2023</a:t>
            </a:r>
          </a:p>
          <a:p>
            <a:pPr>
              <a:lnSpc>
                <a:spcPct val="150000"/>
              </a:lnSpc>
            </a:pPr>
            <a:r>
              <a:rPr lang="en-US" sz="1400" b="1" dirty="0">
                <a:latin typeface="Nunito Sans Black" panose="00000A00000000000000" pitchFamily="2" charset="0"/>
              </a:rPr>
              <a:t>**Additional pages $0.75 per page</a:t>
            </a:r>
            <a:endParaRPr lang="en-US" sz="1400" dirty="0">
              <a:latin typeface="Nunito Sans Black" panose="00000A00000000000000" pitchFamily="2" charset="0"/>
            </a:endParaRPr>
          </a:p>
        </p:txBody>
      </p:sp>
      <p:grpSp>
        <p:nvGrpSpPr>
          <p:cNvPr id="23" name="Group 22">
            <a:extLst>
              <a:ext uri="{FF2B5EF4-FFF2-40B4-BE49-F238E27FC236}">
                <a16:creationId xmlns:a16="http://schemas.microsoft.com/office/drawing/2014/main" id="{EBCD5B1C-0F26-4ADE-8F44-3B72BC9DE906}"/>
              </a:ext>
            </a:extLst>
          </p:cNvPr>
          <p:cNvGrpSpPr/>
          <p:nvPr/>
        </p:nvGrpSpPr>
        <p:grpSpPr>
          <a:xfrm>
            <a:off x="495299" y="1497748"/>
            <a:ext cx="3886201" cy="3862504"/>
            <a:chOff x="495299" y="1416078"/>
            <a:chExt cx="3886201" cy="3862504"/>
          </a:xfrm>
        </p:grpSpPr>
        <p:sp>
          <p:nvSpPr>
            <p:cNvPr id="24" name="TextBox 23">
              <a:extLst>
                <a:ext uri="{FF2B5EF4-FFF2-40B4-BE49-F238E27FC236}">
                  <a16:creationId xmlns:a16="http://schemas.microsoft.com/office/drawing/2014/main" id="{9A27301D-4776-4846-9B5B-9C4F647850E1}"/>
                </a:ext>
              </a:extLst>
            </p:cNvPr>
            <p:cNvSpPr txBox="1"/>
            <p:nvPr/>
          </p:nvSpPr>
          <p:spPr>
            <a:xfrm>
              <a:off x="495299" y="3536923"/>
              <a:ext cx="3886201" cy="1027204"/>
            </a:xfrm>
            <a:prstGeom prst="rect">
              <a:avLst/>
            </a:prstGeom>
            <a:noFill/>
          </p:spPr>
          <p:txBody>
            <a:bodyPr wrap="square" rtlCol="0">
              <a:spAutoFit/>
            </a:bodyPr>
            <a:lstStyle/>
            <a:p>
              <a:pPr algn="ctr">
                <a:lnSpc>
                  <a:spcPct val="150000"/>
                </a:lnSpc>
              </a:pPr>
              <a:r>
                <a:rPr lang="en-US" sz="2400">
                  <a:latin typeface="Nunito Sans Black" panose="00000A00000000000000" pitchFamily="2" charset="0"/>
                </a:rPr>
                <a:t>GREENSHADES</a:t>
              </a:r>
            </a:p>
            <a:p>
              <a:pPr algn="ctr">
                <a:lnSpc>
                  <a:spcPct val="150000"/>
                </a:lnSpc>
              </a:pPr>
              <a:r>
                <a:rPr lang="en-US" b="0" i="0">
                  <a:solidFill>
                    <a:srgbClr val="404D67"/>
                  </a:solidFill>
                  <a:effectLst/>
                  <a:latin typeface="Nunito Sans" panose="00000500000000000000" pitchFamily="2" charset="0"/>
                </a:rPr>
                <a:t>Trusted payroll tax filing solutions</a:t>
              </a:r>
              <a:endParaRPr lang="en-US"/>
            </a:p>
          </p:txBody>
        </p:sp>
        <p:pic>
          <p:nvPicPr>
            <p:cNvPr id="25" name="Picture 2">
              <a:extLst>
                <a:ext uri="{FF2B5EF4-FFF2-40B4-BE49-F238E27FC236}">
                  <a16:creationId xmlns:a16="http://schemas.microsoft.com/office/drawing/2014/main" id="{B362C749-B990-4901-99A2-1F90643B7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85899" y="1416078"/>
              <a:ext cx="1905000" cy="190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6" name="Group 7">
              <a:extLst>
                <a:ext uri="{FF2B5EF4-FFF2-40B4-BE49-F238E27FC236}">
                  <a16:creationId xmlns:a16="http://schemas.microsoft.com/office/drawing/2014/main" id="{B7152CED-3FE9-442A-A43B-4E8F07FB346E}"/>
                </a:ext>
              </a:extLst>
            </p:cNvPr>
            <p:cNvGrpSpPr/>
            <p:nvPr/>
          </p:nvGrpSpPr>
          <p:grpSpPr>
            <a:xfrm>
              <a:off x="1455943" y="4779972"/>
              <a:ext cx="1964911" cy="498610"/>
              <a:chOff x="0" y="0"/>
              <a:chExt cx="3929822" cy="616067"/>
            </a:xfrm>
          </p:grpSpPr>
          <p:grpSp>
            <p:nvGrpSpPr>
              <p:cNvPr id="27" name="Group 8">
                <a:extLst>
                  <a:ext uri="{FF2B5EF4-FFF2-40B4-BE49-F238E27FC236}">
                    <a16:creationId xmlns:a16="http://schemas.microsoft.com/office/drawing/2014/main" id="{C99B6CBB-B51C-4FD0-93E9-745746E8AEE0}"/>
                  </a:ext>
                </a:extLst>
              </p:cNvPr>
              <p:cNvGrpSpPr/>
              <p:nvPr/>
            </p:nvGrpSpPr>
            <p:grpSpPr>
              <a:xfrm>
                <a:off x="0" y="0"/>
                <a:ext cx="3929822" cy="616067"/>
                <a:chOff x="0" y="0"/>
                <a:chExt cx="972143" cy="152400"/>
              </a:xfrm>
            </p:grpSpPr>
            <p:sp>
              <p:nvSpPr>
                <p:cNvPr id="29" name="Freeform 9">
                  <a:extLst>
                    <a:ext uri="{FF2B5EF4-FFF2-40B4-BE49-F238E27FC236}">
                      <a16:creationId xmlns:a16="http://schemas.microsoft.com/office/drawing/2014/main" id="{4A255583-FB22-4289-A15B-2719A6FD702F}"/>
                    </a:ext>
                  </a:extLst>
                </p:cNvPr>
                <p:cNvSpPr/>
                <p:nvPr/>
              </p:nvSpPr>
              <p:spPr>
                <a:xfrm>
                  <a:off x="0" y="0"/>
                  <a:ext cx="972143" cy="152400"/>
                </a:xfrm>
                <a:custGeom>
                  <a:avLst/>
                  <a:gdLst/>
                  <a:ahLst/>
                  <a:cxnLst/>
                  <a:rect l="l" t="t" r="r" b="b"/>
                  <a:pathLst>
                    <a:path w="972143" h="152400">
                      <a:moveTo>
                        <a:pt x="0" y="0"/>
                      </a:moveTo>
                      <a:lnTo>
                        <a:pt x="972143" y="0"/>
                      </a:lnTo>
                      <a:lnTo>
                        <a:pt x="972143" y="152400"/>
                      </a:lnTo>
                      <a:lnTo>
                        <a:pt x="0" y="152400"/>
                      </a:lnTo>
                      <a:close/>
                    </a:path>
                  </a:pathLst>
                </a:custGeom>
                <a:solidFill>
                  <a:schemeClr val="tx2"/>
                </a:solidFill>
              </p:spPr>
            </p:sp>
          </p:grpSp>
          <p:sp>
            <p:nvSpPr>
              <p:cNvPr id="28" name="TextBox 10">
                <a:extLst>
                  <a:ext uri="{FF2B5EF4-FFF2-40B4-BE49-F238E27FC236}">
                    <a16:creationId xmlns:a16="http://schemas.microsoft.com/office/drawing/2014/main" id="{D8F7B134-083B-467E-BADD-3255895EF327}"/>
                  </a:ext>
                </a:extLst>
              </p:cNvPr>
              <p:cNvSpPr txBox="1"/>
              <p:nvPr/>
            </p:nvSpPr>
            <p:spPr>
              <a:xfrm>
                <a:off x="84814" y="163762"/>
                <a:ext cx="3760194" cy="274356"/>
              </a:xfrm>
              <a:prstGeom prst="rect">
                <a:avLst/>
              </a:prstGeom>
            </p:spPr>
            <p:txBody>
              <a:bodyPr lIns="0" tIns="0" rIns="0" bIns="0" rtlCol="0" anchor="ctr">
                <a:spAutoFit/>
              </a:bodyPr>
              <a:lstStyle/>
              <a:p>
                <a:pPr algn="ctr">
                  <a:lnSpc>
                    <a:spcPts val="1779"/>
                  </a:lnSpc>
                </a:pPr>
                <a:r>
                  <a:rPr lang="en-US" sz="1271">
                    <a:solidFill>
                      <a:srgbClr val="FFFFFF"/>
                    </a:solidFill>
                    <a:latin typeface="Nunito Sans Black"/>
                  </a:rPr>
                  <a:t>FEATURED</a:t>
                </a:r>
              </a:p>
            </p:txBody>
          </p:sp>
        </p:grpSp>
      </p:grpSp>
    </p:spTree>
    <p:extLst>
      <p:ext uri="{BB962C8B-B14F-4D97-AF65-F5344CB8AC3E}">
        <p14:creationId xmlns:p14="http://schemas.microsoft.com/office/powerpoint/2010/main" val="31759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Generate Q4 data</a:t>
            </a:r>
          </a:p>
        </p:txBody>
      </p:sp>
    </p:spTree>
    <p:extLst>
      <p:ext uri="{BB962C8B-B14F-4D97-AF65-F5344CB8AC3E}">
        <p14:creationId xmlns:p14="http://schemas.microsoft.com/office/powerpoint/2010/main" val="9304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60C5E7B-333F-40F9-9242-422CFEED9396}"/>
              </a:ext>
            </a:extLst>
          </p:cNvPr>
          <p:cNvSpPr/>
          <p:nvPr/>
        </p:nvSpPr>
        <p:spPr>
          <a:xfrm>
            <a:off x="0" y="1690689"/>
            <a:ext cx="12192000" cy="4355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3F64-8598-460B-84CA-3F541A92D9B8}"/>
              </a:ext>
            </a:extLst>
          </p:cNvPr>
          <p:cNvSpPr>
            <a:spLocks noGrp="1"/>
          </p:cNvSpPr>
          <p:nvPr>
            <p:ph type="title"/>
          </p:nvPr>
        </p:nvSpPr>
        <p:spPr/>
        <p:txBody>
          <a:bodyPr/>
          <a:lstStyle/>
          <a:p>
            <a:pPr algn="ctr"/>
            <a:r>
              <a:rPr lang="en-US"/>
              <a:t>Generate </a:t>
            </a:r>
            <a:r>
              <a:rPr lang="en-US" err="1"/>
              <a:t>Greenshades</a:t>
            </a:r>
            <a:r>
              <a:rPr lang="en-US"/>
              <a:t> feed and XML</a:t>
            </a:r>
          </a:p>
        </p:txBody>
      </p:sp>
      <p:grpSp>
        <p:nvGrpSpPr>
          <p:cNvPr id="3" name="Group 2">
            <a:extLst>
              <a:ext uri="{FF2B5EF4-FFF2-40B4-BE49-F238E27FC236}">
                <a16:creationId xmlns:a16="http://schemas.microsoft.com/office/drawing/2014/main" id="{34B8C0CE-6F33-4668-806C-6749DE89CB33}"/>
              </a:ext>
            </a:extLst>
          </p:cNvPr>
          <p:cNvGrpSpPr/>
          <p:nvPr/>
        </p:nvGrpSpPr>
        <p:grpSpPr>
          <a:xfrm>
            <a:off x="477541" y="2519074"/>
            <a:ext cx="11236917" cy="2699011"/>
            <a:chOff x="467380" y="2520208"/>
            <a:chExt cx="11236917" cy="2699011"/>
          </a:xfrm>
        </p:grpSpPr>
        <p:grpSp>
          <p:nvGrpSpPr>
            <p:cNvPr id="39" name="Group 38">
              <a:extLst>
                <a:ext uri="{FF2B5EF4-FFF2-40B4-BE49-F238E27FC236}">
                  <a16:creationId xmlns:a16="http://schemas.microsoft.com/office/drawing/2014/main" id="{6FB69135-4FBD-41AF-937D-410244E590FF}"/>
                </a:ext>
              </a:extLst>
            </p:cNvPr>
            <p:cNvGrpSpPr/>
            <p:nvPr/>
          </p:nvGrpSpPr>
          <p:grpSpPr>
            <a:xfrm>
              <a:off x="467380" y="2526039"/>
              <a:ext cx="2561235" cy="2693180"/>
              <a:chOff x="4686300" y="2396884"/>
              <a:chExt cx="2819400" cy="2928274"/>
            </a:xfrm>
          </p:grpSpPr>
          <p:grpSp>
            <p:nvGrpSpPr>
              <p:cNvPr id="40" name="Group 39">
                <a:extLst>
                  <a:ext uri="{FF2B5EF4-FFF2-40B4-BE49-F238E27FC236}">
                    <a16:creationId xmlns:a16="http://schemas.microsoft.com/office/drawing/2014/main" id="{22F7B7D7-57E1-4900-810C-7C720CD0CFB3}"/>
                  </a:ext>
                </a:extLst>
              </p:cNvPr>
              <p:cNvGrpSpPr/>
              <p:nvPr/>
            </p:nvGrpSpPr>
            <p:grpSpPr>
              <a:xfrm>
                <a:off x="4686300" y="2396884"/>
                <a:ext cx="2819400" cy="2928274"/>
                <a:chOff x="971550" y="483427"/>
                <a:chExt cx="5486399" cy="4022509"/>
              </a:xfrm>
              <a:solidFill>
                <a:schemeClr val="bg2"/>
              </a:solidFill>
            </p:grpSpPr>
            <p:sp>
              <p:nvSpPr>
                <p:cNvPr id="43" name="Rectangle 42">
                  <a:extLst>
                    <a:ext uri="{FF2B5EF4-FFF2-40B4-BE49-F238E27FC236}">
                      <a16:creationId xmlns:a16="http://schemas.microsoft.com/office/drawing/2014/main" id="{09E111C4-5451-4DE7-B137-D69A5DB24E94}"/>
                    </a:ext>
                  </a:extLst>
                </p:cNvPr>
                <p:cNvSpPr/>
                <p:nvPr/>
              </p:nvSpPr>
              <p:spPr>
                <a:xfrm>
                  <a:off x="971550" y="698428"/>
                  <a:ext cx="5486399" cy="365628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44" name="Rectangle: Rounded Corners 43">
                  <a:extLst>
                    <a:ext uri="{FF2B5EF4-FFF2-40B4-BE49-F238E27FC236}">
                      <a16:creationId xmlns:a16="http://schemas.microsoft.com/office/drawing/2014/main" id="{F9E95E28-C98E-4349-8BEA-BFCC3AA8D2A5}"/>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7E00A6A-6A1C-48FE-A38B-5DF467A4BB32}"/>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a:extLst>
                  <a:ext uri="{FF2B5EF4-FFF2-40B4-BE49-F238E27FC236}">
                    <a16:creationId xmlns:a16="http://schemas.microsoft.com/office/drawing/2014/main" id="{5C045A79-6F42-4F4F-8D13-E00D0CD43BE1}"/>
                  </a:ext>
                </a:extLst>
              </p:cNvPr>
              <p:cNvSpPr txBox="1">
                <a:spLocks/>
              </p:cNvSpPr>
              <p:nvPr/>
            </p:nvSpPr>
            <p:spPr>
              <a:xfrm>
                <a:off x="4686300" y="3812712"/>
                <a:ext cx="2819400" cy="11994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Black" panose="00000A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600"/>
                  <a:t>PROCESS</a:t>
                </a:r>
              </a:p>
              <a:p>
                <a:pPr marL="0" indent="0" algn="ctr">
                  <a:lnSpc>
                    <a:spcPct val="150000"/>
                  </a:lnSpc>
                  <a:buNone/>
                </a:pPr>
                <a:r>
                  <a:rPr lang="en-US" sz="1800">
                    <a:latin typeface="Nunito Sans" panose="00000500000000000000" pitchFamily="2" charset="0"/>
                  </a:rPr>
                  <a:t>Generate </a:t>
                </a:r>
                <a:r>
                  <a:rPr lang="en-US" sz="1800" err="1">
                    <a:latin typeface="Nunito Sans" panose="00000500000000000000" pitchFamily="2" charset="0"/>
                  </a:rPr>
                  <a:t>Greenshades</a:t>
                </a:r>
                <a:r>
                  <a:rPr lang="en-US" sz="1800">
                    <a:latin typeface="Nunito Sans" panose="00000500000000000000" pitchFamily="2" charset="0"/>
                  </a:rPr>
                  <a:t> weekly.</a:t>
                </a:r>
              </a:p>
            </p:txBody>
          </p:sp>
          <p:pic>
            <p:nvPicPr>
              <p:cNvPr id="42" name="Graphic 41" descr="Arrow circle outline">
                <a:extLst>
                  <a:ext uri="{FF2B5EF4-FFF2-40B4-BE49-F238E27FC236}">
                    <a16:creationId xmlns:a16="http://schemas.microsoft.com/office/drawing/2014/main" id="{7CE8F515-36C6-4416-8DAC-BD3600AB1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38800" y="2903921"/>
                <a:ext cx="914400" cy="903182"/>
              </a:xfrm>
              <a:prstGeom prst="rect">
                <a:avLst/>
              </a:prstGeom>
            </p:spPr>
          </p:pic>
        </p:grpSp>
        <p:grpSp>
          <p:nvGrpSpPr>
            <p:cNvPr id="34" name="Group 33">
              <a:extLst>
                <a:ext uri="{FF2B5EF4-FFF2-40B4-BE49-F238E27FC236}">
                  <a16:creationId xmlns:a16="http://schemas.microsoft.com/office/drawing/2014/main" id="{6EA3C734-4D11-4979-8693-58603770B002}"/>
                </a:ext>
              </a:extLst>
            </p:cNvPr>
            <p:cNvGrpSpPr/>
            <p:nvPr/>
          </p:nvGrpSpPr>
          <p:grpSpPr>
            <a:xfrm>
              <a:off x="6251168" y="2521999"/>
              <a:ext cx="2561235" cy="2693180"/>
              <a:chOff x="4686300" y="2396884"/>
              <a:chExt cx="2819400" cy="2928274"/>
            </a:xfrm>
          </p:grpSpPr>
          <p:grpSp>
            <p:nvGrpSpPr>
              <p:cNvPr id="35" name="Group 34">
                <a:extLst>
                  <a:ext uri="{FF2B5EF4-FFF2-40B4-BE49-F238E27FC236}">
                    <a16:creationId xmlns:a16="http://schemas.microsoft.com/office/drawing/2014/main" id="{E93FA16A-7AD5-415F-B70E-A33C9AB151E4}"/>
                  </a:ext>
                </a:extLst>
              </p:cNvPr>
              <p:cNvGrpSpPr/>
              <p:nvPr/>
            </p:nvGrpSpPr>
            <p:grpSpPr>
              <a:xfrm>
                <a:off x="4686300" y="2396884"/>
                <a:ext cx="2819400" cy="2928274"/>
                <a:chOff x="971550" y="483427"/>
                <a:chExt cx="5486399" cy="4022509"/>
              </a:xfrm>
              <a:solidFill>
                <a:schemeClr val="bg2"/>
              </a:solidFill>
            </p:grpSpPr>
            <p:sp>
              <p:nvSpPr>
                <p:cNvPr id="61" name="Rectangle 60">
                  <a:extLst>
                    <a:ext uri="{FF2B5EF4-FFF2-40B4-BE49-F238E27FC236}">
                      <a16:creationId xmlns:a16="http://schemas.microsoft.com/office/drawing/2014/main" id="{910D6B60-3792-4704-8919-B453DE3671EB}"/>
                    </a:ext>
                  </a:extLst>
                </p:cNvPr>
                <p:cNvSpPr/>
                <p:nvPr/>
              </p:nvSpPr>
              <p:spPr>
                <a:xfrm>
                  <a:off x="971550" y="698428"/>
                  <a:ext cx="5486399" cy="365628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62" name="Rectangle: Rounded Corners 61">
                  <a:extLst>
                    <a:ext uri="{FF2B5EF4-FFF2-40B4-BE49-F238E27FC236}">
                      <a16:creationId xmlns:a16="http://schemas.microsoft.com/office/drawing/2014/main" id="{62DCFA36-2269-41CB-8208-F4FE9487D9CB}"/>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ED4B49C3-280E-4839-8193-09ACC344FC82}"/>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a:extLst>
                  <a:ext uri="{FF2B5EF4-FFF2-40B4-BE49-F238E27FC236}">
                    <a16:creationId xmlns:a16="http://schemas.microsoft.com/office/drawing/2014/main" id="{8E851134-DDE4-452B-B551-DBABD2FBFCCE}"/>
                  </a:ext>
                </a:extLst>
              </p:cNvPr>
              <p:cNvSpPr txBox="1">
                <a:spLocks/>
              </p:cNvSpPr>
              <p:nvPr/>
            </p:nvSpPr>
            <p:spPr>
              <a:xfrm>
                <a:off x="4686300" y="3812712"/>
                <a:ext cx="2819400" cy="119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Black" panose="00000A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800"/>
                  <a:t>GENERATE</a:t>
                </a:r>
              </a:p>
              <a:p>
                <a:pPr marL="0" indent="0" algn="ctr">
                  <a:lnSpc>
                    <a:spcPct val="150000"/>
                  </a:lnSpc>
                  <a:buNone/>
                </a:pPr>
                <a:r>
                  <a:rPr lang="en-US" sz="1300">
                    <a:latin typeface="Nunito Sans" panose="00000500000000000000" pitchFamily="2" charset="0"/>
                  </a:rPr>
                  <a:t>Generate feed &amp; XML.</a:t>
                </a:r>
              </a:p>
            </p:txBody>
          </p:sp>
          <p:pic>
            <p:nvPicPr>
              <p:cNvPr id="60" name="Graphic 59" descr="Web design outline">
                <a:extLst>
                  <a:ext uri="{FF2B5EF4-FFF2-40B4-BE49-F238E27FC236}">
                    <a16:creationId xmlns:a16="http://schemas.microsoft.com/office/drawing/2014/main" id="{B5CF0944-4EFD-438A-84D9-22DA83799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38800" y="2903921"/>
                <a:ext cx="914400" cy="903182"/>
              </a:xfrm>
              <a:prstGeom prst="rect">
                <a:avLst/>
              </a:prstGeom>
            </p:spPr>
          </p:pic>
        </p:grpSp>
        <p:grpSp>
          <p:nvGrpSpPr>
            <p:cNvPr id="64" name="Group 63">
              <a:extLst>
                <a:ext uri="{FF2B5EF4-FFF2-40B4-BE49-F238E27FC236}">
                  <a16:creationId xmlns:a16="http://schemas.microsoft.com/office/drawing/2014/main" id="{BF59E8DC-8E65-4D63-9B97-D588687C588E}"/>
                </a:ext>
              </a:extLst>
            </p:cNvPr>
            <p:cNvGrpSpPr/>
            <p:nvPr/>
          </p:nvGrpSpPr>
          <p:grpSpPr>
            <a:xfrm>
              <a:off x="3359274" y="2521999"/>
              <a:ext cx="2561235" cy="2693180"/>
              <a:chOff x="4686300" y="2396884"/>
              <a:chExt cx="2819400" cy="2928274"/>
            </a:xfrm>
          </p:grpSpPr>
          <p:grpSp>
            <p:nvGrpSpPr>
              <p:cNvPr id="65" name="Group 64">
                <a:extLst>
                  <a:ext uri="{FF2B5EF4-FFF2-40B4-BE49-F238E27FC236}">
                    <a16:creationId xmlns:a16="http://schemas.microsoft.com/office/drawing/2014/main" id="{ED1B51EA-CC1C-41FE-A5A4-EDF4923BC539}"/>
                  </a:ext>
                </a:extLst>
              </p:cNvPr>
              <p:cNvGrpSpPr/>
              <p:nvPr/>
            </p:nvGrpSpPr>
            <p:grpSpPr>
              <a:xfrm>
                <a:off x="4686300" y="2396884"/>
                <a:ext cx="2819400" cy="2928274"/>
                <a:chOff x="971550" y="483427"/>
                <a:chExt cx="5486399" cy="4022509"/>
              </a:xfrm>
              <a:solidFill>
                <a:schemeClr val="bg2"/>
              </a:solidFill>
            </p:grpSpPr>
            <p:sp>
              <p:nvSpPr>
                <p:cNvPr id="68" name="Rectangle 67">
                  <a:extLst>
                    <a:ext uri="{FF2B5EF4-FFF2-40B4-BE49-F238E27FC236}">
                      <a16:creationId xmlns:a16="http://schemas.microsoft.com/office/drawing/2014/main" id="{6D12B769-275D-49A0-A408-C435C14BC15E}"/>
                    </a:ext>
                  </a:extLst>
                </p:cNvPr>
                <p:cNvSpPr/>
                <p:nvPr/>
              </p:nvSpPr>
              <p:spPr>
                <a:xfrm>
                  <a:off x="971550" y="698428"/>
                  <a:ext cx="5486399" cy="365628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69" name="Rectangle: Rounded Corners 68">
                  <a:extLst>
                    <a:ext uri="{FF2B5EF4-FFF2-40B4-BE49-F238E27FC236}">
                      <a16:creationId xmlns:a16="http://schemas.microsoft.com/office/drawing/2014/main" id="{4B0D3DC5-E6BF-4A7A-A819-DE78021F93EC}"/>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49016C80-C9B4-4D57-83A6-146B18E9E3FB}"/>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ontent Placeholder 2">
                <a:extLst>
                  <a:ext uri="{FF2B5EF4-FFF2-40B4-BE49-F238E27FC236}">
                    <a16:creationId xmlns:a16="http://schemas.microsoft.com/office/drawing/2014/main" id="{18C5AD10-24CE-487F-A917-B376DA6F0464}"/>
                  </a:ext>
                </a:extLst>
              </p:cNvPr>
              <p:cNvSpPr txBox="1">
                <a:spLocks/>
              </p:cNvSpPr>
              <p:nvPr/>
            </p:nvSpPr>
            <p:spPr>
              <a:xfrm>
                <a:off x="4686300" y="3812712"/>
                <a:ext cx="2819400" cy="11994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Black" panose="00000A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600"/>
                  <a:t>SELECT</a:t>
                </a:r>
              </a:p>
              <a:p>
                <a:pPr marL="0" indent="0" algn="ctr">
                  <a:lnSpc>
                    <a:spcPct val="150000"/>
                  </a:lnSpc>
                  <a:buNone/>
                </a:pPr>
                <a:r>
                  <a:rPr lang="en-US" sz="1800">
                    <a:latin typeface="Nunito Sans" panose="00000500000000000000" pitchFamily="2" charset="0"/>
                  </a:rPr>
                  <a:t>Select Supplier, Year, and Quarter.</a:t>
                </a:r>
              </a:p>
            </p:txBody>
          </p:sp>
          <p:pic>
            <p:nvPicPr>
              <p:cNvPr id="67" name="Graphic 66" descr="Cursor outline">
                <a:extLst>
                  <a:ext uri="{FF2B5EF4-FFF2-40B4-BE49-F238E27FC236}">
                    <a16:creationId xmlns:a16="http://schemas.microsoft.com/office/drawing/2014/main" id="{CE9581CD-1432-4C55-8DEA-4677FCAE08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38800" y="2903921"/>
                <a:ext cx="914400" cy="903182"/>
              </a:xfrm>
              <a:prstGeom prst="rect">
                <a:avLst/>
              </a:prstGeom>
            </p:spPr>
          </p:pic>
        </p:grpSp>
        <p:grpSp>
          <p:nvGrpSpPr>
            <p:cNvPr id="71" name="Group 70">
              <a:extLst>
                <a:ext uri="{FF2B5EF4-FFF2-40B4-BE49-F238E27FC236}">
                  <a16:creationId xmlns:a16="http://schemas.microsoft.com/office/drawing/2014/main" id="{C445A8F9-5A5F-4524-BAD4-1CD186BEC37B}"/>
                </a:ext>
              </a:extLst>
            </p:cNvPr>
            <p:cNvGrpSpPr/>
            <p:nvPr/>
          </p:nvGrpSpPr>
          <p:grpSpPr>
            <a:xfrm>
              <a:off x="9143062" y="2520208"/>
              <a:ext cx="2561235" cy="2693180"/>
              <a:chOff x="4686300" y="2396884"/>
              <a:chExt cx="2819400" cy="2928274"/>
            </a:xfrm>
          </p:grpSpPr>
          <p:grpSp>
            <p:nvGrpSpPr>
              <p:cNvPr id="72" name="Group 71">
                <a:extLst>
                  <a:ext uri="{FF2B5EF4-FFF2-40B4-BE49-F238E27FC236}">
                    <a16:creationId xmlns:a16="http://schemas.microsoft.com/office/drawing/2014/main" id="{665157C8-3676-47D5-8037-ABEBB1A7BE2D}"/>
                  </a:ext>
                </a:extLst>
              </p:cNvPr>
              <p:cNvGrpSpPr/>
              <p:nvPr/>
            </p:nvGrpSpPr>
            <p:grpSpPr>
              <a:xfrm>
                <a:off x="4686300" y="2396884"/>
                <a:ext cx="2819400" cy="2928274"/>
                <a:chOff x="971550" y="483427"/>
                <a:chExt cx="5486399" cy="4022509"/>
              </a:xfrm>
              <a:solidFill>
                <a:schemeClr val="bg2"/>
              </a:solidFill>
            </p:grpSpPr>
            <p:sp>
              <p:nvSpPr>
                <p:cNvPr id="75" name="Rectangle 74">
                  <a:extLst>
                    <a:ext uri="{FF2B5EF4-FFF2-40B4-BE49-F238E27FC236}">
                      <a16:creationId xmlns:a16="http://schemas.microsoft.com/office/drawing/2014/main" id="{B9CE52A3-5D11-4146-A957-7B4F08FB6655}"/>
                    </a:ext>
                  </a:extLst>
                </p:cNvPr>
                <p:cNvSpPr/>
                <p:nvPr/>
              </p:nvSpPr>
              <p:spPr>
                <a:xfrm>
                  <a:off x="971550" y="698428"/>
                  <a:ext cx="5486399" cy="365628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76" name="Rectangle: Rounded Corners 75">
                  <a:extLst>
                    <a:ext uri="{FF2B5EF4-FFF2-40B4-BE49-F238E27FC236}">
                      <a16:creationId xmlns:a16="http://schemas.microsoft.com/office/drawing/2014/main" id="{5ECBE0B7-2CA3-4D36-9EF9-E5D706D0251D}"/>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7DC47E10-C55A-4837-BD9D-E6053F2F7847}"/>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ontent Placeholder 2">
                <a:extLst>
                  <a:ext uri="{FF2B5EF4-FFF2-40B4-BE49-F238E27FC236}">
                    <a16:creationId xmlns:a16="http://schemas.microsoft.com/office/drawing/2014/main" id="{B8E8F8EF-D3A9-47BC-B1DE-B59EC8B4476C}"/>
                  </a:ext>
                </a:extLst>
              </p:cNvPr>
              <p:cNvSpPr txBox="1">
                <a:spLocks/>
              </p:cNvSpPr>
              <p:nvPr/>
            </p:nvSpPr>
            <p:spPr>
              <a:xfrm>
                <a:off x="4686300" y="3812712"/>
                <a:ext cx="2819400" cy="119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Black" panose="00000A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800"/>
                  <a:t>RESOLVE</a:t>
                </a:r>
              </a:p>
              <a:p>
                <a:pPr marL="0" indent="0" algn="ctr">
                  <a:lnSpc>
                    <a:spcPct val="150000"/>
                  </a:lnSpc>
                  <a:buNone/>
                </a:pPr>
                <a:r>
                  <a:rPr lang="en-US" sz="1300">
                    <a:latin typeface="Nunito Sans" panose="00000500000000000000" pitchFamily="2" charset="0"/>
                  </a:rPr>
                  <a:t>Review and resolve errors.</a:t>
                </a:r>
              </a:p>
            </p:txBody>
          </p:sp>
          <p:pic>
            <p:nvPicPr>
              <p:cNvPr id="74" name="Graphic 73" descr="Warning outline">
                <a:extLst>
                  <a:ext uri="{FF2B5EF4-FFF2-40B4-BE49-F238E27FC236}">
                    <a16:creationId xmlns:a16="http://schemas.microsoft.com/office/drawing/2014/main" id="{9686DD10-1E8E-4B89-9209-49FC6BA621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38800" y="2903921"/>
                <a:ext cx="914400" cy="903182"/>
              </a:xfrm>
              <a:prstGeom prst="rect">
                <a:avLst/>
              </a:prstGeom>
            </p:spPr>
          </p:pic>
        </p:grpSp>
      </p:grpSp>
      <p:pic>
        <p:nvPicPr>
          <p:cNvPr id="6" name="Graphic 5" descr="Line arrow: Horizontal U-turn outline">
            <a:extLst>
              <a:ext uri="{FF2B5EF4-FFF2-40B4-BE49-F238E27FC236}">
                <a16:creationId xmlns:a16="http://schemas.microsoft.com/office/drawing/2014/main" id="{6CC4B452-E538-4F39-B410-D6ADFC7969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8452604" y="1514486"/>
            <a:ext cx="924903" cy="1277305"/>
          </a:xfrm>
          <a:prstGeom prst="rect">
            <a:avLst/>
          </a:prstGeom>
        </p:spPr>
      </p:pic>
      <p:pic>
        <p:nvPicPr>
          <p:cNvPr id="37" name="Graphic 36" descr="Line arrow: Horizontal U-turn outline">
            <a:extLst>
              <a:ext uri="{FF2B5EF4-FFF2-40B4-BE49-F238E27FC236}">
                <a16:creationId xmlns:a16="http://schemas.microsoft.com/office/drawing/2014/main" id="{7532B32A-EC21-4AD2-9552-2AC827DD41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8602081" y="4948565"/>
            <a:ext cx="918507" cy="1277305"/>
          </a:xfrm>
          <a:prstGeom prst="rect">
            <a:avLst/>
          </a:prstGeom>
        </p:spPr>
      </p:pic>
    </p:spTree>
    <p:extLst>
      <p:ext uri="{BB962C8B-B14F-4D97-AF65-F5344CB8AC3E}">
        <p14:creationId xmlns:p14="http://schemas.microsoft.com/office/powerpoint/2010/main" val="768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FEAE2-2A0E-438B-944E-C7CA0D751846}"/>
              </a:ext>
            </a:extLst>
          </p:cNvPr>
          <p:cNvPicPr>
            <a:picLocks noChangeAspect="1"/>
          </p:cNvPicPr>
          <p:nvPr/>
        </p:nvPicPr>
        <p:blipFill>
          <a:blip r:embed="rId3"/>
          <a:stretch>
            <a:fillRect/>
          </a:stretch>
        </p:blipFill>
        <p:spPr>
          <a:xfrm>
            <a:off x="5216769" y="1958579"/>
            <a:ext cx="6194931" cy="4351338"/>
          </a:xfrm>
          <a:prstGeom prst="rect">
            <a:avLst/>
          </a:prstGeom>
        </p:spPr>
      </p:pic>
      <p:sp>
        <p:nvSpPr>
          <p:cNvPr id="2" name="Title 1">
            <a:extLst>
              <a:ext uri="{FF2B5EF4-FFF2-40B4-BE49-F238E27FC236}">
                <a16:creationId xmlns:a16="http://schemas.microsoft.com/office/drawing/2014/main" id="{FC690F6A-E55D-428C-9111-60A28025FE65}"/>
              </a:ext>
            </a:extLst>
          </p:cNvPr>
          <p:cNvSpPr>
            <a:spLocks noGrp="1"/>
          </p:cNvSpPr>
          <p:nvPr>
            <p:ph type="title"/>
          </p:nvPr>
        </p:nvSpPr>
        <p:spPr/>
        <p:txBody>
          <a:bodyPr/>
          <a:lstStyle/>
          <a:p>
            <a:r>
              <a:rPr lang="en-US" dirty="0"/>
              <a:t>Generate Feed &amp; XML</a:t>
            </a:r>
          </a:p>
        </p:txBody>
      </p:sp>
      <p:sp>
        <p:nvSpPr>
          <p:cNvPr id="3" name="Content Placeholder 2">
            <a:extLst>
              <a:ext uri="{FF2B5EF4-FFF2-40B4-BE49-F238E27FC236}">
                <a16:creationId xmlns:a16="http://schemas.microsoft.com/office/drawing/2014/main" id="{7F48CAB5-E782-46EF-A52E-B84436EDA0A1}"/>
              </a:ext>
            </a:extLst>
          </p:cNvPr>
          <p:cNvSpPr>
            <a:spLocks noGrp="1"/>
          </p:cNvSpPr>
          <p:nvPr>
            <p:ph sz="half" idx="1"/>
          </p:nvPr>
        </p:nvSpPr>
        <p:spPr>
          <a:xfrm>
            <a:off x="838201" y="1825625"/>
            <a:ext cx="4038600" cy="4351338"/>
          </a:xfrm>
        </p:spPr>
        <p:txBody>
          <a:bodyPr>
            <a:normAutofit fontScale="85000" lnSpcReduction="10000"/>
          </a:bodyPr>
          <a:lstStyle/>
          <a:p>
            <a:pPr lvl="0"/>
            <a:r>
              <a:rPr lang="en-US" sz="2000" dirty="0"/>
              <a:t>First step in the year-end process!</a:t>
            </a:r>
          </a:p>
          <a:p>
            <a:pPr lvl="1"/>
            <a:r>
              <a:rPr lang="en-US" sz="1600" dirty="0"/>
              <a:t>Must follow this process even if you are using a different vendor</a:t>
            </a:r>
          </a:p>
          <a:p>
            <a:pPr lvl="0"/>
            <a:r>
              <a:rPr lang="en-US" sz="2000" b="1" dirty="0"/>
              <a:t>Feed</a:t>
            </a:r>
            <a:r>
              <a:rPr lang="en-US" sz="2000" dirty="0"/>
              <a:t>: Captures most up-to-date information in the database to populate reports such as the W-2; checks for errors</a:t>
            </a:r>
          </a:p>
          <a:p>
            <a:pPr lvl="0"/>
            <a:r>
              <a:rPr lang="en-US" sz="2000" b="1" dirty="0"/>
              <a:t>XML</a:t>
            </a:r>
            <a:r>
              <a:rPr lang="en-US" sz="2000" dirty="0"/>
              <a:t>: File type to pass to Greenshades to print and/or e-File your reports; contains data for ALL quarterly filings</a:t>
            </a:r>
          </a:p>
          <a:p>
            <a:endParaRPr lang="en-US" dirty="0"/>
          </a:p>
        </p:txBody>
      </p:sp>
    </p:spTree>
    <p:extLst>
      <p:ext uri="{BB962C8B-B14F-4D97-AF65-F5344CB8AC3E}">
        <p14:creationId xmlns:p14="http://schemas.microsoft.com/office/powerpoint/2010/main" val="28559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a:extLst>
              <a:ext uri="{FF2B5EF4-FFF2-40B4-BE49-F238E27FC236}">
                <a16:creationId xmlns:a16="http://schemas.microsoft.com/office/drawing/2014/main" id="{34C1BF0A-ECBA-43A9-AB83-9B50931D18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9299799" y="2741196"/>
            <a:ext cx="1165327" cy="1083754"/>
          </a:xfrm>
          <a:prstGeom prst="rect">
            <a:avLst/>
          </a:prstGeom>
        </p:spPr>
      </p:pic>
      <p:pic>
        <p:nvPicPr>
          <p:cNvPr id="4" name="Picture 32">
            <a:extLst>
              <a:ext uri="{FF2B5EF4-FFF2-40B4-BE49-F238E27FC236}">
                <a16:creationId xmlns:a16="http://schemas.microsoft.com/office/drawing/2014/main" id="{A976A336-B35F-46E0-9F46-53C2720ACD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328289" y="3940237"/>
            <a:ext cx="3795800" cy="2236483"/>
          </a:xfrm>
          <a:prstGeom prst="rect">
            <a:avLst/>
          </a:prstGeom>
        </p:spPr>
      </p:pic>
      <p:pic>
        <p:nvPicPr>
          <p:cNvPr id="7" name="Picture 6">
            <a:extLst>
              <a:ext uri="{FF2B5EF4-FFF2-40B4-BE49-F238E27FC236}">
                <a16:creationId xmlns:a16="http://schemas.microsoft.com/office/drawing/2014/main" id="{109A0F31-2287-4B83-91F2-9C16A5B62598}"/>
              </a:ext>
            </a:extLst>
          </p:cNvPr>
          <p:cNvPicPr>
            <a:picLocks noChangeAspect="1"/>
          </p:cNvPicPr>
          <p:nvPr/>
        </p:nvPicPr>
        <p:blipFill>
          <a:blip r:embed="rId7"/>
          <a:stretch>
            <a:fillRect/>
          </a:stretch>
        </p:blipFill>
        <p:spPr>
          <a:xfrm>
            <a:off x="2657500" y="2194779"/>
            <a:ext cx="6877001" cy="3981941"/>
          </a:xfrm>
          <a:prstGeom prst="rect">
            <a:avLst/>
          </a:prstGeom>
        </p:spPr>
      </p:pic>
      <p:sp>
        <p:nvSpPr>
          <p:cNvPr id="3" name="Title 2">
            <a:extLst>
              <a:ext uri="{FF2B5EF4-FFF2-40B4-BE49-F238E27FC236}">
                <a16:creationId xmlns:a16="http://schemas.microsoft.com/office/drawing/2014/main" id="{D171B02A-C153-456C-88BA-E19B4200484E}"/>
              </a:ext>
            </a:extLst>
          </p:cNvPr>
          <p:cNvSpPr>
            <a:spLocks noGrp="1"/>
          </p:cNvSpPr>
          <p:nvPr>
            <p:ph type="title"/>
          </p:nvPr>
        </p:nvSpPr>
        <p:spPr/>
        <p:txBody>
          <a:bodyPr/>
          <a:lstStyle/>
          <a:p>
            <a:r>
              <a:rPr lang="en-US"/>
              <a:t>Review errors</a:t>
            </a:r>
          </a:p>
        </p:txBody>
      </p:sp>
    </p:spTree>
    <p:extLst>
      <p:ext uri="{BB962C8B-B14F-4D97-AF65-F5344CB8AC3E}">
        <p14:creationId xmlns:p14="http://schemas.microsoft.com/office/powerpoint/2010/main" val="142122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F6A-E55D-428C-9111-60A28025FE65}"/>
              </a:ext>
            </a:extLst>
          </p:cNvPr>
          <p:cNvSpPr>
            <a:spLocks noGrp="1"/>
          </p:cNvSpPr>
          <p:nvPr>
            <p:ph type="title"/>
          </p:nvPr>
        </p:nvSpPr>
        <p:spPr/>
        <p:txBody>
          <a:bodyPr/>
          <a:lstStyle/>
          <a:p>
            <a:r>
              <a:rPr lang="en-US"/>
              <a:t>Review and resolve errors</a:t>
            </a:r>
          </a:p>
        </p:txBody>
      </p:sp>
      <p:sp>
        <p:nvSpPr>
          <p:cNvPr id="3" name="Content Placeholder 2">
            <a:extLst>
              <a:ext uri="{FF2B5EF4-FFF2-40B4-BE49-F238E27FC236}">
                <a16:creationId xmlns:a16="http://schemas.microsoft.com/office/drawing/2014/main" id="{7F48CAB5-E782-46EF-A52E-B84436EDA0A1}"/>
              </a:ext>
            </a:extLst>
          </p:cNvPr>
          <p:cNvSpPr>
            <a:spLocks noGrp="1"/>
          </p:cNvSpPr>
          <p:nvPr>
            <p:ph sz="half" idx="1"/>
          </p:nvPr>
        </p:nvSpPr>
        <p:spPr>
          <a:xfrm>
            <a:off x="838200" y="1825625"/>
            <a:ext cx="3968262" cy="4351338"/>
          </a:xfrm>
        </p:spPr>
        <p:txBody>
          <a:bodyPr>
            <a:noAutofit/>
          </a:bodyPr>
          <a:lstStyle/>
          <a:p>
            <a:pPr marL="0" lvl="0" indent="0">
              <a:buNone/>
            </a:pPr>
            <a:r>
              <a:rPr lang="en-US" sz="1800">
                <a:latin typeface="Nunito Sans Black" panose="00000A00000000000000" pitchFamily="2" charset="0"/>
              </a:rPr>
              <a:t>GREENSHADES ERRORS</a:t>
            </a:r>
          </a:p>
          <a:p>
            <a:pPr lvl="0"/>
            <a:r>
              <a:rPr lang="en-US" sz="1800"/>
              <a:t>State W2/SUTA ID info missing</a:t>
            </a:r>
          </a:p>
          <a:p>
            <a:pPr lvl="0"/>
            <a:r>
              <a:rPr lang="en-US" sz="1800"/>
              <a:t>Employee has more than one address marked ‘</a:t>
            </a:r>
            <a:r>
              <a:rPr lang="en-US" sz="1800" err="1"/>
              <a:t>IsResidentAddress</a:t>
            </a:r>
            <a:r>
              <a:rPr lang="en-US" sz="1800"/>
              <a:t>’</a:t>
            </a:r>
          </a:p>
          <a:p>
            <a:pPr lvl="0"/>
            <a:r>
              <a:rPr lang="en-US" sz="1800"/>
              <a:t>Employee missing SUI wages</a:t>
            </a:r>
          </a:p>
          <a:p>
            <a:pPr lvl="0"/>
            <a:r>
              <a:rPr lang="en-US" sz="1800"/>
              <a:t>Negative SUI Wages for employee</a:t>
            </a:r>
          </a:p>
        </p:txBody>
      </p:sp>
      <p:sp>
        <p:nvSpPr>
          <p:cNvPr id="9" name="Rectangle 8">
            <a:extLst>
              <a:ext uri="{FF2B5EF4-FFF2-40B4-BE49-F238E27FC236}">
                <a16:creationId xmlns:a16="http://schemas.microsoft.com/office/drawing/2014/main" id="{C26D3C60-B66F-40A0-9284-14542109290D}"/>
              </a:ext>
            </a:extLst>
          </p:cNvPr>
          <p:cNvSpPr/>
          <p:nvPr/>
        </p:nvSpPr>
        <p:spPr>
          <a:xfrm>
            <a:off x="5326281" y="5796726"/>
            <a:ext cx="4719561" cy="307777"/>
          </a:xfrm>
          <a:prstGeom prst="rect">
            <a:avLst/>
          </a:prstGeom>
        </p:spPr>
        <p:txBody>
          <a:bodyPr wrap="none">
            <a:spAutoFit/>
          </a:bodyPr>
          <a:lstStyle/>
          <a:p>
            <a:pPr algn="ctr"/>
            <a:r>
              <a:rPr lang="en-US" sz="1400" err="1">
                <a:hlinkClick r:id="rId3"/>
              </a:rPr>
              <a:t>Greenshades</a:t>
            </a:r>
            <a:r>
              <a:rPr lang="en-US" sz="1400">
                <a:hlinkClick r:id="rId3"/>
              </a:rPr>
              <a:t> Error Resolutions &amp; Troubleshooting article</a:t>
            </a:r>
            <a:endParaRPr lang="en-US" sz="1400"/>
          </a:p>
        </p:txBody>
      </p:sp>
      <p:pic>
        <p:nvPicPr>
          <p:cNvPr id="11" name="Picture 10">
            <a:extLst>
              <a:ext uri="{FF2B5EF4-FFF2-40B4-BE49-F238E27FC236}">
                <a16:creationId xmlns:a16="http://schemas.microsoft.com/office/drawing/2014/main" id="{47E2DCF2-E388-4A07-B1D8-A41F6462882B}"/>
              </a:ext>
            </a:extLst>
          </p:cNvPr>
          <p:cNvPicPr>
            <a:picLocks noChangeAspect="1"/>
          </p:cNvPicPr>
          <p:nvPr/>
        </p:nvPicPr>
        <p:blipFill>
          <a:blip r:embed="rId4"/>
          <a:stretch>
            <a:fillRect/>
          </a:stretch>
        </p:blipFill>
        <p:spPr>
          <a:xfrm>
            <a:off x="5099538" y="2016365"/>
            <a:ext cx="6254262" cy="3608573"/>
          </a:xfrm>
          <a:prstGeom prst="rect">
            <a:avLst/>
          </a:prstGeom>
        </p:spPr>
      </p:pic>
    </p:spTree>
    <p:extLst>
      <p:ext uri="{BB962C8B-B14F-4D97-AF65-F5344CB8AC3E}">
        <p14:creationId xmlns:p14="http://schemas.microsoft.com/office/powerpoint/2010/main" val="204768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a:extLst>
              <a:ext uri="{FF2B5EF4-FFF2-40B4-BE49-F238E27FC236}">
                <a16:creationId xmlns:a16="http://schemas.microsoft.com/office/drawing/2014/main" id="{CFEEFEE5-EE7D-45F3-AD0F-4F1019E46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54030" y="4454766"/>
            <a:ext cx="1402802" cy="1304606"/>
          </a:xfrm>
          <a:prstGeom prst="rect">
            <a:avLst/>
          </a:prstGeom>
        </p:spPr>
      </p:pic>
      <p:graphicFrame>
        <p:nvGraphicFramePr>
          <p:cNvPr id="4" name="Content Placeholder 1">
            <a:extLst>
              <a:ext uri="{FF2B5EF4-FFF2-40B4-BE49-F238E27FC236}">
                <a16:creationId xmlns:a16="http://schemas.microsoft.com/office/drawing/2014/main" id="{85F661DA-455D-4925-8635-B0BC43A668BB}"/>
              </a:ext>
            </a:extLst>
          </p:cNvPr>
          <p:cNvGraphicFramePr>
            <a:graphicFrameLocks/>
          </p:cNvGraphicFramePr>
          <p:nvPr>
            <p:extLst>
              <p:ext uri="{D42A27DB-BD31-4B8C-83A1-F6EECF244321}">
                <p14:modId xmlns:p14="http://schemas.microsoft.com/office/powerpoint/2010/main" val="1339064609"/>
              </p:ext>
            </p:extLst>
          </p:nvPr>
        </p:nvGraphicFramePr>
        <p:xfrm>
          <a:off x="1167107" y="245952"/>
          <a:ext cx="9857785" cy="6366096"/>
        </p:xfrm>
        <a:graphic>
          <a:graphicData uri="http://schemas.openxmlformats.org/drawingml/2006/table">
            <a:tbl>
              <a:tblPr firstRow="1" bandRow="1">
                <a:tableStyleId>{00A15C55-8517-42AA-B614-E9B94910E393}</a:tableStyleId>
              </a:tblPr>
              <a:tblGrid>
                <a:gridCol w="3762746">
                  <a:extLst>
                    <a:ext uri="{9D8B030D-6E8A-4147-A177-3AD203B41FA5}">
                      <a16:colId xmlns:a16="http://schemas.microsoft.com/office/drawing/2014/main" val="3031597829"/>
                    </a:ext>
                  </a:extLst>
                </a:gridCol>
                <a:gridCol w="6095039">
                  <a:extLst>
                    <a:ext uri="{9D8B030D-6E8A-4147-A177-3AD203B41FA5}">
                      <a16:colId xmlns:a16="http://schemas.microsoft.com/office/drawing/2014/main" val="3343076806"/>
                    </a:ext>
                  </a:extLst>
                </a:gridCol>
              </a:tblGrid>
              <a:tr h="457200">
                <a:tc>
                  <a:txBody>
                    <a:bodyPr/>
                    <a:lstStyle/>
                    <a:p>
                      <a:pPr algn="ctr">
                        <a:lnSpc>
                          <a:spcPct val="100000"/>
                        </a:lnSpc>
                      </a:pPr>
                      <a:r>
                        <a:rPr lang="en-US" sz="1600">
                          <a:solidFill>
                            <a:schemeClr val="bg1"/>
                          </a:solidFill>
                          <a:latin typeface="Nunito Sans Black" panose="00000A00000000000000" pitchFamily="2" charset="0"/>
                        </a:rPr>
                        <a:t>COMMON ERRORS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00000"/>
                        </a:lnSpc>
                      </a:pPr>
                      <a:r>
                        <a:rPr lang="en-US" sz="1600">
                          <a:latin typeface="Nunito Sans Black" panose="00000A00000000000000" pitchFamily="2" charset="0"/>
                        </a:rPr>
                        <a:t>RESOLUTION </a:t>
                      </a:r>
                      <a:endParaRPr lang="en-US" sz="1600">
                        <a:solidFill>
                          <a:schemeClr val="tx1">
                            <a:lumMod val="85000"/>
                            <a:lumOff val="15000"/>
                          </a:schemeClr>
                        </a:solidFill>
                        <a:latin typeface="Nunito Sans Black" panose="00000A00000000000000"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430432858"/>
                  </a:ext>
                </a:extLst>
              </a:tr>
              <a:tr h="13101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a:t>State W2/SUTA ID info missing</a:t>
                      </a: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lvl="0" indent="0">
                        <a:lnSpc>
                          <a:spcPct val="150000"/>
                        </a:lnSpc>
                        <a:buFont typeface="Arial" panose="020B0604020202020204" pitchFamily="34" charset="0"/>
                        <a:buNone/>
                      </a:pPr>
                      <a:r>
                        <a:rPr lang="en-US" sz="1100"/>
                        <a:t>Means a new state was added in this period</a:t>
                      </a:r>
                    </a:p>
                    <a:p>
                      <a:pPr marL="800100" lvl="1" indent="-342900">
                        <a:lnSpc>
                          <a:spcPct val="150000"/>
                        </a:lnSpc>
                        <a:buFont typeface="+mj-lt"/>
                        <a:buAutoNum type="arabicPeriod"/>
                      </a:pPr>
                      <a:r>
                        <a:rPr lang="en-US" sz="1100"/>
                        <a:t>Fix in Admin Tools &gt; Employer &gt; Tax &gt; Tax EIN tab</a:t>
                      </a:r>
                    </a:p>
                    <a:p>
                      <a:pPr marL="1314450" lvl="2" indent="-400050">
                        <a:lnSpc>
                          <a:spcPct val="150000"/>
                        </a:lnSpc>
                        <a:buFont typeface="+mj-lt"/>
                        <a:buAutoNum type="romanUcPeriod"/>
                      </a:pPr>
                      <a:r>
                        <a:rPr lang="en-US" sz="1100"/>
                        <a:t>Add ID # for State or SUI</a:t>
                      </a:r>
                    </a:p>
                    <a:p>
                      <a:pPr marL="1314450" lvl="2" indent="-400050">
                        <a:lnSpc>
                          <a:spcPct val="150000"/>
                        </a:lnSpc>
                        <a:buFont typeface="+mj-lt"/>
                        <a:buAutoNum type="romanUcPeriod"/>
                      </a:pPr>
                      <a:r>
                        <a:rPr lang="en-US" sz="1100"/>
                        <a:t>Enter 0 for states in which you do not do business</a:t>
                      </a:r>
                    </a:p>
                    <a:p>
                      <a:pPr marL="800100" lvl="1" indent="-342900">
                        <a:lnSpc>
                          <a:spcPct val="150000"/>
                        </a:lnSpc>
                        <a:buFont typeface="+mj-lt"/>
                        <a:buAutoNum type="arabicPeriod"/>
                      </a:pPr>
                      <a:r>
                        <a:rPr lang="en-US" sz="1100"/>
                        <a:t>Regenerate Greenshades Feed &amp; XML</a:t>
                      </a:r>
                      <a:endParaRPr lang="en-US" sz="1100">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44343265"/>
                  </a:ext>
                </a:extLst>
              </a:tr>
              <a:tr h="196439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a:t>Employee has more than one address marked ‘</a:t>
                      </a:r>
                      <a:r>
                        <a:rPr lang="en-US" sz="1400" b="1" err="1"/>
                        <a:t>IsResidentAddress</a:t>
                      </a:r>
                      <a:r>
                        <a:rPr lang="en-US" sz="1400" b="1"/>
                        <a:t>’</a:t>
                      </a:r>
                      <a:endParaRPr lang="en-US" sz="1400" b="1">
                        <a:solidFill>
                          <a:schemeClr val="bg1"/>
                        </a:solidFill>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0" lvl="1" indent="-457200">
                        <a:lnSpc>
                          <a:spcPct val="150000"/>
                        </a:lnSpc>
                        <a:buFont typeface="+mj-lt"/>
                        <a:buAutoNum type="arabicPeriod"/>
                      </a:pPr>
                      <a:r>
                        <a:rPr lang="en-US" sz="1100"/>
                        <a:t>Navigate to Employee profile</a:t>
                      </a:r>
                    </a:p>
                    <a:p>
                      <a:pPr marL="914400" lvl="1" indent="-457200">
                        <a:lnSpc>
                          <a:spcPct val="150000"/>
                        </a:lnSpc>
                        <a:buFont typeface="+mj-lt"/>
                        <a:buAutoNum type="arabicPeriod"/>
                      </a:pPr>
                      <a:r>
                        <a:rPr lang="en-US" sz="1100"/>
                        <a:t>Determine which address is correct</a:t>
                      </a:r>
                    </a:p>
                    <a:p>
                      <a:pPr marL="914400" lvl="1" indent="-457200">
                        <a:lnSpc>
                          <a:spcPct val="150000"/>
                        </a:lnSpc>
                        <a:buFont typeface="+mj-lt"/>
                        <a:buAutoNum type="arabicPeriod"/>
                      </a:pPr>
                      <a:r>
                        <a:rPr lang="en-US" sz="1100"/>
                        <a:t>Alter incorrect/duplicate Address Type and uncheck Is Resident Address</a:t>
                      </a:r>
                    </a:p>
                    <a:p>
                      <a:pPr marL="914400" lvl="1" indent="-457200">
                        <a:lnSpc>
                          <a:spcPct val="150000"/>
                        </a:lnSpc>
                        <a:buFont typeface="+mj-lt"/>
                        <a:buAutoNum type="arabicPeriod"/>
                      </a:pPr>
                      <a:r>
                        <a:rPr lang="en-US" sz="1100"/>
                        <a:t>Click Save Address</a:t>
                      </a:r>
                    </a:p>
                    <a:p>
                      <a:pPr marL="914400" lvl="1" indent="-457200">
                        <a:lnSpc>
                          <a:spcPct val="150000"/>
                        </a:lnSpc>
                        <a:buFont typeface="+mj-lt"/>
                        <a:buAutoNum type="arabicPeriod"/>
                      </a:pPr>
                      <a:r>
                        <a:rPr lang="en-US" sz="1100"/>
                        <a:t>If needed, re-enter Employee &gt; Address screen, right click on incorrect/duplicate address and Delete</a:t>
                      </a:r>
                    </a:p>
                    <a:p>
                      <a:pPr marL="914400" lvl="1" indent="-457200">
                        <a:lnSpc>
                          <a:spcPct val="150000"/>
                        </a:lnSpc>
                        <a:buFont typeface="+mj-lt"/>
                        <a:buAutoNum type="arabicPeriod"/>
                      </a:pPr>
                      <a:r>
                        <a:rPr lang="en-US" sz="1100"/>
                        <a:t>Regenerate Greenshades Feed &amp; XML</a:t>
                      </a:r>
                      <a:endParaRPr lang="en-US" sz="1100">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7195438"/>
                  </a:ext>
                </a:extLst>
              </a:tr>
              <a:tr h="8739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a:t>Employee missing SUI wages</a:t>
                      </a:r>
                      <a:endParaRPr lang="en-US" sz="1400" b="1">
                        <a:solidFill>
                          <a:schemeClr val="bg1"/>
                        </a:solidFill>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800100" lvl="1" indent="-342900">
                        <a:lnSpc>
                          <a:spcPct val="150000"/>
                        </a:lnSpc>
                        <a:buFont typeface="+mj-lt"/>
                        <a:buAutoNum type="arabicPeriod"/>
                      </a:pPr>
                      <a:r>
                        <a:rPr lang="en-US" sz="1100"/>
                        <a:t>Means there may have been converted data or issues with transitioning</a:t>
                      </a:r>
                    </a:p>
                    <a:p>
                      <a:pPr marL="800100" lvl="1" indent="-342900">
                        <a:lnSpc>
                          <a:spcPct val="150000"/>
                        </a:lnSpc>
                        <a:buFont typeface="+mj-lt"/>
                        <a:buAutoNum type="arabicPeriod"/>
                      </a:pPr>
                      <a:r>
                        <a:rPr lang="en-US" sz="1100"/>
                        <a:t>Contact Avionté Support – we will need to troubleshoot</a:t>
                      </a:r>
                      <a:endParaRPr lang="en-US" sz="1100">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11042437"/>
                  </a:ext>
                </a:extLst>
              </a:tr>
              <a:tr h="13101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a:t>Negative SUI Wages for employee</a:t>
                      </a:r>
                      <a:endParaRPr lang="en-US" sz="1400" b="1">
                        <a:solidFill>
                          <a:schemeClr val="bg1"/>
                        </a:solidFill>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800100" lvl="1" indent="-342900">
                        <a:lnSpc>
                          <a:spcPct val="150000"/>
                        </a:lnSpc>
                        <a:buFont typeface="+mj-lt"/>
                        <a:buAutoNum type="arabicPeriod"/>
                      </a:pPr>
                      <a:r>
                        <a:rPr lang="en-US" sz="1100" dirty="0"/>
                        <a:t>Means a check was reversed/voided in one quarter when the Employee was paid/working in that state in a previous quarter</a:t>
                      </a:r>
                    </a:p>
                    <a:p>
                      <a:pPr marL="800100" lvl="1" indent="-342900">
                        <a:lnSpc>
                          <a:spcPct val="150000"/>
                        </a:lnSpc>
                        <a:buFont typeface="+mj-lt"/>
                        <a:buAutoNum type="arabicPeriod"/>
                      </a:pPr>
                      <a:r>
                        <a:rPr lang="en-US" sz="1100" dirty="0"/>
                        <a:t>Can ignore or amend ALL returns</a:t>
                      </a:r>
                    </a:p>
                    <a:p>
                      <a:pPr marL="1314450" lvl="2" indent="-400050">
                        <a:lnSpc>
                          <a:spcPct val="150000"/>
                        </a:lnSpc>
                        <a:buFont typeface="+mj-lt"/>
                        <a:buAutoNum type="romanUcPeriod"/>
                      </a:pPr>
                      <a:r>
                        <a:rPr lang="en-US" sz="1100" dirty="0"/>
                        <a:t>Employee will not show on Unemployment return</a:t>
                      </a:r>
                    </a:p>
                    <a:p>
                      <a:pPr marL="1314450" lvl="2" indent="-400050">
                        <a:lnSpc>
                          <a:spcPct val="150000"/>
                        </a:lnSpc>
                        <a:buFont typeface="+mj-lt"/>
                        <a:buAutoNum type="romanUcPeriod"/>
                      </a:pPr>
                      <a:r>
                        <a:rPr lang="en-US" sz="1100" dirty="0"/>
                        <a:t>941, State WH, quarter-end filings unaffected</a:t>
                      </a:r>
                      <a:endParaRPr lang="en-US" sz="1100" dirty="0">
                        <a:solidFill>
                          <a:schemeClr val="tx1">
                            <a:lumMod val="75000"/>
                            <a:lumOff val="25000"/>
                          </a:schemeClr>
                        </a:solidFill>
                        <a:latin typeface="+mn-lt"/>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26677368"/>
                  </a:ext>
                </a:extLst>
              </a:tr>
            </a:tbl>
          </a:graphicData>
        </a:graphic>
      </p:graphicFrame>
    </p:spTree>
    <p:extLst>
      <p:ext uri="{BB962C8B-B14F-4D97-AF65-F5344CB8AC3E}">
        <p14:creationId xmlns:p14="http://schemas.microsoft.com/office/powerpoint/2010/main" val="133504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a:t>Generate XML File</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018584" y="1825625"/>
            <a:ext cx="3335215" cy="4351338"/>
          </a:xfrm>
        </p:spPr>
        <p:txBody>
          <a:bodyPr>
            <a:normAutofit/>
          </a:bodyPr>
          <a:lstStyle/>
          <a:p>
            <a:pPr marL="285750" lvl="0" indent="-285750">
              <a:spcBef>
                <a:spcPts val="0"/>
              </a:spcBef>
              <a:defRPr/>
            </a:pPr>
            <a:r>
              <a:rPr lang="en-US" sz="1800" b="1"/>
              <a:t>Can skip if Feed &amp; XML generates without errors!</a:t>
            </a:r>
          </a:p>
          <a:p>
            <a:pPr marL="285750" lvl="0" indent="-285750">
              <a:spcBef>
                <a:spcPts val="0"/>
              </a:spcBef>
              <a:defRPr/>
            </a:pPr>
            <a:r>
              <a:rPr lang="en-US" sz="1800"/>
              <a:t>Will create XML file saved in XML Destination folder</a:t>
            </a:r>
          </a:p>
          <a:p>
            <a:pPr marL="742950" lvl="1" indent="-285750">
              <a:spcBef>
                <a:spcPts val="0"/>
              </a:spcBef>
              <a:defRPr/>
            </a:pPr>
            <a:r>
              <a:rPr lang="en-US" sz="1400"/>
              <a:t>Allows you to “bypass” expected errors</a:t>
            </a:r>
          </a:p>
          <a:p>
            <a:pPr marL="285750" lvl="0" indent="-285750">
              <a:spcBef>
                <a:spcPts val="0"/>
              </a:spcBef>
              <a:defRPr/>
            </a:pPr>
            <a:r>
              <a:rPr lang="en-US" sz="1800"/>
              <a:t>XML will automatically be created if no errors are found after clicking Generate Feed &amp; XML</a:t>
            </a:r>
          </a:p>
          <a:p>
            <a:endParaRPr lang="en-US"/>
          </a:p>
        </p:txBody>
      </p:sp>
      <p:pic>
        <p:nvPicPr>
          <p:cNvPr id="7" name="Picture 6">
            <a:extLst>
              <a:ext uri="{FF2B5EF4-FFF2-40B4-BE49-F238E27FC236}">
                <a16:creationId xmlns:a16="http://schemas.microsoft.com/office/drawing/2014/main" id="{F29708B3-A795-4B77-B343-97132B7451F0}"/>
              </a:ext>
            </a:extLst>
          </p:cNvPr>
          <p:cNvPicPr>
            <a:picLocks noChangeAspect="1"/>
          </p:cNvPicPr>
          <p:nvPr/>
        </p:nvPicPr>
        <p:blipFill>
          <a:blip r:embed="rId3"/>
          <a:stretch>
            <a:fillRect/>
          </a:stretch>
        </p:blipFill>
        <p:spPr>
          <a:xfrm>
            <a:off x="838201" y="2059602"/>
            <a:ext cx="7000062" cy="4084023"/>
          </a:xfrm>
          <a:prstGeom prst="rect">
            <a:avLst/>
          </a:prstGeom>
        </p:spPr>
      </p:pic>
    </p:spTree>
    <p:extLst>
      <p:ext uri="{BB962C8B-B14F-4D97-AF65-F5344CB8AC3E}">
        <p14:creationId xmlns:p14="http://schemas.microsoft.com/office/powerpoint/2010/main" val="300285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21E7-238B-40C3-950F-61FF5DD04279}"/>
              </a:ext>
            </a:extLst>
          </p:cNvPr>
          <p:cNvSpPr>
            <a:spLocks noGrp="1"/>
          </p:cNvSpPr>
          <p:nvPr>
            <p:ph type="title"/>
          </p:nvPr>
        </p:nvSpPr>
        <p:spPr/>
        <p:txBody>
          <a:bodyPr/>
          <a:lstStyle/>
          <a:p>
            <a:pPr algn="ctr"/>
            <a:r>
              <a:rPr lang="en-US"/>
              <a:t>Reviewing and distributing W-2s</a:t>
            </a:r>
          </a:p>
        </p:txBody>
      </p:sp>
      <p:grpSp>
        <p:nvGrpSpPr>
          <p:cNvPr id="12" name="Group 11">
            <a:extLst>
              <a:ext uri="{FF2B5EF4-FFF2-40B4-BE49-F238E27FC236}">
                <a16:creationId xmlns:a16="http://schemas.microsoft.com/office/drawing/2014/main" id="{468877C8-48B5-4D60-82BA-ACA9F1BF8D18}"/>
              </a:ext>
            </a:extLst>
          </p:cNvPr>
          <p:cNvGrpSpPr/>
          <p:nvPr/>
        </p:nvGrpSpPr>
        <p:grpSpPr>
          <a:xfrm>
            <a:off x="838200" y="2344615"/>
            <a:ext cx="10515600" cy="2763019"/>
            <a:chOff x="1917355" y="2949367"/>
            <a:chExt cx="8352137" cy="2194560"/>
          </a:xfrm>
        </p:grpSpPr>
        <p:sp>
          <p:nvSpPr>
            <p:cNvPr id="3" name="TextBox 2">
              <a:extLst>
                <a:ext uri="{FF2B5EF4-FFF2-40B4-BE49-F238E27FC236}">
                  <a16:creationId xmlns:a16="http://schemas.microsoft.com/office/drawing/2014/main" id="{CFEF6FA0-8394-43DE-9525-DEF581976DC3}"/>
                </a:ext>
              </a:extLst>
            </p:cNvPr>
            <p:cNvSpPr txBox="1"/>
            <p:nvPr/>
          </p:nvSpPr>
          <p:spPr>
            <a:xfrm>
              <a:off x="7732238" y="4046878"/>
              <a:ext cx="2392062" cy="635583"/>
            </a:xfrm>
            <a:prstGeom prst="rect">
              <a:avLst/>
            </a:prstGeom>
            <a:noFill/>
          </p:spPr>
          <p:txBody>
            <a:bodyPr wrap="square" lIns="0" tIns="45720" rIns="0" bIns="45720" rtlCol="0" anchor="t">
              <a:spAutoFit/>
            </a:bodyPr>
            <a:lstStyle/>
            <a:p>
              <a:pPr algn="ctr">
                <a:lnSpc>
                  <a:spcPct val="150000"/>
                </a:lnSpc>
              </a:pPr>
              <a:r>
                <a:rPr lang="en-US" sz="1600">
                  <a:latin typeface="Nunito Sans Black"/>
                </a:rPr>
                <a:t>EMPLOYEE W2 INFO AQ</a:t>
              </a:r>
            </a:p>
            <a:p>
              <a:pPr algn="ctr">
                <a:lnSpc>
                  <a:spcPct val="150000"/>
                </a:lnSpc>
              </a:pPr>
              <a:r>
                <a:rPr lang="en-US" sz="1600"/>
                <a:t>AQ version to review in bulk</a:t>
              </a:r>
            </a:p>
          </p:txBody>
        </p:sp>
        <p:sp>
          <p:nvSpPr>
            <p:cNvPr id="4" name="Rectangle 3">
              <a:extLst>
                <a:ext uri="{FF2B5EF4-FFF2-40B4-BE49-F238E27FC236}">
                  <a16:creationId xmlns:a16="http://schemas.microsoft.com/office/drawing/2014/main" id="{82D1F3D8-9978-4098-96E8-A3035650FC8A}"/>
                </a:ext>
              </a:extLst>
            </p:cNvPr>
            <p:cNvSpPr/>
            <p:nvPr/>
          </p:nvSpPr>
          <p:spPr>
            <a:xfrm>
              <a:off x="7567480" y="2949367"/>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Graphic 4" descr="Checklist outline">
              <a:extLst>
                <a:ext uri="{FF2B5EF4-FFF2-40B4-BE49-F238E27FC236}">
                  <a16:creationId xmlns:a16="http://schemas.microsoft.com/office/drawing/2014/main" id="{725AA55B-66E3-4423-B724-C56B63F1A9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57440" y="3304988"/>
              <a:ext cx="741658" cy="741658"/>
            </a:xfrm>
            <a:prstGeom prst="rect">
              <a:avLst/>
            </a:prstGeom>
          </p:spPr>
        </p:pic>
        <p:sp>
          <p:nvSpPr>
            <p:cNvPr id="6" name="TextBox 5">
              <a:extLst>
                <a:ext uri="{FF2B5EF4-FFF2-40B4-BE49-F238E27FC236}">
                  <a16:creationId xmlns:a16="http://schemas.microsoft.com/office/drawing/2014/main" id="{2E865A9F-8959-41FB-95D3-141E4549509D}"/>
                </a:ext>
              </a:extLst>
            </p:cNvPr>
            <p:cNvSpPr txBox="1"/>
            <p:nvPr/>
          </p:nvSpPr>
          <p:spPr>
            <a:xfrm>
              <a:off x="2082113" y="4046878"/>
              <a:ext cx="2392062" cy="635583"/>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W-2 REPORT 4UP BLANK</a:t>
              </a:r>
            </a:p>
            <a:p>
              <a:pPr algn="ctr">
                <a:lnSpc>
                  <a:spcPct val="150000"/>
                </a:lnSpc>
              </a:pPr>
              <a:r>
                <a:rPr lang="en-US" sz="1600"/>
                <a:t>Printable W-2 format</a:t>
              </a:r>
            </a:p>
          </p:txBody>
        </p:sp>
        <p:sp>
          <p:nvSpPr>
            <p:cNvPr id="7" name="Rectangle 6">
              <a:extLst>
                <a:ext uri="{FF2B5EF4-FFF2-40B4-BE49-F238E27FC236}">
                  <a16:creationId xmlns:a16="http://schemas.microsoft.com/office/drawing/2014/main" id="{7B52DED2-86EF-42E9-8DA0-BC503ED04FAA}"/>
                </a:ext>
              </a:extLst>
            </p:cNvPr>
            <p:cNvSpPr/>
            <p:nvPr/>
          </p:nvSpPr>
          <p:spPr>
            <a:xfrm>
              <a:off x="1917355" y="2949367"/>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Graphic 7" descr="Printer outline">
              <a:extLst>
                <a:ext uri="{FF2B5EF4-FFF2-40B4-BE49-F238E27FC236}">
                  <a16:creationId xmlns:a16="http://schemas.microsoft.com/office/drawing/2014/main" id="{01FF8AB8-0944-4F98-952E-9069868EA9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07314" y="3304988"/>
              <a:ext cx="741659" cy="741659"/>
            </a:xfrm>
            <a:prstGeom prst="rect">
              <a:avLst/>
            </a:prstGeom>
          </p:spPr>
        </p:pic>
        <p:sp>
          <p:nvSpPr>
            <p:cNvPr id="9" name="TextBox 8">
              <a:extLst>
                <a:ext uri="{FF2B5EF4-FFF2-40B4-BE49-F238E27FC236}">
                  <a16:creationId xmlns:a16="http://schemas.microsoft.com/office/drawing/2014/main" id="{0347E8A7-B7FD-41B2-B788-448E2AD6C96E}"/>
                </a:ext>
              </a:extLst>
            </p:cNvPr>
            <p:cNvSpPr txBox="1"/>
            <p:nvPr/>
          </p:nvSpPr>
          <p:spPr>
            <a:xfrm>
              <a:off x="4909752" y="4046878"/>
              <a:ext cx="2392062" cy="635583"/>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PRESSURED W2</a:t>
              </a:r>
            </a:p>
            <a:p>
              <a:pPr algn="ctr">
                <a:lnSpc>
                  <a:spcPct val="150000"/>
                </a:lnSpc>
              </a:pPr>
              <a:r>
                <a:rPr lang="en-US" sz="1600"/>
                <a:t>Printable W-2 format</a:t>
              </a:r>
            </a:p>
          </p:txBody>
        </p:sp>
        <p:sp>
          <p:nvSpPr>
            <p:cNvPr id="10" name="Rectangle 9">
              <a:extLst>
                <a:ext uri="{FF2B5EF4-FFF2-40B4-BE49-F238E27FC236}">
                  <a16:creationId xmlns:a16="http://schemas.microsoft.com/office/drawing/2014/main" id="{CBD0D23A-924E-48BD-826F-62ED263F3C54}"/>
                </a:ext>
              </a:extLst>
            </p:cNvPr>
            <p:cNvSpPr/>
            <p:nvPr/>
          </p:nvSpPr>
          <p:spPr>
            <a:xfrm>
              <a:off x="4744994" y="2949367"/>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descr="Printer outline">
              <a:extLst>
                <a:ext uri="{FF2B5EF4-FFF2-40B4-BE49-F238E27FC236}">
                  <a16:creationId xmlns:a16="http://schemas.microsoft.com/office/drawing/2014/main" id="{3C93225F-D6D1-4661-926F-ADF61CCE4B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25170" y="3304987"/>
              <a:ext cx="741659" cy="741659"/>
            </a:xfrm>
            <a:prstGeom prst="rect">
              <a:avLst/>
            </a:prstGeom>
          </p:spPr>
        </p:pic>
      </p:grpSp>
      <p:pic>
        <p:nvPicPr>
          <p:cNvPr id="13" name="Picture 32">
            <a:extLst>
              <a:ext uri="{FF2B5EF4-FFF2-40B4-BE49-F238E27FC236}">
                <a16:creationId xmlns:a16="http://schemas.microsoft.com/office/drawing/2014/main" id="{15101A8D-928E-4D5D-9518-250BA5FDDAD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41239" r="48308"/>
          <a:stretch/>
        </p:blipFill>
        <p:spPr>
          <a:xfrm rot="10800000">
            <a:off x="0" y="5555372"/>
            <a:ext cx="2855759" cy="1623123"/>
          </a:xfrm>
          <a:prstGeom prst="rect">
            <a:avLst/>
          </a:prstGeom>
        </p:spPr>
      </p:pic>
      <p:pic>
        <p:nvPicPr>
          <p:cNvPr id="14" name="Picture 33">
            <a:extLst>
              <a:ext uri="{FF2B5EF4-FFF2-40B4-BE49-F238E27FC236}">
                <a16:creationId xmlns:a16="http://schemas.microsoft.com/office/drawing/2014/main" id="{07ECA1CC-1825-4D4B-A4BB-B40A55BF42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850074" y="5714630"/>
            <a:ext cx="1402802" cy="1304606"/>
          </a:xfrm>
          <a:prstGeom prst="rect">
            <a:avLst/>
          </a:prstGeom>
        </p:spPr>
      </p:pic>
      <p:sp>
        <p:nvSpPr>
          <p:cNvPr id="16" name="TextBox 15">
            <a:extLst>
              <a:ext uri="{FF2B5EF4-FFF2-40B4-BE49-F238E27FC236}">
                <a16:creationId xmlns:a16="http://schemas.microsoft.com/office/drawing/2014/main" id="{08687551-1DDF-4706-956D-E324D32021B7}"/>
              </a:ext>
            </a:extLst>
          </p:cNvPr>
          <p:cNvSpPr txBox="1"/>
          <p:nvPr/>
        </p:nvSpPr>
        <p:spPr>
          <a:xfrm>
            <a:off x="6566129" y="5383848"/>
            <a:ext cx="4787671" cy="523220"/>
          </a:xfrm>
          <a:prstGeom prst="rect">
            <a:avLst/>
          </a:prstGeom>
          <a:noFill/>
        </p:spPr>
        <p:txBody>
          <a:bodyPr wrap="square">
            <a:spAutoFit/>
          </a:bodyPr>
          <a:lstStyle/>
          <a:p>
            <a:pPr algn="r"/>
            <a:r>
              <a:rPr lang="en-US" sz="1400" dirty="0">
                <a:cs typeface="Calibri" panose="020F0502020204030204" pitchFamily="34" charset="0"/>
              </a:rPr>
              <a:t>* Q4 2022 Greenshades feed must be generated before these reports can be run. </a:t>
            </a:r>
          </a:p>
        </p:txBody>
      </p:sp>
    </p:spTree>
    <p:extLst>
      <p:ext uri="{BB962C8B-B14F-4D97-AF65-F5344CB8AC3E}">
        <p14:creationId xmlns:p14="http://schemas.microsoft.com/office/powerpoint/2010/main" val="223632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p:txBody>
          <a:bodyPr>
            <a:normAutofit/>
          </a:bodyPr>
          <a:lstStyle/>
          <a:p>
            <a:pPr marL="0" indent="0">
              <a:lnSpc>
                <a:spcPct val="160000"/>
              </a:lnSpc>
              <a:buNone/>
            </a:pPr>
            <a:r>
              <a:rPr lang="en-US" sz="1600"/>
              <a:t>WE’RE GOING TO COVER…</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Nunito Sans Black" panose="00000A00000000000000" pitchFamily="2" charset="0"/>
              </a:rPr>
              <a:t>1</a:t>
            </a: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Nunito Sans Black" panose="00000A00000000000000" pitchFamily="2" charset="0"/>
              </a:rPr>
              <a:t>2</a:t>
            </a:r>
          </a:p>
        </p:txBody>
      </p:sp>
      <p:sp>
        <p:nvSpPr>
          <p:cNvPr id="6" name="Oval 5">
            <a:extLst>
              <a:ext uri="{FF2B5EF4-FFF2-40B4-BE49-F238E27FC236}">
                <a16:creationId xmlns:a16="http://schemas.microsoft.com/office/drawing/2014/main" id="{04E6348D-5AA4-4D62-85E9-3038B42C0892}"/>
              </a:ext>
            </a:extLst>
          </p:cNvPr>
          <p:cNvSpPr/>
          <p:nvPr/>
        </p:nvSpPr>
        <p:spPr>
          <a:xfrm>
            <a:off x="4718429"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Nunito Sans Black" panose="00000A00000000000000" pitchFamily="2" charset="0"/>
              </a:rPr>
              <a:t>4</a:t>
            </a:r>
          </a:p>
        </p:txBody>
      </p:sp>
      <p:sp>
        <p:nvSpPr>
          <p:cNvPr id="7" name="Oval 6">
            <a:extLst>
              <a:ext uri="{FF2B5EF4-FFF2-40B4-BE49-F238E27FC236}">
                <a16:creationId xmlns:a16="http://schemas.microsoft.com/office/drawing/2014/main" id="{E080E562-D5FC-4FA4-9075-2C45091C1DD5}"/>
              </a:ext>
            </a:extLst>
          </p:cNvPr>
          <p:cNvSpPr/>
          <p:nvPr/>
        </p:nvSpPr>
        <p:spPr>
          <a:xfrm>
            <a:off x="4718429"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Nunito Sans Black" panose="00000A00000000000000" pitchFamily="2" charset="0"/>
              </a:rPr>
              <a:t>5</a:t>
            </a: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Year-end preparation</a:t>
            </a:r>
          </a:p>
        </p:txBody>
      </p:sp>
      <p:sp>
        <p:nvSpPr>
          <p:cNvPr id="9" name="Rectangle 8">
            <a:extLst>
              <a:ext uri="{FF2B5EF4-FFF2-40B4-BE49-F238E27FC236}">
                <a16:creationId xmlns:a16="http://schemas.microsoft.com/office/drawing/2014/main" id="{B36F2A92-CEF8-415F-8DA8-76046F09B3A2}"/>
              </a:ext>
            </a:extLst>
          </p:cNvPr>
          <p:cNvSpPr/>
          <p:nvPr/>
        </p:nvSpPr>
        <p:spPr>
          <a:xfrm>
            <a:off x="1530408" y="3609966"/>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W-2/ tax filing</a:t>
            </a:r>
          </a:p>
        </p:txBody>
      </p:sp>
      <p:sp>
        <p:nvSpPr>
          <p:cNvPr id="10" name="Rectangle 9">
            <a:extLst>
              <a:ext uri="{FF2B5EF4-FFF2-40B4-BE49-F238E27FC236}">
                <a16:creationId xmlns:a16="http://schemas.microsoft.com/office/drawing/2014/main" id="{A66D8C14-4F69-4F11-B8C7-100714B954F4}"/>
              </a:ext>
            </a:extLst>
          </p:cNvPr>
          <p:cNvSpPr/>
          <p:nvPr/>
        </p:nvSpPr>
        <p:spPr>
          <a:xfrm>
            <a:off x="5410640" y="2766218"/>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Helpful resources</a:t>
            </a:r>
          </a:p>
        </p:txBody>
      </p:sp>
      <p:sp>
        <p:nvSpPr>
          <p:cNvPr id="11" name="Rectangle 10">
            <a:extLst>
              <a:ext uri="{FF2B5EF4-FFF2-40B4-BE49-F238E27FC236}">
                <a16:creationId xmlns:a16="http://schemas.microsoft.com/office/drawing/2014/main" id="{A69C6B49-C303-43E5-A87D-B721CD521C09}"/>
              </a:ext>
            </a:extLst>
          </p:cNvPr>
          <p:cNvSpPr/>
          <p:nvPr/>
        </p:nvSpPr>
        <p:spPr>
          <a:xfrm>
            <a:off x="5410640" y="3609966"/>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Q&amp;A</a:t>
            </a: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Nunito Sans Black" panose="00000A00000000000000" pitchFamily="2" charset="0"/>
              </a:rPr>
              <a:t>3</a:t>
            </a:r>
          </a:p>
        </p:txBody>
      </p:sp>
      <p:sp>
        <p:nvSpPr>
          <p:cNvPr id="14" name="Rectangle 13">
            <a:extLst>
              <a:ext uri="{FF2B5EF4-FFF2-40B4-BE49-F238E27FC236}">
                <a16:creationId xmlns:a16="http://schemas.microsoft.com/office/drawing/2014/main" id="{6EB70115-B989-4F05-901A-96134E4E00C9}"/>
              </a:ext>
            </a:extLst>
          </p:cNvPr>
          <p:cNvSpPr/>
          <p:nvPr/>
        </p:nvSpPr>
        <p:spPr>
          <a:xfrm>
            <a:off x="1530411" y="4453714"/>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Troubleshooting</a:t>
            </a:r>
          </a:p>
        </p:txBody>
      </p:sp>
    </p:spTree>
    <p:extLst>
      <p:ext uri="{BB962C8B-B14F-4D97-AF65-F5344CB8AC3E}">
        <p14:creationId xmlns:p14="http://schemas.microsoft.com/office/powerpoint/2010/main" val="385006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F6A-E55D-428C-9111-60A28025FE65}"/>
              </a:ext>
            </a:extLst>
          </p:cNvPr>
          <p:cNvSpPr>
            <a:spLocks noGrp="1"/>
          </p:cNvSpPr>
          <p:nvPr>
            <p:ph type="title"/>
          </p:nvPr>
        </p:nvSpPr>
        <p:spPr/>
        <p:txBody>
          <a:bodyPr/>
          <a:lstStyle/>
          <a:p>
            <a:r>
              <a:rPr lang="en-US" dirty="0"/>
              <a:t>Truncate SSN</a:t>
            </a:r>
          </a:p>
        </p:txBody>
      </p:sp>
      <p:sp>
        <p:nvSpPr>
          <p:cNvPr id="3" name="Content Placeholder 2">
            <a:extLst>
              <a:ext uri="{FF2B5EF4-FFF2-40B4-BE49-F238E27FC236}">
                <a16:creationId xmlns:a16="http://schemas.microsoft.com/office/drawing/2014/main" id="{7F48CAB5-E782-46EF-A52E-B84436EDA0A1}"/>
              </a:ext>
            </a:extLst>
          </p:cNvPr>
          <p:cNvSpPr>
            <a:spLocks noGrp="1"/>
          </p:cNvSpPr>
          <p:nvPr>
            <p:ph sz="half" idx="1"/>
          </p:nvPr>
        </p:nvSpPr>
        <p:spPr>
          <a:xfrm>
            <a:off x="838200" y="1825625"/>
            <a:ext cx="3968262" cy="4351338"/>
          </a:xfrm>
        </p:spPr>
        <p:txBody>
          <a:bodyPr>
            <a:noAutofit/>
          </a:bodyPr>
          <a:lstStyle/>
          <a:p>
            <a:pPr marL="0" lvl="0" indent="0">
              <a:buNone/>
            </a:pPr>
            <a:r>
              <a:rPr lang="en-US" sz="1800" dirty="0">
                <a:latin typeface="Nunito Sans Black" panose="00000A00000000000000" pitchFamily="2" charset="0"/>
              </a:rPr>
              <a:t>W2 Report 4 up blank</a:t>
            </a:r>
          </a:p>
          <a:p>
            <a:pPr lvl="0"/>
            <a:r>
              <a:rPr lang="en-US" sz="1800" dirty="0"/>
              <a:t>Ability to truncate the SSN</a:t>
            </a:r>
          </a:p>
          <a:p>
            <a:pPr lvl="0"/>
            <a:r>
              <a:rPr lang="en-US" sz="1800" dirty="0"/>
              <a:t>Parameter “Show ONLY Last 4 SSN”</a:t>
            </a:r>
          </a:p>
          <a:p>
            <a:pPr lvl="0"/>
            <a:r>
              <a:rPr lang="en-US" sz="1800" dirty="0"/>
              <a:t>If True, only last 4 of the SSN will display when printing W-2s</a:t>
            </a:r>
          </a:p>
          <a:p>
            <a:pPr lvl="0"/>
            <a:r>
              <a:rPr lang="en-US" sz="1800" dirty="0"/>
              <a:t>If False, full SSN will display</a:t>
            </a:r>
          </a:p>
          <a:p>
            <a:pPr lvl="0"/>
            <a:endParaRPr lang="en-US" sz="1800" dirty="0"/>
          </a:p>
        </p:txBody>
      </p:sp>
      <p:sp>
        <p:nvSpPr>
          <p:cNvPr id="9" name="Rectangle 8">
            <a:extLst>
              <a:ext uri="{FF2B5EF4-FFF2-40B4-BE49-F238E27FC236}">
                <a16:creationId xmlns:a16="http://schemas.microsoft.com/office/drawing/2014/main" id="{C26D3C60-B66F-40A0-9284-14542109290D}"/>
              </a:ext>
            </a:extLst>
          </p:cNvPr>
          <p:cNvSpPr/>
          <p:nvPr/>
        </p:nvSpPr>
        <p:spPr>
          <a:xfrm>
            <a:off x="5876920" y="5814833"/>
            <a:ext cx="3618298" cy="307777"/>
          </a:xfrm>
          <a:prstGeom prst="rect">
            <a:avLst/>
          </a:prstGeom>
        </p:spPr>
        <p:txBody>
          <a:bodyPr wrap="none">
            <a:spAutoFit/>
          </a:bodyPr>
          <a:lstStyle/>
          <a:p>
            <a:pPr algn="ctr"/>
            <a:r>
              <a:rPr lang="en-US" sz="1400" dirty="0">
                <a:hlinkClick r:id="rId3"/>
              </a:rPr>
              <a:t>Standard Report – W2 Report 4 up blank</a:t>
            </a:r>
            <a:endParaRPr lang="en-US" sz="1400" dirty="0"/>
          </a:p>
        </p:txBody>
      </p:sp>
      <p:pic>
        <p:nvPicPr>
          <p:cNvPr id="5" name="Picture 4">
            <a:extLst>
              <a:ext uri="{FF2B5EF4-FFF2-40B4-BE49-F238E27FC236}">
                <a16:creationId xmlns:a16="http://schemas.microsoft.com/office/drawing/2014/main" id="{7A0602EF-6E4A-4F74-931A-4ABA3261286B}"/>
              </a:ext>
            </a:extLst>
          </p:cNvPr>
          <p:cNvPicPr>
            <a:picLocks noChangeAspect="1"/>
          </p:cNvPicPr>
          <p:nvPr/>
        </p:nvPicPr>
        <p:blipFill>
          <a:blip r:embed="rId4"/>
          <a:stretch>
            <a:fillRect/>
          </a:stretch>
        </p:blipFill>
        <p:spPr>
          <a:xfrm>
            <a:off x="4806462" y="1868629"/>
            <a:ext cx="6547338" cy="3811550"/>
          </a:xfrm>
          <a:prstGeom prst="rect">
            <a:avLst/>
          </a:prstGeom>
        </p:spPr>
      </p:pic>
    </p:spTree>
    <p:extLst>
      <p:ext uri="{BB962C8B-B14F-4D97-AF65-F5344CB8AC3E}">
        <p14:creationId xmlns:p14="http://schemas.microsoft.com/office/powerpoint/2010/main" val="125319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6BF8-DEDC-4A2B-B239-6F2D98950782}"/>
              </a:ext>
            </a:extLst>
          </p:cNvPr>
          <p:cNvSpPr>
            <a:spLocks noGrp="1"/>
          </p:cNvSpPr>
          <p:nvPr>
            <p:ph type="title"/>
          </p:nvPr>
        </p:nvSpPr>
        <p:spPr/>
        <p:txBody>
          <a:bodyPr/>
          <a:lstStyle/>
          <a:p>
            <a:pPr algn="ctr"/>
            <a:r>
              <a:rPr lang="en-US"/>
              <a:t>Other Useful Reports</a:t>
            </a:r>
          </a:p>
        </p:txBody>
      </p:sp>
      <p:grpSp>
        <p:nvGrpSpPr>
          <p:cNvPr id="18" name="Group 17">
            <a:extLst>
              <a:ext uri="{FF2B5EF4-FFF2-40B4-BE49-F238E27FC236}">
                <a16:creationId xmlns:a16="http://schemas.microsoft.com/office/drawing/2014/main" id="{624B52DB-82F9-468F-860A-FC9F23E7B071}"/>
              </a:ext>
            </a:extLst>
          </p:cNvPr>
          <p:cNvGrpSpPr/>
          <p:nvPr/>
        </p:nvGrpSpPr>
        <p:grpSpPr>
          <a:xfrm>
            <a:off x="838200" y="1827749"/>
            <a:ext cx="10515599" cy="4186189"/>
            <a:chOff x="838200" y="1827749"/>
            <a:chExt cx="10515599" cy="4186189"/>
          </a:xfrm>
        </p:grpSpPr>
        <p:sp>
          <p:nvSpPr>
            <p:cNvPr id="7" name="Freeform: Shape 6">
              <a:extLst>
                <a:ext uri="{FF2B5EF4-FFF2-40B4-BE49-F238E27FC236}">
                  <a16:creationId xmlns:a16="http://schemas.microsoft.com/office/drawing/2014/main" id="{6DA56DAF-E9A1-45B8-B0B0-BF80330D603B}"/>
                </a:ext>
              </a:extLst>
            </p:cNvPr>
            <p:cNvSpPr/>
            <p:nvPr/>
          </p:nvSpPr>
          <p:spPr>
            <a:xfrm>
              <a:off x="4712677" y="1829376"/>
              <a:ext cx="6641122" cy="1238133"/>
            </a:xfrm>
            <a:custGeom>
              <a:avLst/>
              <a:gdLst>
                <a:gd name="connsiteX0" fmla="*/ 0 w 1274386"/>
                <a:gd name="connsiteY0" fmla="*/ 0 h 6729984"/>
                <a:gd name="connsiteX1" fmla="*/ 1274386 w 1274386"/>
                <a:gd name="connsiteY1" fmla="*/ 0 h 6729984"/>
                <a:gd name="connsiteX2" fmla="*/ 1274386 w 1274386"/>
                <a:gd name="connsiteY2" fmla="*/ 6729984 h 6729984"/>
                <a:gd name="connsiteX3" fmla="*/ 0 w 1274386"/>
                <a:gd name="connsiteY3" fmla="*/ 6729984 h 6729984"/>
                <a:gd name="connsiteX4" fmla="*/ 0 w 1274386"/>
                <a:gd name="connsiteY4" fmla="*/ 0 h 672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386" h="6729984">
                  <a:moveTo>
                    <a:pt x="1274386" y="3"/>
                  </a:moveTo>
                  <a:lnTo>
                    <a:pt x="1274386" y="6729981"/>
                  </a:lnTo>
                  <a:lnTo>
                    <a:pt x="0" y="6729981"/>
                  </a:lnTo>
                  <a:lnTo>
                    <a:pt x="0" y="3"/>
                  </a:lnTo>
                  <a:lnTo>
                    <a:pt x="1274386" y="3"/>
                  </a:lnTo>
                  <a:close/>
                </a:path>
              </a:pathLst>
            </a:custGeom>
            <a:noFill/>
            <a:ln>
              <a:solidFill>
                <a:schemeClr val="accent5">
                  <a:lumMod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150000"/>
                </a:lnSpc>
                <a:spcBef>
                  <a:spcPct val="0"/>
                </a:spcBef>
                <a:spcAft>
                  <a:spcPct val="15000"/>
                </a:spcAft>
                <a:buChar char="•"/>
              </a:pPr>
              <a:endParaRPr lang="en-US" sz="1400" b="0" kern="1200">
                <a:solidFill>
                  <a:schemeClr val="tx1"/>
                </a:solidFill>
                <a:latin typeface="+mn-lt"/>
                <a:cs typeface="Calibri" panose="020F0502020204030204" pitchFamily="34" charset="0"/>
              </a:endParaRPr>
            </a:p>
          </p:txBody>
        </p:sp>
        <p:sp>
          <p:nvSpPr>
            <p:cNvPr id="8" name="Freeform: Shape 7">
              <a:extLst>
                <a:ext uri="{FF2B5EF4-FFF2-40B4-BE49-F238E27FC236}">
                  <a16:creationId xmlns:a16="http://schemas.microsoft.com/office/drawing/2014/main" id="{60018452-C24D-409A-9C12-D091A80AB023}"/>
                </a:ext>
              </a:extLst>
            </p:cNvPr>
            <p:cNvSpPr/>
            <p:nvPr/>
          </p:nvSpPr>
          <p:spPr>
            <a:xfrm>
              <a:off x="838200" y="1827749"/>
              <a:ext cx="3785615" cy="1241013"/>
            </a:xfrm>
            <a:custGeom>
              <a:avLst/>
              <a:gdLst>
                <a:gd name="connsiteX0" fmla="*/ 0 w 3785616"/>
                <a:gd name="connsiteY0" fmla="*/ 0 h 1402286"/>
                <a:gd name="connsiteX1" fmla="*/ 3785616 w 3785616"/>
                <a:gd name="connsiteY1" fmla="*/ 0 h 1402286"/>
                <a:gd name="connsiteX2" fmla="*/ 3785616 w 3785616"/>
                <a:gd name="connsiteY2" fmla="*/ 1402286 h 1402286"/>
                <a:gd name="connsiteX3" fmla="*/ 0 w 3785616"/>
                <a:gd name="connsiteY3" fmla="*/ 1402286 h 1402286"/>
                <a:gd name="connsiteX4" fmla="*/ 0 w 3785616"/>
                <a:gd name="connsiteY4" fmla="*/ 0 h 140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616" h="1402286">
                  <a:moveTo>
                    <a:pt x="0" y="0"/>
                  </a:moveTo>
                  <a:lnTo>
                    <a:pt x="3785616" y="0"/>
                  </a:lnTo>
                  <a:lnTo>
                    <a:pt x="3785616" y="1402286"/>
                  </a:lnTo>
                  <a:lnTo>
                    <a:pt x="0" y="1402286"/>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ClrTx/>
                <a:buSzTx/>
                <a:buFontTx/>
                <a:buNone/>
              </a:pPr>
              <a:r>
                <a:rPr lang="en-US" b="0" kern="1200" dirty="0">
                  <a:solidFill>
                    <a:schemeClr val="bg1"/>
                  </a:solidFill>
                  <a:latin typeface="Nunito Sans Black" panose="00000A00000000000000" pitchFamily="2" charset="0"/>
                </a:rPr>
                <a:t>TAXES SUMMARY</a:t>
              </a:r>
              <a:endParaRPr lang="en-US" kern="1200" dirty="0"/>
            </a:p>
          </p:txBody>
        </p:sp>
        <p:sp>
          <p:nvSpPr>
            <p:cNvPr id="9" name="Freeform: Shape 8">
              <a:extLst>
                <a:ext uri="{FF2B5EF4-FFF2-40B4-BE49-F238E27FC236}">
                  <a16:creationId xmlns:a16="http://schemas.microsoft.com/office/drawing/2014/main" id="{C2794660-5A65-42CB-B7A9-440C35FD5920}"/>
                </a:ext>
              </a:extLst>
            </p:cNvPr>
            <p:cNvSpPr/>
            <p:nvPr/>
          </p:nvSpPr>
          <p:spPr>
            <a:xfrm>
              <a:off x="4712677" y="3303404"/>
              <a:ext cx="6641122" cy="1238133"/>
            </a:xfrm>
            <a:custGeom>
              <a:avLst/>
              <a:gdLst>
                <a:gd name="connsiteX0" fmla="*/ 0 w 1274386"/>
                <a:gd name="connsiteY0" fmla="*/ 0 h 6729984"/>
                <a:gd name="connsiteX1" fmla="*/ 1274386 w 1274386"/>
                <a:gd name="connsiteY1" fmla="*/ 0 h 6729984"/>
                <a:gd name="connsiteX2" fmla="*/ 1274386 w 1274386"/>
                <a:gd name="connsiteY2" fmla="*/ 6729984 h 6729984"/>
                <a:gd name="connsiteX3" fmla="*/ 0 w 1274386"/>
                <a:gd name="connsiteY3" fmla="*/ 6729984 h 6729984"/>
                <a:gd name="connsiteX4" fmla="*/ 0 w 1274386"/>
                <a:gd name="connsiteY4" fmla="*/ 0 h 672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386" h="6729984">
                  <a:moveTo>
                    <a:pt x="1274386" y="3"/>
                  </a:moveTo>
                  <a:lnTo>
                    <a:pt x="1274386" y="6729981"/>
                  </a:lnTo>
                  <a:lnTo>
                    <a:pt x="0" y="6729981"/>
                  </a:lnTo>
                  <a:lnTo>
                    <a:pt x="0" y="3"/>
                  </a:lnTo>
                  <a:lnTo>
                    <a:pt x="1274386" y="3"/>
                  </a:lnTo>
                  <a:close/>
                </a:path>
              </a:pathLst>
            </a:custGeom>
            <a:noFill/>
            <a:ln>
              <a:solidFill>
                <a:schemeClr val="accent5">
                  <a:lumMod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150000"/>
                </a:lnSpc>
                <a:spcBef>
                  <a:spcPct val="0"/>
                </a:spcBef>
                <a:spcAft>
                  <a:spcPct val="15000"/>
                </a:spcAft>
                <a:buChar char="•"/>
              </a:pPr>
              <a:endParaRPr lang="en-US" sz="1400" kern="1200">
                <a:solidFill>
                  <a:schemeClr val="tx1"/>
                </a:solidFill>
                <a:latin typeface="+mn-lt"/>
                <a:cs typeface="Calibri" panose="020F0502020204030204" pitchFamily="34" charset="0"/>
              </a:endParaRPr>
            </a:p>
          </p:txBody>
        </p:sp>
        <p:sp>
          <p:nvSpPr>
            <p:cNvPr id="10" name="Freeform: Shape 9">
              <a:extLst>
                <a:ext uri="{FF2B5EF4-FFF2-40B4-BE49-F238E27FC236}">
                  <a16:creationId xmlns:a16="http://schemas.microsoft.com/office/drawing/2014/main" id="{5FDB6BEC-A90B-4A68-B058-E38372CECDD2}"/>
                </a:ext>
              </a:extLst>
            </p:cNvPr>
            <p:cNvSpPr/>
            <p:nvPr/>
          </p:nvSpPr>
          <p:spPr>
            <a:xfrm>
              <a:off x="838200" y="3300150"/>
              <a:ext cx="3785615" cy="1241013"/>
            </a:xfrm>
            <a:custGeom>
              <a:avLst/>
              <a:gdLst>
                <a:gd name="connsiteX0" fmla="*/ 0 w 3785616"/>
                <a:gd name="connsiteY0" fmla="*/ 0 h 1402286"/>
                <a:gd name="connsiteX1" fmla="*/ 3785616 w 3785616"/>
                <a:gd name="connsiteY1" fmla="*/ 0 h 1402286"/>
                <a:gd name="connsiteX2" fmla="*/ 3785616 w 3785616"/>
                <a:gd name="connsiteY2" fmla="*/ 1402286 h 1402286"/>
                <a:gd name="connsiteX3" fmla="*/ 0 w 3785616"/>
                <a:gd name="connsiteY3" fmla="*/ 1402286 h 1402286"/>
                <a:gd name="connsiteX4" fmla="*/ 0 w 3785616"/>
                <a:gd name="connsiteY4" fmla="*/ 0 h 140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616" h="1402286">
                  <a:moveTo>
                    <a:pt x="0" y="0"/>
                  </a:moveTo>
                  <a:lnTo>
                    <a:pt x="3785616" y="0"/>
                  </a:lnTo>
                  <a:lnTo>
                    <a:pt x="3785616" y="1402286"/>
                  </a:lnTo>
                  <a:lnTo>
                    <a:pt x="0" y="140228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ClrTx/>
                <a:buSzTx/>
                <a:buFontTx/>
                <a:buNone/>
              </a:pPr>
              <a:r>
                <a:rPr lang="en-US" b="1" kern="1200">
                  <a:solidFill>
                    <a:schemeClr val="bg1"/>
                  </a:solidFill>
                  <a:latin typeface="Nunito Sans Black" panose="00000A00000000000000" pitchFamily="2" charset="0"/>
                </a:rPr>
                <a:t>TAX REMITTANCE ER</a:t>
              </a:r>
              <a:endParaRPr lang="en-US" kern="1200"/>
            </a:p>
          </p:txBody>
        </p:sp>
        <p:sp>
          <p:nvSpPr>
            <p:cNvPr id="11" name="Freeform: Shape 10">
              <a:extLst>
                <a:ext uri="{FF2B5EF4-FFF2-40B4-BE49-F238E27FC236}">
                  <a16:creationId xmlns:a16="http://schemas.microsoft.com/office/drawing/2014/main" id="{1901A3C7-4A98-456D-9CD6-B6B2FC5AE4F3}"/>
                </a:ext>
              </a:extLst>
            </p:cNvPr>
            <p:cNvSpPr/>
            <p:nvPr/>
          </p:nvSpPr>
          <p:spPr>
            <a:xfrm>
              <a:off x="4712677" y="4775805"/>
              <a:ext cx="6641122" cy="1238133"/>
            </a:xfrm>
            <a:custGeom>
              <a:avLst/>
              <a:gdLst>
                <a:gd name="connsiteX0" fmla="*/ 0 w 1274386"/>
                <a:gd name="connsiteY0" fmla="*/ 0 h 6729984"/>
                <a:gd name="connsiteX1" fmla="*/ 1274386 w 1274386"/>
                <a:gd name="connsiteY1" fmla="*/ 0 h 6729984"/>
                <a:gd name="connsiteX2" fmla="*/ 1274386 w 1274386"/>
                <a:gd name="connsiteY2" fmla="*/ 6729984 h 6729984"/>
                <a:gd name="connsiteX3" fmla="*/ 0 w 1274386"/>
                <a:gd name="connsiteY3" fmla="*/ 6729984 h 6729984"/>
                <a:gd name="connsiteX4" fmla="*/ 0 w 1274386"/>
                <a:gd name="connsiteY4" fmla="*/ 0 h 672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386" h="6729984">
                  <a:moveTo>
                    <a:pt x="1274386" y="3"/>
                  </a:moveTo>
                  <a:lnTo>
                    <a:pt x="1274386" y="6729981"/>
                  </a:lnTo>
                  <a:lnTo>
                    <a:pt x="0" y="6729981"/>
                  </a:lnTo>
                  <a:lnTo>
                    <a:pt x="0" y="3"/>
                  </a:lnTo>
                  <a:lnTo>
                    <a:pt x="1274386" y="3"/>
                  </a:lnTo>
                  <a:close/>
                </a:path>
              </a:pathLst>
            </a:custGeom>
            <a:noFill/>
            <a:ln>
              <a:solidFill>
                <a:schemeClr val="accent5">
                  <a:lumMod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150000"/>
                </a:lnSpc>
                <a:spcBef>
                  <a:spcPct val="0"/>
                </a:spcBef>
                <a:spcAft>
                  <a:spcPct val="15000"/>
                </a:spcAft>
                <a:buChar char="•"/>
              </a:pPr>
              <a:endParaRPr lang="en-US" sz="1400" kern="1200">
                <a:solidFill>
                  <a:schemeClr val="tx1"/>
                </a:solidFill>
                <a:latin typeface="+mn-lt"/>
                <a:cs typeface="Calibri" panose="020F0502020204030204" pitchFamily="34" charset="0"/>
              </a:endParaRPr>
            </a:p>
          </p:txBody>
        </p:sp>
        <p:sp>
          <p:nvSpPr>
            <p:cNvPr id="12" name="Freeform: Shape 11">
              <a:extLst>
                <a:ext uri="{FF2B5EF4-FFF2-40B4-BE49-F238E27FC236}">
                  <a16:creationId xmlns:a16="http://schemas.microsoft.com/office/drawing/2014/main" id="{4D3524B1-ADC0-46E1-BED0-59C6CAC9DFA6}"/>
                </a:ext>
              </a:extLst>
            </p:cNvPr>
            <p:cNvSpPr/>
            <p:nvPr/>
          </p:nvSpPr>
          <p:spPr>
            <a:xfrm>
              <a:off x="838200" y="4772551"/>
              <a:ext cx="3785615" cy="1241013"/>
            </a:xfrm>
            <a:custGeom>
              <a:avLst/>
              <a:gdLst>
                <a:gd name="connsiteX0" fmla="*/ 0 w 3785616"/>
                <a:gd name="connsiteY0" fmla="*/ 0 h 1402286"/>
                <a:gd name="connsiteX1" fmla="*/ 3785616 w 3785616"/>
                <a:gd name="connsiteY1" fmla="*/ 0 h 1402286"/>
                <a:gd name="connsiteX2" fmla="*/ 3785616 w 3785616"/>
                <a:gd name="connsiteY2" fmla="*/ 1402286 h 1402286"/>
                <a:gd name="connsiteX3" fmla="*/ 0 w 3785616"/>
                <a:gd name="connsiteY3" fmla="*/ 1402286 h 1402286"/>
                <a:gd name="connsiteX4" fmla="*/ 0 w 3785616"/>
                <a:gd name="connsiteY4" fmla="*/ 0 h 140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616" h="1402286">
                  <a:moveTo>
                    <a:pt x="0" y="0"/>
                  </a:moveTo>
                  <a:lnTo>
                    <a:pt x="3785616" y="0"/>
                  </a:lnTo>
                  <a:lnTo>
                    <a:pt x="3785616" y="1402286"/>
                  </a:lnTo>
                  <a:lnTo>
                    <a:pt x="0" y="1402286"/>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ClrTx/>
                <a:buSzTx/>
                <a:buFontTx/>
                <a:buNone/>
              </a:pPr>
              <a:r>
                <a:rPr lang="en-US" b="1" kern="1200">
                  <a:solidFill>
                    <a:schemeClr val="bg1"/>
                  </a:solidFill>
                  <a:latin typeface="Nunito Sans Black" panose="00000A00000000000000" pitchFamily="2" charset="0"/>
                </a:rPr>
                <a:t>GET W2 DETAILS AQ</a:t>
              </a:r>
              <a:r>
                <a:rPr lang="en-US" b="1" kern="1200">
                  <a:solidFill>
                    <a:schemeClr val="tx1"/>
                  </a:solidFill>
                  <a:latin typeface="Nunito Sans Black" panose="00000A00000000000000" pitchFamily="2" charset="0"/>
                </a:rPr>
                <a:t> </a:t>
              </a:r>
              <a:endParaRPr lang="en-US" kern="1200"/>
            </a:p>
          </p:txBody>
        </p:sp>
        <p:sp>
          <p:nvSpPr>
            <p:cNvPr id="15" name="TextBox 14">
              <a:extLst>
                <a:ext uri="{FF2B5EF4-FFF2-40B4-BE49-F238E27FC236}">
                  <a16:creationId xmlns:a16="http://schemas.microsoft.com/office/drawing/2014/main" id="{D4D880C3-3A2B-429C-9CF0-63944093863E}"/>
                </a:ext>
              </a:extLst>
            </p:cNvPr>
            <p:cNvSpPr txBox="1"/>
            <p:nvPr/>
          </p:nvSpPr>
          <p:spPr>
            <a:xfrm>
              <a:off x="4848957" y="2122781"/>
              <a:ext cx="6368561" cy="650947"/>
            </a:xfrm>
            <a:prstGeom prst="rect">
              <a:avLst/>
            </a:prstGeom>
            <a:noFill/>
          </p:spPr>
          <p:txBody>
            <a:bodyPr wrap="square">
              <a:spAutoFit/>
            </a:bodyPr>
            <a:lstStyle/>
            <a:p>
              <a:pPr marL="171450" lvl="1" indent="-171450" algn="l" defTabSz="800100">
                <a:lnSpc>
                  <a:spcPct val="150000"/>
                </a:lnSpc>
                <a:spcBef>
                  <a:spcPct val="0"/>
                </a:spcBef>
                <a:spcAft>
                  <a:spcPct val="15000"/>
                </a:spcAft>
                <a:buChar char="•"/>
              </a:pPr>
              <a:r>
                <a:rPr lang="en-US" sz="1200" b="0" kern="1200" dirty="0">
                  <a:solidFill>
                    <a:schemeClr val="tx1"/>
                  </a:solidFill>
                  <a:latin typeface="+mn-lt"/>
                </a:rPr>
                <a:t>Taxes Summary Lite sums by supplier/branch, shows tax due amounts in summary form</a:t>
              </a:r>
              <a:endParaRPr lang="en-US" sz="1200" kern="1200" dirty="0"/>
            </a:p>
            <a:p>
              <a:pPr marL="171450" lvl="1" indent="-171450" algn="l" defTabSz="800100">
                <a:lnSpc>
                  <a:spcPct val="150000"/>
                </a:lnSpc>
                <a:spcBef>
                  <a:spcPct val="0"/>
                </a:spcBef>
                <a:spcAft>
                  <a:spcPct val="15000"/>
                </a:spcAft>
                <a:buChar char="•"/>
              </a:pPr>
              <a:r>
                <a:rPr lang="en-US" sz="1200" b="0" kern="1200" dirty="0">
                  <a:solidFill>
                    <a:schemeClr val="tx1"/>
                  </a:solidFill>
                  <a:latin typeface="+mn-lt"/>
                </a:rPr>
                <a:t>Taxes Summary sums by supplier/branch, broken down by state and jurisdiction</a:t>
              </a:r>
              <a:endParaRPr lang="en-US" sz="1200" b="0" kern="1200" dirty="0">
                <a:solidFill>
                  <a:schemeClr val="tx1"/>
                </a:solidFill>
                <a:latin typeface="+mn-lt"/>
                <a:cs typeface="Calibri" panose="020F0502020204030204" pitchFamily="34" charset="0"/>
              </a:endParaRPr>
            </a:p>
          </p:txBody>
        </p:sp>
        <p:sp>
          <p:nvSpPr>
            <p:cNvPr id="17" name="TextBox 16">
              <a:extLst>
                <a:ext uri="{FF2B5EF4-FFF2-40B4-BE49-F238E27FC236}">
                  <a16:creationId xmlns:a16="http://schemas.microsoft.com/office/drawing/2014/main" id="{ADB7D02D-7548-4523-9238-1E5D24FC6768}"/>
                </a:ext>
              </a:extLst>
            </p:cNvPr>
            <p:cNvSpPr txBox="1"/>
            <p:nvPr/>
          </p:nvSpPr>
          <p:spPr>
            <a:xfrm>
              <a:off x="4848954" y="3367016"/>
              <a:ext cx="6368561" cy="1206484"/>
            </a:xfrm>
            <a:prstGeom prst="rect">
              <a:avLst/>
            </a:prstGeom>
            <a:noFill/>
          </p:spPr>
          <p:txBody>
            <a:bodyPr wrap="square">
              <a:spAutoFit/>
            </a:bodyPr>
            <a:lstStyle/>
            <a:p>
              <a:pPr marL="171450" lvl="1" indent="-171450" algn="l" defTabSz="800100">
                <a:lnSpc>
                  <a:spcPct val="150000"/>
                </a:lnSpc>
                <a:spcBef>
                  <a:spcPct val="0"/>
                </a:spcBef>
                <a:spcAft>
                  <a:spcPct val="15000"/>
                </a:spcAft>
                <a:buChar char="•"/>
              </a:pPr>
              <a:r>
                <a:rPr lang="en-US" sz="1600" kern="1200" dirty="0">
                  <a:solidFill>
                    <a:schemeClr val="tx1"/>
                  </a:solidFill>
                  <a:latin typeface="+mn-lt"/>
                </a:rPr>
                <a:t>Shows detailed list of employees associated with an employer tax</a:t>
              </a:r>
            </a:p>
            <a:p>
              <a:pPr marL="171450" lvl="1" indent="-171450" algn="l" defTabSz="800100">
                <a:lnSpc>
                  <a:spcPct val="150000"/>
                </a:lnSpc>
                <a:spcBef>
                  <a:spcPct val="0"/>
                </a:spcBef>
                <a:spcAft>
                  <a:spcPct val="15000"/>
                </a:spcAft>
                <a:buChar char="•"/>
              </a:pPr>
              <a:r>
                <a:rPr lang="en-US" sz="1600" kern="1200" dirty="0">
                  <a:solidFill>
                    <a:schemeClr val="tx1"/>
                  </a:solidFill>
                  <a:latin typeface="+mn-lt"/>
                </a:rPr>
                <a:t>Broken down by tax type </a:t>
              </a:r>
              <a:endParaRPr lang="en-US" sz="1600" kern="1200" dirty="0">
                <a:solidFill>
                  <a:schemeClr val="tx1"/>
                </a:solidFill>
                <a:latin typeface="+mn-lt"/>
                <a:cs typeface="Calibri" panose="020F0502020204030204" pitchFamily="34" charset="0"/>
              </a:endParaRPr>
            </a:p>
          </p:txBody>
        </p:sp>
        <p:sp>
          <p:nvSpPr>
            <p:cNvPr id="19" name="TextBox 18">
              <a:extLst>
                <a:ext uri="{FF2B5EF4-FFF2-40B4-BE49-F238E27FC236}">
                  <a16:creationId xmlns:a16="http://schemas.microsoft.com/office/drawing/2014/main" id="{13B85498-BA9F-4CA8-A233-1CD68D6A6251}"/>
                </a:ext>
              </a:extLst>
            </p:cNvPr>
            <p:cNvSpPr txBox="1"/>
            <p:nvPr/>
          </p:nvSpPr>
          <p:spPr>
            <a:xfrm>
              <a:off x="4848955" y="4974481"/>
              <a:ext cx="6368561" cy="837152"/>
            </a:xfrm>
            <a:prstGeom prst="rect">
              <a:avLst/>
            </a:prstGeom>
            <a:noFill/>
          </p:spPr>
          <p:txBody>
            <a:bodyPr wrap="square">
              <a:spAutoFit/>
            </a:bodyPr>
            <a:lstStyle/>
            <a:p>
              <a:pPr marL="171450" lvl="1" indent="-171450" algn="l" defTabSz="800100">
                <a:lnSpc>
                  <a:spcPct val="150000"/>
                </a:lnSpc>
                <a:spcBef>
                  <a:spcPct val="0"/>
                </a:spcBef>
                <a:spcAft>
                  <a:spcPct val="15000"/>
                </a:spcAft>
                <a:buChar char="•"/>
              </a:pPr>
              <a:r>
                <a:rPr lang="en-US" sz="1600" kern="1200" dirty="0">
                  <a:solidFill>
                    <a:schemeClr val="tx1"/>
                  </a:solidFill>
                  <a:latin typeface="+mn-lt"/>
                </a:rPr>
                <a:t>Shows totals for W-2s and employee related taxes</a:t>
              </a:r>
              <a:endParaRPr lang="en-US" sz="1600" kern="1200" dirty="0"/>
            </a:p>
            <a:p>
              <a:pPr marL="171450" lvl="1" indent="-171450" algn="l" defTabSz="800100">
                <a:lnSpc>
                  <a:spcPct val="150000"/>
                </a:lnSpc>
                <a:spcBef>
                  <a:spcPct val="0"/>
                </a:spcBef>
                <a:spcAft>
                  <a:spcPct val="15000"/>
                </a:spcAft>
                <a:buChar char="•"/>
              </a:pPr>
              <a:r>
                <a:rPr lang="en-US" sz="1600" kern="1200" dirty="0">
                  <a:solidFill>
                    <a:schemeClr val="tx1"/>
                  </a:solidFill>
                  <a:latin typeface="+mn-lt"/>
                </a:rPr>
                <a:t>Can filter by total W-2 count or EE/ER Summary </a:t>
              </a:r>
              <a:endParaRPr lang="en-US" sz="1600" kern="1200" dirty="0">
                <a:solidFill>
                  <a:schemeClr val="tx1"/>
                </a:solidFill>
                <a:latin typeface="+mn-lt"/>
                <a:cs typeface="Calibri" panose="020F0502020204030204" pitchFamily="34" charset="0"/>
              </a:endParaRPr>
            </a:p>
          </p:txBody>
        </p:sp>
      </p:grpSp>
    </p:spTree>
    <p:extLst>
      <p:ext uri="{BB962C8B-B14F-4D97-AF65-F5344CB8AC3E}">
        <p14:creationId xmlns:p14="http://schemas.microsoft.com/office/powerpoint/2010/main" val="22344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e-Filing State W-2</a:t>
            </a:r>
          </a:p>
        </p:txBody>
      </p:sp>
    </p:spTree>
    <p:extLst>
      <p:ext uri="{BB962C8B-B14F-4D97-AF65-F5344CB8AC3E}">
        <p14:creationId xmlns:p14="http://schemas.microsoft.com/office/powerpoint/2010/main" val="307838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Greenshades Message</a:t>
            </a:r>
          </a:p>
        </p:txBody>
      </p:sp>
      <p:sp>
        <p:nvSpPr>
          <p:cNvPr id="3" name="Content Placeholder 2">
            <a:extLst>
              <a:ext uri="{FF2B5EF4-FFF2-40B4-BE49-F238E27FC236}">
                <a16:creationId xmlns:a16="http://schemas.microsoft.com/office/drawing/2014/main" id="{B9A18C76-EE66-4511-B029-F2A69152572E}"/>
              </a:ext>
            </a:extLst>
          </p:cNvPr>
          <p:cNvSpPr>
            <a:spLocks noGrp="1"/>
          </p:cNvSpPr>
          <p:nvPr>
            <p:ph sz="half" idx="1"/>
          </p:nvPr>
        </p:nvSpPr>
        <p:spPr>
          <a:xfrm>
            <a:off x="838201" y="1825625"/>
            <a:ext cx="3815862" cy="4351338"/>
          </a:xfrm>
        </p:spPr>
        <p:txBody>
          <a:bodyPr>
            <a:normAutofit/>
          </a:bodyPr>
          <a:lstStyle/>
          <a:p>
            <a:pPr marL="285750" indent="-285750">
              <a:defRPr/>
            </a:pPr>
            <a:endParaRPr kumimoji="0" lang="en-US" sz="1800" i="0" u="none" strike="noStrike" kern="1200" cap="none" spc="0" normalizeH="0" baseline="0" noProof="0" dirty="0">
              <a:ln>
                <a:noFill/>
              </a:ln>
              <a:effectLst/>
              <a:uLnTx/>
              <a:uFillTx/>
              <a:ea typeface="+mn-ea"/>
              <a:cs typeface="+mn-cs"/>
            </a:endParaRPr>
          </a:p>
          <a:p>
            <a:pPr marL="285750" indent="-285750">
              <a:defRPr/>
            </a:pPr>
            <a:r>
              <a:rPr kumimoji="0" lang="en-US" sz="1800" i="0" u="none" strike="noStrike" kern="1200" cap="none" spc="0" normalizeH="0" baseline="0" noProof="0" dirty="0">
                <a:ln>
                  <a:noFill/>
                </a:ln>
                <a:effectLst/>
                <a:uLnTx/>
                <a:uFillTx/>
                <a:ea typeface="+mn-ea"/>
                <a:cs typeface="+mn-cs"/>
              </a:rPr>
              <a:t>When launching Greenshades, you will receive a message indicating that you are being redirected </a:t>
            </a:r>
            <a:r>
              <a:rPr lang="en-US" sz="1800" dirty="0"/>
              <a:t>to a 3</a:t>
            </a:r>
            <a:r>
              <a:rPr lang="en-US" sz="1800" baseline="30000" dirty="0"/>
              <a:t>rd</a:t>
            </a:r>
            <a:r>
              <a:rPr lang="en-US" sz="1800" dirty="0"/>
              <a:t> party application.  </a:t>
            </a:r>
            <a:endParaRPr kumimoji="0" lang="en-US" b="1" i="0" u="none" strike="noStrike" kern="1200" cap="none" spc="0" normalizeH="0" baseline="0" noProof="0" dirty="0">
              <a:ln>
                <a:noFill/>
              </a:ln>
              <a:effectLst/>
              <a:uLnTx/>
              <a:uFillTx/>
              <a:ea typeface="+mn-ea"/>
              <a:cs typeface="+mn-cs"/>
            </a:endParaRPr>
          </a:p>
        </p:txBody>
      </p:sp>
      <p:pic>
        <p:nvPicPr>
          <p:cNvPr id="5" name="Picture 4">
            <a:extLst>
              <a:ext uri="{FF2B5EF4-FFF2-40B4-BE49-F238E27FC236}">
                <a16:creationId xmlns:a16="http://schemas.microsoft.com/office/drawing/2014/main" id="{916EA3E8-7B45-4491-BAF1-C1DF91869AC8}"/>
              </a:ext>
            </a:extLst>
          </p:cNvPr>
          <p:cNvPicPr>
            <a:picLocks noChangeAspect="1"/>
          </p:cNvPicPr>
          <p:nvPr/>
        </p:nvPicPr>
        <p:blipFill>
          <a:blip r:embed="rId4"/>
          <a:stretch>
            <a:fillRect/>
          </a:stretch>
        </p:blipFill>
        <p:spPr>
          <a:xfrm>
            <a:off x="5106256" y="2154114"/>
            <a:ext cx="6247543" cy="3632431"/>
          </a:xfrm>
          <a:prstGeom prst="rect">
            <a:avLst/>
          </a:prstGeom>
        </p:spPr>
      </p:pic>
    </p:spTree>
    <p:custDataLst>
      <p:tags r:id="rId1"/>
    </p:custDataLst>
    <p:extLst>
      <p:ext uri="{BB962C8B-B14F-4D97-AF65-F5344CB8AC3E}">
        <p14:creationId xmlns:p14="http://schemas.microsoft.com/office/powerpoint/2010/main" val="428398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Launch Greenshades</a:t>
            </a:r>
          </a:p>
        </p:txBody>
      </p:sp>
      <p:sp>
        <p:nvSpPr>
          <p:cNvPr id="3" name="Content Placeholder 2">
            <a:extLst>
              <a:ext uri="{FF2B5EF4-FFF2-40B4-BE49-F238E27FC236}">
                <a16:creationId xmlns:a16="http://schemas.microsoft.com/office/drawing/2014/main" id="{B9A18C76-EE66-4511-B029-F2A69152572E}"/>
              </a:ext>
            </a:extLst>
          </p:cNvPr>
          <p:cNvSpPr>
            <a:spLocks noGrp="1"/>
          </p:cNvSpPr>
          <p:nvPr>
            <p:ph sz="half" idx="1"/>
          </p:nvPr>
        </p:nvSpPr>
        <p:spPr>
          <a:xfrm>
            <a:off x="838201" y="1825625"/>
            <a:ext cx="3815862" cy="4351338"/>
          </a:xfrm>
        </p:spPr>
        <p:txBody>
          <a:bodyPr>
            <a:normAutofit/>
          </a:bodyPr>
          <a:lstStyle/>
          <a:p>
            <a:pPr marL="285750" indent="-285750">
              <a:defRPr/>
            </a:pPr>
            <a:r>
              <a:rPr kumimoji="0" lang="en-US" sz="1800" i="0" u="none" strike="noStrike" kern="1200" cap="none" spc="0" normalizeH="0" baseline="0" noProof="0" dirty="0">
                <a:ln>
                  <a:noFill/>
                </a:ln>
                <a:effectLst/>
                <a:uLnTx/>
                <a:uFillTx/>
                <a:ea typeface="+mn-ea"/>
                <a:cs typeface="+mn-cs"/>
              </a:rPr>
              <a:t>Greenshades Tax Filing Center application opens in a separate window</a:t>
            </a:r>
          </a:p>
          <a:p>
            <a:pPr marL="285750" indent="-285750">
              <a:defRPr/>
            </a:pPr>
            <a:r>
              <a:rPr kumimoji="0" lang="en-US" sz="1800" i="0" u="none" strike="noStrike" kern="1200" cap="none" spc="0" normalizeH="0" baseline="0" noProof="0" dirty="0">
                <a:ln>
                  <a:noFill/>
                </a:ln>
                <a:effectLst/>
                <a:uLnTx/>
                <a:uFillTx/>
                <a:ea typeface="+mn-ea"/>
                <a:cs typeface="+mn-cs"/>
              </a:rPr>
              <a:t>May be prompted for Registration Key</a:t>
            </a:r>
          </a:p>
          <a:p>
            <a:pPr marL="742950" lvl="1" indent="-285750">
              <a:defRPr/>
            </a:pPr>
            <a:r>
              <a:rPr kumimoji="0" lang="en-US" sz="1600" i="0" u="none" strike="noStrike" kern="1200" cap="none" spc="0" normalizeH="0" baseline="0" noProof="0" dirty="0">
                <a:ln>
                  <a:noFill/>
                </a:ln>
                <a:effectLst/>
                <a:uLnTx/>
                <a:uFillTx/>
                <a:ea typeface="+mn-ea"/>
                <a:cs typeface="+mn-cs"/>
              </a:rPr>
              <a:t>Copy/paste from </a:t>
            </a:r>
            <a:r>
              <a:rPr kumimoji="0" lang="en-US" sz="1600" i="0" u="none" strike="noStrike" kern="1200" cap="none" spc="0" normalizeH="0" baseline="0" noProof="0" dirty="0" err="1">
                <a:ln>
                  <a:noFill/>
                </a:ln>
                <a:effectLst/>
                <a:uLnTx/>
                <a:uFillTx/>
                <a:ea typeface="+mn-ea"/>
                <a:cs typeface="+mn-cs"/>
              </a:rPr>
              <a:t>GS_Company_CompanyID</a:t>
            </a:r>
            <a:r>
              <a:rPr kumimoji="0" lang="en-US" sz="1600" i="0" u="none" strike="noStrike" kern="1200" cap="none" spc="0" normalizeH="0" baseline="0" noProof="0" dirty="0">
                <a:ln>
                  <a:noFill/>
                </a:ln>
                <a:effectLst/>
                <a:uLnTx/>
                <a:uFillTx/>
                <a:ea typeface="+mn-ea"/>
                <a:cs typeface="+mn-cs"/>
              </a:rPr>
              <a:t> property in Admin Tools &gt; Employer</a:t>
            </a:r>
          </a:p>
          <a:p>
            <a:pPr marL="742950" lvl="1" indent="-285750">
              <a:defRPr/>
            </a:pPr>
            <a:r>
              <a:rPr kumimoji="0" lang="en-US" sz="1600" i="0" u="none" strike="noStrike" kern="1200" cap="none" spc="0" normalizeH="0" baseline="0" noProof="0" dirty="0">
                <a:ln>
                  <a:noFill/>
                </a:ln>
                <a:effectLst/>
                <a:uLnTx/>
                <a:uFillTx/>
                <a:ea typeface="+mn-ea"/>
                <a:cs typeface="+mn-cs"/>
              </a:rPr>
              <a:t>Click Validate</a:t>
            </a:r>
          </a:p>
          <a:p>
            <a:pPr marL="285750" indent="-285750">
              <a:defRPr/>
            </a:pPr>
            <a:endParaRPr kumimoji="0" lang="en-US" b="1" i="0" u="none" strike="noStrike" kern="1200" cap="none" spc="0" normalizeH="0" baseline="0" noProof="0" dirty="0">
              <a:ln>
                <a:noFill/>
              </a:ln>
              <a:effectLst/>
              <a:uLnTx/>
              <a:uFillTx/>
              <a:ea typeface="+mn-ea"/>
              <a:cs typeface="+mn-cs"/>
            </a:endParaRPr>
          </a:p>
        </p:txBody>
      </p:sp>
      <p:pic>
        <p:nvPicPr>
          <p:cNvPr id="6" name="Picture 5">
            <a:extLst>
              <a:ext uri="{FF2B5EF4-FFF2-40B4-BE49-F238E27FC236}">
                <a16:creationId xmlns:a16="http://schemas.microsoft.com/office/drawing/2014/main" id="{A3BB10AD-99C4-4C3F-8EB2-F33AEC76AC9E}"/>
              </a:ext>
            </a:extLst>
          </p:cNvPr>
          <p:cNvPicPr>
            <a:picLocks noChangeAspect="1"/>
          </p:cNvPicPr>
          <p:nvPr/>
        </p:nvPicPr>
        <p:blipFill>
          <a:blip r:embed="rId4"/>
          <a:stretch>
            <a:fillRect/>
          </a:stretch>
        </p:blipFill>
        <p:spPr>
          <a:xfrm>
            <a:off x="4943882" y="2139015"/>
            <a:ext cx="6409918" cy="3724557"/>
          </a:xfrm>
          <a:prstGeom prst="rect">
            <a:avLst/>
          </a:prstGeom>
        </p:spPr>
      </p:pic>
    </p:spTree>
    <p:custDataLst>
      <p:tags r:id="rId1"/>
    </p:custDataLst>
    <p:extLst>
      <p:ext uri="{BB962C8B-B14F-4D97-AF65-F5344CB8AC3E}">
        <p14:creationId xmlns:p14="http://schemas.microsoft.com/office/powerpoint/2010/main" val="189462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Greenshades: Tax Filing Center</a:t>
            </a:r>
          </a:p>
        </p:txBody>
      </p:sp>
      <p:pic>
        <p:nvPicPr>
          <p:cNvPr id="10" name="Picture 9">
            <a:extLst>
              <a:ext uri="{FF2B5EF4-FFF2-40B4-BE49-F238E27FC236}">
                <a16:creationId xmlns:a16="http://schemas.microsoft.com/office/drawing/2014/main" id="{0C83B3B6-A07A-45E6-98B0-425EC2698F73}"/>
              </a:ext>
            </a:extLst>
          </p:cNvPr>
          <p:cNvPicPr>
            <a:picLocks noChangeAspect="1"/>
          </p:cNvPicPr>
          <p:nvPr/>
        </p:nvPicPr>
        <p:blipFill>
          <a:blip r:embed="rId4"/>
          <a:stretch>
            <a:fillRect/>
          </a:stretch>
        </p:blipFill>
        <p:spPr>
          <a:xfrm>
            <a:off x="838200" y="1986786"/>
            <a:ext cx="7373379" cy="4096322"/>
          </a:xfrm>
          <a:prstGeom prst="rect">
            <a:avLst/>
          </a:prstGeom>
          <a:effectLst>
            <a:outerShdw blurRad="127000" dist="127000" dir="2700000" algn="tl" rotWithShape="0">
              <a:schemeClr val="tx1">
                <a:lumMod val="40000"/>
                <a:lumOff val="60000"/>
                <a:alpha val="40000"/>
              </a:schemeClr>
            </a:outerShdw>
          </a:effectLst>
        </p:spPr>
      </p:pic>
      <p:grpSp>
        <p:nvGrpSpPr>
          <p:cNvPr id="3" name="Group 2">
            <a:extLst>
              <a:ext uri="{FF2B5EF4-FFF2-40B4-BE49-F238E27FC236}">
                <a16:creationId xmlns:a16="http://schemas.microsoft.com/office/drawing/2014/main" id="{2469DF95-47A5-4D70-B08D-5F5E71794592}"/>
              </a:ext>
            </a:extLst>
          </p:cNvPr>
          <p:cNvGrpSpPr/>
          <p:nvPr/>
        </p:nvGrpSpPr>
        <p:grpSpPr>
          <a:xfrm>
            <a:off x="8489180" y="1871499"/>
            <a:ext cx="2864620" cy="1606208"/>
            <a:chOff x="8489180" y="1871499"/>
            <a:chExt cx="2864620" cy="1606208"/>
          </a:xfrm>
        </p:grpSpPr>
        <p:sp>
          <p:nvSpPr>
            <p:cNvPr id="5" name="TextBox 4">
              <a:extLst>
                <a:ext uri="{FF2B5EF4-FFF2-40B4-BE49-F238E27FC236}">
                  <a16:creationId xmlns:a16="http://schemas.microsoft.com/office/drawing/2014/main" id="{F630D6AD-E2C4-412D-A8D8-D9762B38D297}"/>
                </a:ext>
              </a:extLst>
            </p:cNvPr>
            <p:cNvSpPr txBox="1"/>
            <p:nvPr/>
          </p:nvSpPr>
          <p:spPr>
            <a:xfrm>
              <a:off x="8626164" y="2089827"/>
              <a:ext cx="2590649" cy="1169551"/>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E-FILE RETURNS</a:t>
              </a:r>
            </a:p>
            <a:p>
              <a:pPr algn="ctr">
                <a:lnSpc>
                  <a:spcPct val="150000"/>
                </a:lnSpc>
              </a:pPr>
              <a:r>
                <a:rPr lang="en-US" sz="1600"/>
                <a:t>Build Federal, State and Local E-files to submit</a:t>
              </a:r>
            </a:p>
          </p:txBody>
        </p:sp>
        <p:sp>
          <p:nvSpPr>
            <p:cNvPr id="6" name="Rectangle 5">
              <a:extLst>
                <a:ext uri="{FF2B5EF4-FFF2-40B4-BE49-F238E27FC236}">
                  <a16:creationId xmlns:a16="http://schemas.microsoft.com/office/drawing/2014/main" id="{F328CB6F-5734-4B43-B946-35E21BC075B2}"/>
                </a:ext>
              </a:extLst>
            </p:cNvPr>
            <p:cNvSpPr/>
            <p:nvPr/>
          </p:nvSpPr>
          <p:spPr>
            <a:xfrm>
              <a:off x="8489180" y="1871499"/>
              <a:ext cx="2864620" cy="1606208"/>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a:extLst>
              <a:ext uri="{FF2B5EF4-FFF2-40B4-BE49-F238E27FC236}">
                <a16:creationId xmlns:a16="http://schemas.microsoft.com/office/drawing/2014/main" id="{6B21CC98-332E-42F2-9D41-F8B422DFAC43}"/>
              </a:ext>
            </a:extLst>
          </p:cNvPr>
          <p:cNvGrpSpPr/>
          <p:nvPr/>
        </p:nvGrpSpPr>
        <p:grpSpPr>
          <a:xfrm>
            <a:off x="8489180" y="3658518"/>
            <a:ext cx="2864620" cy="2482101"/>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5" y="3874287"/>
              <a:ext cx="2590649" cy="2050561"/>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YEAR-END FORMS </a:t>
              </a:r>
            </a:p>
            <a:p>
              <a:pPr marL="285750" indent="-285750">
                <a:lnSpc>
                  <a:spcPct val="150000"/>
                </a:lnSpc>
                <a:buFont typeface="Arial" panose="020B0604020202020204" pitchFamily="34" charset="0"/>
                <a:buChar char="•"/>
              </a:pPr>
              <a:r>
                <a:rPr lang="en-US" sz="1400"/>
                <a:t>Build year-end forms to provide to employees</a:t>
              </a:r>
            </a:p>
            <a:p>
              <a:pPr marL="285750" indent="-285750">
                <a:lnSpc>
                  <a:spcPct val="150000"/>
                </a:lnSpc>
                <a:buFont typeface="Arial" panose="020B0604020202020204" pitchFamily="34" charset="0"/>
                <a:buChar char="•"/>
              </a:pPr>
              <a:r>
                <a:rPr lang="en-US" sz="1400"/>
                <a:t>Have </a:t>
              </a:r>
              <a:r>
                <a:rPr lang="en-US" sz="1400" err="1"/>
                <a:t>Greenshades</a:t>
              </a:r>
              <a:r>
                <a:rPr lang="en-US" sz="1400"/>
                <a:t> print and mail forms to employees</a:t>
              </a:r>
            </a:p>
            <a:p>
              <a:pPr marL="285750" indent="-285750">
                <a:lnSpc>
                  <a:spcPct val="150000"/>
                </a:lnSpc>
                <a:buFont typeface="Arial" panose="020B0604020202020204" pitchFamily="34" charset="0"/>
                <a:buChar char="•"/>
              </a:pPr>
              <a:r>
                <a:rPr lang="en-US" sz="1400"/>
                <a:t>Incurs additional cost</a:t>
              </a:r>
            </a:p>
          </p:txBody>
        </p:sp>
      </p:grpSp>
    </p:spTree>
    <p:custDataLst>
      <p:tags r:id="rId1"/>
    </p:custDataLst>
    <p:extLst>
      <p:ext uri="{BB962C8B-B14F-4D97-AF65-F5344CB8AC3E}">
        <p14:creationId xmlns:p14="http://schemas.microsoft.com/office/powerpoint/2010/main" val="362346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34469C-1BBE-40E3-8326-2EA4AD811042}"/>
              </a:ext>
            </a:extLst>
          </p:cNvPr>
          <p:cNvPicPr/>
          <p:nvPr/>
        </p:nvPicPr>
        <p:blipFill rotWithShape="1">
          <a:blip r:embed="rId4">
            <a:extLst>
              <a:ext uri="{28A0092B-C50C-407E-A947-70E740481C1C}">
                <a14:useLocalDpi xmlns:a14="http://schemas.microsoft.com/office/drawing/2010/main" val="0"/>
              </a:ext>
            </a:extLst>
          </a:blip>
          <a:srcRect r="792" b="1689"/>
          <a:stretch/>
        </p:blipFill>
        <p:spPr bwMode="auto">
          <a:xfrm>
            <a:off x="838200" y="1986786"/>
            <a:ext cx="7373379" cy="4116913"/>
          </a:xfrm>
          <a:prstGeom prst="rect">
            <a:avLst/>
          </a:prstGeom>
          <a:ln>
            <a:noFill/>
          </a:ln>
          <a:effectLst>
            <a:outerShdw blurRad="127000" dist="127000" dir="2700000" algn="tl" rotWithShape="0">
              <a:schemeClr val="tx1">
                <a:lumMod val="40000"/>
                <a:lumOff val="60000"/>
                <a:alpha val="40000"/>
              </a:schemeClr>
            </a:outerShdw>
          </a:effectLst>
        </p:spPr>
      </p:pic>
      <p:sp>
        <p:nvSpPr>
          <p:cNvPr id="2" name="Title 1"/>
          <p:cNvSpPr>
            <a:spLocks noGrp="1"/>
          </p:cNvSpPr>
          <p:nvPr>
            <p:ph type="title"/>
          </p:nvPr>
        </p:nvSpPr>
        <p:spPr/>
        <p:txBody>
          <a:bodyPr/>
          <a:lstStyle/>
          <a:p>
            <a:r>
              <a:rPr lang="en-US"/>
              <a:t>Create: e-File returns</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6"/>
            <a:ext cx="2864620" cy="4153833"/>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496570"/>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E-FILE RETURNS</a:t>
              </a:r>
            </a:p>
            <a:p>
              <a:pPr marL="285750" indent="-285750">
                <a:lnSpc>
                  <a:spcPct val="150000"/>
                </a:lnSpc>
                <a:buFont typeface="Arial" panose="020B0604020202020204" pitchFamily="34" charset="0"/>
                <a:buChar char="•"/>
              </a:pPr>
              <a:r>
                <a:rPr lang="en-US"/>
                <a:t>Create E-File Returns</a:t>
              </a:r>
            </a:p>
            <a:p>
              <a:pPr marL="285750" indent="-285750">
                <a:lnSpc>
                  <a:spcPct val="150000"/>
                </a:lnSpc>
                <a:buFont typeface="Arial" panose="020B0604020202020204" pitchFamily="34" charset="0"/>
                <a:buChar char="•"/>
              </a:pPr>
              <a:r>
                <a:rPr lang="en-US"/>
                <a:t>Select the Build? Checkbox next to State W-2 </a:t>
              </a:r>
            </a:p>
            <a:p>
              <a:pPr marL="285750" indent="-285750">
                <a:lnSpc>
                  <a:spcPct val="150000"/>
                </a:lnSpc>
                <a:buFont typeface="Arial" panose="020B0604020202020204" pitchFamily="34" charset="0"/>
                <a:buChar char="•"/>
              </a:pPr>
              <a:r>
                <a:rPr lang="en-US"/>
                <a:t>Click Next </a:t>
              </a:r>
            </a:p>
          </p:txBody>
        </p:sp>
      </p:grpSp>
    </p:spTree>
    <p:custDataLst>
      <p:tags r:id="rId1"/>
    </p:custDataLst>
    <p:extLst>
      <p:ext uri="{BB962C8B-B14F-4D97-AF65-F5344CB8AC3E}">
        <p14:creationId xmlns:p14="http://schemas.microsoft.com/office/powerpoint/2010/main" val="4176308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CE702-CACD-434B-B6C8-435C34E636A1}"/>
              </a:ext>
            </a:extLst>
          </p:cNvPr>
          <p:cNvPicPr/>
          <p:nvPr/>
        </p:nvPicPr>
        <p:blipFill rotWithShape="1">
          <a:blip r:embed="rId4"/>
          <a:srcRect l="489" r="1242" b="2027"/>
          <a:stretch/>
        </p:blipFill>
        <p:spPr>
          <a:xfrm>
            <a:off x="838199" y="1986786"/>
            <a:ext cx="7373379" cy="4498826"/>
          </a:xfrm>
          <a:prstGeom prst="rect">
            <a:avLst/>
          </a:prstGeom>
          <a:ln>
            <a:noFill/>
          </a:ln>
          <a:effectLst>
            <a:outerShdw blurRad="127000" dist="127000" dir="2700000" algn="tl" rotWithShape="0">
              <a:schemeClr val="tx1">
                <a:lumMod val="40000"/>
                <a:lumOff val="60000"/>
                <a:alpha val="40000"/>
              </a:schemeClr>
            </a:outerShdw>
          </a:effectLst>
        </p:spPr>
      </p:pic>
      <p:sp>
        <p:nvSpPr>
          <p:cNvPr id="2" name="Title 1"/>
          <p:cNvSpPr>
            <a:spLocks noGrp="1"/>
          </p:cNvSpPr>
          <p:nvPr>
            <p:ph type="title"/>
          </p:nvPr>
        </p:nvSpPr>
        <p:spPr/>
        <p:txBody>
          <a:bodyPr/>
          <a:lstStyle/>
          <a:p>
            <a:r>
              <a:rPr lang="en-US"/>
              <a:t>State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6"/>
            <a:ext cx="2864620" cy="4153833"/>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751733"/>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STATE W-2</a:t>
              </a:r>
            </a:p>
            <a:p>
              <a:pPr marL="285750" indent="-285750">
                <a:lnSpc>
                  <a:spcPct val="150000"/>
                </a:lnSpc>
                <a:buFont typeface="Arial" panose="020B0604020202020204" pitchFamily="34" charset="0"/>
                <a:buChar char="•"/>
              </a:pPr>
              <a:r>
                <a:rPr lang="en-US"/>
                <a:t>Select the Click to Begin Filing link</a:t>
              </a:r>
            </a:p>
          </p:txBody>
        </p:sp>
      </p:grpSp>
    </p:spTree>
    <p:custDataLst>
      <p:tags r:id="rId1"/>
    </p:custDataLst>
    <p:extLst>
      <p:ext uri="{BB962C8B-B14F-4D97-AF65-F5344CB8AC3E}">
        <p14:creationId xmlns:p14="http://schemas.microsoft.com/office/powerpoint/2010/main" val="346947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5"/>
            <a:ext cx="2864620" cy="4153833"/>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1"/>
              <a:ext cx="2590649" cy="2381637"/>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STATE W-2</a:t>
              </a:r>
            </a:p>
            <a:p>
              <a:pPr marL="285750" indent="-285750">
                <a:lnSpc>
                  <a:spcPct val="150000"/>
                </a:lnSpc>
                <a:buFont typeface="Arial" panose="020B0604020202020204" pitchFamily="34" charset="0"/>
                <a:buChar char="•"/>
              </a:pPr>
              <a:r>
                <a:rPr lang="en-US" sz="1600"/>
                <a:t>Review &amp; Save Totals  </a:t>
              </a:r>
            </a:p>
            <a:p>
              <a:pPr marL="742950" lvl="1" indent="-285750">
                <a:lnSpc>
                  <a:spcPct val="150000"/>
                </a:lnSpc>
                <a:buFont typeface="Arial" panose="020B0604020202020204" pitchFamily="34" charset="0"/>
                <a:buChar char="•"/>
              </a:pPr>
              <a:r>
                <a:rPr lang="en-US" sz="1400"/>
                <a:t>Review overall details against taxes summary reporting</a:t>
              </a:r>
            </a:p>
            <a:p>
              <a:pPr marL="285750" indent="-285750">
                <a:lnSpc>
                  <a:spcPct val="150000"/>
                </a:lnSpc>
                <a:buFont typeface="Arial" panose="020B0604020202020204" pitchFamily="34" charset="0"/>
                <a:buChar char="•"/>
              </a:pPr>
              <a:r>
                <a:rPr lang="en-US" sz="1600"/>
                <a:t>Save E-File</a:t>
              </a:r>
            </a:p>
            <a:p>
              <a:pPr marL="742950" lvl="1" indent="-285750">
                <a:lnSpc>
                  <a:spcPct val="150000"/>
                </a:lnSpc>
                <a:buFont typeface="Arial" panose="020B0604020202020204" pitchFamily="34" charset="0"/>
                <a:buChar char="•"/>
              </a:pPr>
              <a:r>
                <a:rPr lang="en-US" sz="1400"/>
                <a:t>Save E-File to manually upload file to State website </a:t>
              </a:r>
            </a:p>
            <a:p>
              <a:pPr marL="285750" indent="-285750">
                <a:lnSpc>
                  <a:spcPct val="150000"/>
                </a:lnSpc>
                <a:buFont typeface="Arial" panose="020B0604020202020204" pitchFamily="34" charset="0"/>
                <a:buChar char="•"/>
              </a:pPr>
              <a:r>
                <a:rPr lang="en-US" sz="1600" b="1"/>
                <a:t>DO NOT change file name or type of E-File!</a:t>
              </a:r>
            </a:p>
          </p:txBody>
        </p:sp>
      </p:grpSp>
      <p:pic>
        <p:nvPicPr>
          <p:cNvPr id="10" name="Picture 9">
            <a:extLst>
              <a:ext uri="{FF2B5EF4-FFF2-40B4-BE49-F238E27FC236}">
                <a16:creationId xmlns:a16="http://schemas.microsoft.com/office/drawing/2014/main" id="{72868456-7247-421D-AB1A-281A837CC0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199" y="1986785"/>
            <a:ext cx="7373379" cy="3953970"/>
          </a:xfrm>
          <a:prstGeom prst="rect">
            <a:avLst/>
          </a:prstGeom>
          <a:ln>
            <a:noFill/>
          </a:ln>
          <a:effectLst>
            <a:outerShdw blurRad="127000" dist="127000" algn="l" rotWithShape="0">
              <a:schemeClr val="tx1">
                <a:lumMod val="40000"/>
                <a:lumOff val="60000"/>
                <a:alpha val="40000"/>
              </a:schemeClr>
            </a:outerShdw>
          </a:effectLst>
        </p:spPr>
      </p:pic>
    </p:spTree>
    <p:custDataLst>
      <p:tags r:id="rId1"/>
    </p:custDataLst>
    <p:extLst>
      <p:ext uri="{BB962C8B-B14F-4D97-AF65-F5344CB8AC3E}">
        <p14:creationId xmlns:p14="http://schemas.microsoft.com/office/powerpoint/2010/main" val="248690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6"/>
            <a:ext cx="2864620" cy="4153833"/>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744849"/>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STATE W-2</a:t>
              </a:r>
            </a:p>
            <a:p>
              <a:pPr marL="285750" indent="-285750">
                <a:lnSpc>
                  <a:spcPct val="150000"/>
                </a:lnSpc>
                <a:buFont typeface="Arial" panose="020B0604020202020204" pitchFamily="34" charset="0"/>
                <a:buChar char="•"/>
              </a:pPr>
              <a:r>
                <a:rPr lang="en-US"/>
                <a:t>When you save the E-File, instructions for Manual Filing will be provided</a:t>
              </a:r>
            </a:p>
            <a:p>
              <a:pPr marL="285750" indent="-285750">
                <a:lnSpc>
                  <a:spcPct val="150000"/>
                </a:lnSpc>
                <a:buFont typeface="Arial" panose="020B0604020202020204" pitchFamily="34" charset="0"/>
                <a:buChar char="•"/>
              </a:pPr>
              <a:r>
                <a:rPr lang="en-US"/>
                <a:t>Click Finish to go back to Create E-File </a:t>
              </a:r>
            </a:p>
          </p:txBody>
        </p:sp>
      </p:grpSp>
      <p:pic>
        <p:nvPicPr>
          <p:cNvPr id="10" name="Picture 9">
            <a:extLst>
              <a:ext uri="{FF2B5EF4-FFF2-40B4-BE49-F238E27FC236}">
                <a16:creationId xmlns:a16="http://schemas.microsoft.com/office/drawing/2014/main" id="{6C7AB0A1-FF46-4A76-AD88-45CAED58301A}"/>
              </a:ext>
            </a:extLst>
          </p:cNvPr>
          <p:cNvPicPr/>
          <p:nvPr/>
        </p:nvPicPr>
        <p:blipFill rotWithShape="1">
          <a:blip r:embed="rId4"/>
          <a:srcRect r="23203"/>
          <a:stretch/>
        </p:blipFill>
        <p:spPr>
          <a:xfrm>
            <a:off x="1325369" y="1986786"/>
            <a:ext cx="6399037" cy="4609549"/>
          </a:xfrm>
          <a:prstGeom prst="rect">
            <a:avLst/>
          </a:prstGeom>
          <a:ln>
            <a:noFill/>
          </a:ln>
          <a:effectLst>
            <a:outerShdw blurRad="127000" dist="127000" dir="2700000" algn="tl" rotWithShape="0">
              <a:schemeClr val="tx1">
                <a:lumMod val="40000"/>
                <a:lumOff val="60000"/>
                <a:alpha val="40000"/>
              </a:schemeClr>
            </a:outerShdw>
          </a:effectLst>
        </p:spPr>
      </p:pic>
    </p:spTree>
    <p:custDataLst>
      <p:tags r:id="rId1"/>
    </p:custDataLst>
    <p:extLst>
      <p:ext uri="{BB962C8B-B14F-4D97-AF65-F5344CB8AC3E}">
        <p14:creationId xmlns:p14="http://schemas.microsoft.com/office/powerpoint/2010/main" val="190535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3">
            <a:extLst>
              <a:ext uri="{FF2B5EF4-FFF2-40B4-BE49-F238E27FC236}">
                <a16:creationId xmlns:a16="http://schemas.microsoft.com/office/drawing/2014/main" id="{78B2266E-1586-43FF-9979-7A3F2E7948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515402" y="306210"/>
            <a:ext cx="1402802" cy="1304606"/>
          </a:xfrm>
          <a:prstGeom prst="rect">
            <a:avLst/>
          </a:prstGeom>
        </p:spPr>
      </p:pic>
      <p:grpSp>
        <p:nvGrpSpPr>
          <p:cNvPr id="12" name="Group 11">
            <a:extLst>
              <a:ext uri="{FF2B5EF4-FFF2-40B4-BE49-F238E27FC236}">
                <a16:creationId xmlns:a16="http://schemas.microsoft.com/office/drawing/2014/main" id="{70A849B7-0CD8-4E0F-97E1-4301B0531902}"/>
              </a:ext>
            </a:extLst>
          </p:cNvPr>
          <p:cNvGrpSpPr/>
          <p:nvPr/>
        </p:nvGrpSpPr>
        <p:grpSpPr>
          <a:xfrm>
            <a:off x="6096000" y="2256807"/>
            <a:ext cx="6096000" cy="2344386"/>
            <a:chOff x="6096000" y="2595525"/>
            <a:chExt cx="6096000" cy="2344386"/>
          </a:xfrm>
        </p:grpSpPr>
        <p:sp>
          <p:nvSpPr>
            <p:cNvPr id="23" name="Title 2">
              <a:extLst>
                <a:ext uri="{FF2B5EF4-FFF2-40B4-BE49-F238E27FC236}">
                  <a16:creationId xmlns:a16="http://schemas.microsoft.com/office/drawing/2014/main" id="{7989315A-FFD3-4DFC-8313-86A9C042CF4F}"/>
                </a:ext>
              </a:extLst>
            </p:cNvPr>
            <p:cNvSpPr txBox="1">
              <a:spLocks/>
            </p:cNvSpPr>
            <p:nvPr/>
          </p:nvSpPr>
          <p:spPr>
            <a:xfrm>
              <a:off x="6096000" y="2595525"/>
              <a:ext cx="3157438"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404D67"/>
                  </a:solidFill>
                  <a:effectLst/>
                  <a:uLnTx/>
                  <a:uFillTx/>
                  <a:latin typeface="Avenir Next LT Pro"/>
                  <a:ea typeface="+mj-ea"/>
                  <a:cs typeface="+mj-cs"/>
                </a:rPr>
                <a:t>It’s nice to meet you!</a:t>
              </a:r>
            </a:p>
          </p:txBody>
        </p:sp>
        <p:cxnSp>
          <p:nvCxnSpPr>
            <p:cNvPr id="24" name="Straight Connector 23">
              <a:extLst>
                <a:ext uri="{FF2B5EF4-FFF2-40B4-BE49-F238E27FC236}">
                  <a16:creationId xmlns:a16="http://schemas.microsoft.com/office/drawing/2014/main" id="{548068E0-9D4E-4D6A-ABCE-2A2167BB9E72}"/>
                </a:ext>
              </a:extLst>
            </p:cNvPr>
            <p:cNvCxnSpPr>
              <a:cxnSpLocks/>
            </p:cNvCxnSpPr>
            <p:nvPr/>
          </p:nvCxnSpPr>
          <p:spPr>
            <a:xfrm flipH="1">
              <a:off x="6169981" y="3933896"/>
              <a:ext cx="602201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FF6755-0853-4FED-BBE6-AD76DE25551E}"/>
                </a:ext>
              </a:extLst>
            </p:cNvPr>
            <p:cNvSpPr txBox="1"/>
            <p:nvPr/>
          </p:nvSpPr>
          <p:spPr>
            <a:xfrm>
              <a:off x="6169981" y="4357247"/>
              <a:ext cx="4678532" cy="317331"/>
            </a:xfrm>
            <a:prstGeom prst="rect">
              <a:avLst/>
            </a:prstGeom>
            <a:noFill/>
          </p:spPr>
          <p:txBody>
            <a:bodyPr wrap="square" lIns="0" rIns="0"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4D67"/>
                  </a:solidFill>
                  <a:effectLst/>
                  <a:uLnTx/>
                  <a:uFillTx/>
                  <a:latin typeface="Avenir Next LT Pro"/>
                  <a:ea typeface="+mn-ea"/>
                  <a:cs typeface="+mn-cs"/>
                </a:rPr>
                <a:t>BECKY FOX</a:t>
              </a:r>
              <a:endParaRPr kumimoji="0" lang="en-US" sz="2000" b="0" i="0" u="none" strike="noStrike" kern="1200" cap="none" spc="0" normalizeH="0" baseline="0" noProof="0">
                <a:ln>
                  <a:noFill/>
                </a:ln>
                <a:solidFill>
                  <a:srgbClr val="CF0072"/>
                </a:solidFill>
                <a:effectLst/>
                <a:uLnTx/>
                <a:uFillTx/>
                <a:latin typeface="Avenir Next LT Pro"/>
                <a:ea typeface="+mn-ea"/>
                <a:cs typeface="+mn-cs"/>
              </a:endParaRPr>
            </a:p>
          </p:txBody>
        </p:sp>
        <p:sp>
          <p:nvSpPr>
            <p:cNvPr id="19" name="TextBox 18">
              <a:extLst>
                <a:ext uri="{FF2B5EF4-FFF2-40B4-BE49-F238E27FC236}">
                  <a16:creationId xmlns:a16="http://schemas.microsoft.com/office/drawing/2014/main" id="{6913BC5A-927C-4A10-9178-AB51E4284CDC}"/>
                </a:ext>
              </a:extLst>
            </p:cNvPr>
            <p:cNvSpPr txBox="1"/>
            <p:nvPr/>
          </p:nvSpPr>
          <p:spPr>
            <a:xfrm>
              <a:off x="6169981" y="4723890"/>
              <a:ext cx="4678532" cy="216021"/>
            </a:xfrm>
            <a:prstGeom prst="rect">
              <a:avLst/>
            </a:prstGeom>
            <a:noFill/>
          </p:spPr>
          <p:txBody>
            <a:bodyPr wrap="square" lIns="0" rIns="0"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04D67">
                      <a:lumMod val="50000"/>
                      <a:lumOff val="50000"/>
                    </a:srgbClr>
                  </a:solidFill>
                  <a:effectLst/>
                  <a:uLnTx/>
                  <a:uFillTx/>
                  <a:latin typeface="Montserrat" charset="0"/>
                  <a:ea typeface="Montserrat" charset="0"/>
                  <a:cs typeface="Montserrat" charset="0"/>
                </a:rPr>
                <a:t>SR. PRODUCT TRAINER</a:t>
              </a:r>
            </a:p>
          </p:txBody>
        </p:sp>
      </p:grpSp>
      <p:sp>
        <p:nvSpPr>
          <p:cNvPr id="8" name="Rectangle 7">
            <a:extLst>
              <a:ext uri="{FF2B5EF4-FFF2-40B4-BE49-F238E27FC236}">
                <a16:creationId xmlns:a16="http://schemas.microsoft.com/office/drawing/2014/main" id="{26647057-561B-41A2-8AC0-7A3BEB44E961}"/>
              </a:ext>
            </a:extLst>
          </p:cNvPr>
          <p:cNvSpPr/>
          <p:nvPr/>
        </p:nvSpPr>
        <p:spPr>
          <a:xfrm>
            <a:off x="0" y="0"/>
            <a:ext cx="53197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pic>
        <p:nvPicPr>
          <p:cNvPr id="38" name="Picture 32">
            <a:extLst>
              <a:ext uri="{FF2B5EF4-FFF2-40B4-BE49-F238E27FC236}">
                <a16:creationId xmlns:a16="http://schemas.microsoft.com/office/drawing/2014/main" id="{30CDC8FE-4EF7-4D40-A3E2-B731935725B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6322"/>
          <a:stretch/>
        </p:blipFill>
        <p:spPr>
          <a:xfrm rot="10800000">
            <a:off x="124288" y="1794913"/>
            <a:ext cx="5195425" cy="4154783"/>
          </a:xfrm>
          <a:prstGeom prst="rect">
            <a:avLst/>
          </a:prstGeom>
        </p:spPr>
      </p:pic>
      <p:pic>
        <p:nvPicPr>
          <p:cNvPr id="5" name="Picture Placeholder 4" descr="A person smiling for the camera&#10;&#10;Description automatically generated with medium confidence">
            <a:extLst>
              <a:ext uri="{FF2B5EF4-FFF2-40B4-BE49-F238E27FC236}">
                <a16:creationId xmlns:a16="http://schemas.microsoft.com/office/drawing/2014/main" id="{0988AED4-2BAE-0BBA-9D48-7E861885C13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446" r="446"/>
          <a:stretch>
            <a:fillRect/>
          </a:stretch>
        </p:blipFill>
        <p:spPr>
          <a:xfrm>
            <a:off x="1501421" y="1012729"/>
            <a:ext cx="3536069" cy="4558584"/>
          </a:xfrm>
        </p:spPr>
      </p:pic>
    </p:spTree>
    <p:extLst>
      <p:ext uri="{BB962C8B-B14F-4D97-AF65-F5344CB8AC3E}">
        <p14:creationId xmlns:p14="http://schemas.microsoft.com/office/powerpoint/2010/main" val="26672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E-Filing Federal W-2</a:t>
            </a:r>
          </a:p>
        </p:txBody>
      </p:sp>
    </p:spTree>
    <p:extLst>
      <p:ext uri="{BB962C8B-B14F-4D97-AF65-F5344CB8AC3E}">
        <p14:creationId xmlns:p14="http://schemas.microsoft.com/office/powerpoint/2010/main" val="14555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5D9398-50FE-4602-BAC9-97C49490D0AB}"/>
              </a:ext>
            </a:extLst>
          </p:cNvPr>
          <p:cNvPicPr/>
          <p:nvPr/>
        </p:nvPicPr>
        <p:blipFill>
          <a:blip r:embed="rId4"/>
          <a:stretch>
            <a:fillRect/>
          </a:stretch>
        </p:blipFill>
        <p:spPr>
          <a:xfrm>
            <a:off x="838199" y="1986784"/>
            <a:ext cx="7373379" cy="4038927"/>
          </a:xfrm>
          <a:prstGeom prst="rect">
            <a:avLst/>
          </a:prstGeom>
          <a:ln>
            <a:noFill/>
          </a:ln>
          <a:effectLst>
            <a:outerShdw blurRad="127000" dist="127000" dir="2700000" algn="tl" rotWithShape="0">
              <a:schemeClr val="tx1">
                <a:lumMod val="40000"/>
                <a:lumOff val="60000"/>
                <a:alpha val="40000"/>
              </a:schemeClr>
            </a:outerShdw>
          </a:effectLst>
        </p:spPr>
      </p:pic>
      <p:sp>
        <p:nvSpPr>
          <p:cNvPr id="2" name="Title 1"/>
          <p:cNvSpPr>
            <a:spLocks noGrp="1"/>
          </p:cNvSpPr>
          <p:nvPr>
            <p:ph type="title"/>
          </p:nvPr>
        </p:nvSpPr>
        <p:spPr/>
        <p:txBody>
          <a:bodyPr/>
          <a:lstStyle/>
          <a:p>
            <a:r>
              <a:rPr lang="en-US"/>
              <a:t>Create e-File returns</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4"/>
            <a:ext cx="2864620"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744849"/>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E-FILE RETURNS</a:t>
              </a:r>
            </a:p>
            <a:p>
              <a:pPr marL="285750" indent="-285750">
                <a:lnSpc>
                  <a:spcPct val="150000"/>
                </a:lnSpc>
                <a:buFont typeface="Arial" panose="020B0604020202020204" pitchFamily="34" charset="0"/>
                <a:buChar char="•"/>
              </a:pPr>
              <a:r>
                <a:rPr lang="en-US"/>
                <a:t>Launch </a:t>
              </a:r>
              <a:r>
                <a:rPr lang="en-US" err="1"/>
                <a:t>Greenshades</a:t>
              </a:r>
              <a:endParaRPr lang="en-US"/>
            </a:p>
            <a:p>
              <a:pPr marL="285750" indent="-285750">
                <a:lnSpc>
                  <a:spcPct val="150000"/>
                </a:lnSpc>
                <a:buFont typeface="Arial" panose="020B0604020202020204" pitchFamily="34" charset="0"/>
                <a:buChar char="•"/>
              </a:pPr>
              <a:r>
                <a:rPr lang="en-US"/>
                <a:t>Create E-File Returns</a:t>
              </a:r>
            </a:p>
            <a:p>
              <a:pPr marL="285750" indent="-285750">
                <a:lnSpc>
                  <a:spcPct val="150000"/>
                </a:lnSpc>
                <a:buFont typeface="Arial" panose="020B0604020202020204" pitchFamily="34" charset="0"/>
                <a:buChar char="•"/>
              </a:pPr>
              <a:r>
                <a:rPr lang="en-US"/>
                <a:t>Select the Build? Checkbox next to US W-2 </a:t>
              </a:r>
            </a:p>
            <a:p>
              <a:pPr marL="285750" indent="-285750">
                <a:lnSpc>
                  <a:spcPct val="150000"/>
                </a:lnSpc>
                <a:buFont typeface="Arial" panose="020B0604020202020204" pitchFamily="34" charset="0"/>
                <a:buChar char="•"/>
              </a:pPr>
              <a:r>
                <a:rPr lang="en-US"/>
                <a:t>Click Next </a:t>
              </a:r>
            </a:p>
          </p:txBody>
        </p:sp>
      </p:grpSp>
    </p:spTree>
    <p:custDataLst>
      <p:tags r:id="rId1"/>
    </p:custDataLst>
    <p:extLst>
      <p:ext uri="{BB962C8B-B14F-4D97-AF65-F5344CB8AC3E}">
        <p14:creationId xmlns:p14="http://schemas.microsoft.com/office/powerpoint/2010/main" val="387507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AE65BE-5BB6-4CF6-BEB0-8AD9CD3B2099}"/>
              </a:ext>
            </a:extLst>
          </p:cNvPr>
          <p:cNvPicPr/>
          <p:nvPr/>
        </p:nvPicPr>
        <p:blipFill>
          <a:blip r:embed="rId4"/>
          <a:stretch>
            <a:fillRect/>
          </a:stretch>
        </p:blipFill>
        <p:spPr>
          <a:xfrm>
            <a:off x="838198" y="1986784"/>
            <a:ext cx="7373379" cy="4161373"/>
          </a:xfrm>
          <a:prstGeom prst="rect">
            <a:avLst/>
          </a:prstGeom>
          <a:ln>
            <a:noFill/>
          </a:ln>
          <a:effectLst>
            <a:outerShdw blurRad="127000" dist="127000" dir="2700000" algn="tl" rotWithShape="0">
              <a:schemeClr val="tx1">
                <a:lumMod val="40000"/>
                <a:lumOff val="60000"/>
                <a:alpha val="40000"/>
              </a:schemeClr>
            </a:outerShdw>
          </a:effectLst>
        </p:spPr>
      </p:pic>
      <p:sp>
        <p:nvSpPr>
          <p:cNvPr id="2" name="Title 1"/>
          <p:cNvSpPr>
            <a:spLocks noGrp="1"/>
          </p:cNvSpPr>
          <p:nvPr>
            <p:ph type="title"/>
          </p:nvPr>
        </p:nvSpPr>
        <p:spPr/>
        <p:txBody>
          <a:bodyPr/>
          <a:lstStyle/>
          <a:p>
            <a:r>
              <a:rPr lang="en-US"/>
              <a:t>Federal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4"/>
            <a:ext cx="2864620"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248291"/>
            </a:xfrm>
            <a:prstGeom prst="rect">
              <a:avLst/>
            </a:prstGeom>
            <a:noFill/>
          </p:spPr>
          <p:txBody>
            <a:bodyPr wrap="square" lIns="0" rIns="0" rtlCol="0">
              <a:spAutoFit/>
            </a:bodyPr>
            <a:lstStyle/>
            <a:p>
              <a:pPr algn="ctr">
                <a:lnSpc>
                  <a:spcPct val="150000"/>
                </a:lnSpc>
              </a:pPr>
              <a:r>
                <a:rPr lang="en-US" sz="1600" dirty="0">
                  <a:latin typeface="Nunito Sans Black" panose="00000A00000000000000" pitchFamily="2" charset="0"/>
                </a:rPr>
                <a:t>FEDERAL W-2</a:t>
              </a:r>
            </a:p>
            <a:p>
              <a:pPr marL="285750" indent="-285750">
                <a:lnSpc>
                  <a:spcPct val="150000"/>
                </a:lnSpc>
                <a:buFont typeface="Arial" panose="020B0604020202020204" pitchFamily="34" charset="0"/>
                <a:buChar char="•"/>
              </a:pPr>
              <a:r>
                <a:rPr lang="en-US" dirty="0"/>
                <a:t>Confirm number of employees in the file</a:t>
              </a:r>
            </a:p>
            <a:p>
              <a:pPr marL="285750" indent="-285750">
                <a:lnSpc>
                  <a:spcPct val="150000"/>
                </a:lnSpc>
                <a:buFont typeface="Arial" panose="020B0604020202020204" pitchFamily="34" charset="0"/>
                <a:buChar char="•"/>
              </a:pPr>
              <a:r>
                <a:rPr lang="en-US" dirty="0"/>
                <a:t>Select the Click to Begin Filing link</a:t>
              </a:r>
            </a:p>
          </p:txBody>
        </p:sp>
      </p:grpSp>
    </p:spTree>
    <p:custDataLst>
      <p:tags r:id="rId1"/>
    </p:custDataLst>
    <p:extLst>
      <p:ext uri="{BB962C8B-B14F-4D97-AF65-F5344CB8AC3E}">
        <p14:creationId xmlns:p14="http://schemas.microsoft.com/office/powerpoint/2010/main" val="138699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Federal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6600092" y="1986784"/>
            <a:ext cx="4753708"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2131061"/>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FEDERAL W-2</a:t>
              </a:r>
            </a:p>
            <a:p>
              <a:pPr marL="285750" indent="-285750">
                <a:lnSpc>
                  <a:spcPct val="150000"/>
                </a:lnSpc>
                <a:buFont typeface="Arial" panose="020B0604020202020204" pitchFamily="34" charset="0"/>
                <a:buChar char="•"/>
              </a:pPr>
              <a:r>
                <a:rPr lang="en-US"/>
                <a:t>Review &amp; Save Totals  </a:t>
              </a:r>
            </a:p>
            <a:p>
              <a:pPr marL="742950" lvl="1" indent="-285750">
                <a:lnSpc>
                  <a:spcPct val="150000"/>
                </a:lnSpc>
                <a:buFont typeface="Arial" panose="020B0604020202020204" pitchFamily="34" charset="0"/>
                <a:buChar char="•"/>
              </a:pPr>
              <a:r>
                <a:rPr lang="en-US" sz="1600"/>
                <a:t>Review overall details against taxes summary reporting</a:t>
              </a:r>
            </a:p>
            <a:p>
              <a:pPr marL="285750" indent="-285750">
                <a:lnSpc>
                  <a:spcPct val="150000"/>
                </a:lnSpc>
                <a:buFont typeface="Arial" panose="020B0604020202020204" pitchFamily="34" charset="0"/>
                <a:buChar char="•"/>
              </a:pPr>
              <a:r>
                <a:rPr lang="en-US"/>
                <a:t>Save E-File</a:t>
              </a:r>
            </a:p>
            <a:p>
              <a:pPr marL="285750" indent="-285750">
                <a:lnSpc>
                  <a:spcPct val="150000"/>
                </a:lnSpc>
                <a:buFont typeface="Arial" panose="020B0604020202020204" pitchFamily="34" charset="0"/>
                <a:buChar char="•"/>
              </a:pPr>
              <a:r>
                <a:rPr lang="en-US"/>
                <a:t>DO NOT change file name or type of E-File!</a:t>
              </a:r>
            </a:p>
          </p:txBody>
        </p:sp>
      </p:grpSp>
      <p:pic>
        <p:nvPicPr>
          <p:cNvPr id="7" name="Picture 6">
            <a:extLst>
              <a:ext uri="{FF2B5EF4-FFF2-40B4-BE49-F238E27FC236}">
                <a16:creationId xmlns:a16="http://schemas.microsoft.com/office/drawing/2014/main" id="{F2E97088-AE22-4BF5-AA37-C47CFD9B0968}"/>
              </a:ext>
            </a:extLst>
          </p:cNvPr>
          <p:cNvPicPr/>
          <p:nvPr/>
        </p:nvPicPr>
        <p:blipFill>
          <a:blip r:embed="rId4"/>
          <a:stretch>
            <a:fillRect/>
          </a:stretch>
        </p:blipFill>
        <p:spPr>
          <a:xfrm>
            <a:off x="838200" y="2060518"/>
            <a:ext cx="5408613" cy="3993832"/>
          </a:xfrm>
          <a:prstGeom prst="rect">
            <a:avLst/>
          </a:prstGeom>
          <a:ln>
            <a:noFill/>
          </a:ln>
          <a:effectLst>
            <a:outerShdw blurRad="127000" dist="127000" dir="2700000" algn="tl" rotWithShape="0">
              <a:schemeClr val="tx1">
                <a:lumMod val="40000"/>
                <a:lumOff val="60000"/>
                <a:alpha val="40000"/>
              </a:schemeClr>
            </a:outerShdw>
          </a:effectLst>
        </p:spPr>
      </p:pic>
    </p:spTree>
    <p:custDataLst>
      <p:tags r:id="rId1"/>
    </p:custDataLst>
    <p:extLst>
      <p:ext uri="{BB962C8B-B14F-4D97-AF65-F5344CB8AC3E}">
        <p14:creationId xmlns:p14="http://schemas.microsoft.com/office/powerpoint/2010/main" val="4082163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9C874D-F556-4E61-A654-D83CDF3B81D4}"/>
              </a:ext>
            </a:extLst>
          </p:cNvPr>
          <p:cNvPicPr/>
          <p:nvPr/>
        </p:nvPicPr>
        <p:blipFill>
          <a:blip r:embed="rId4"/>
          <a:stretch>
            <a:fillRect/>
          </a:stretch>
        </p:blipFill>
        <p:spPr>
          <a:xfrm>
            <a:off x="908897" y="2089826"/>
            <a:ext cx="5267217" cy="4057635"/>
          </a:xfrm>
          <a:prstGeom prst="rect">
            <a:avLst/>
          </a:prstGeom>
          <a:ln>
            <a:noFill/>
          </a:ln>
          <a:effectLst>
            <a:outerShdw blurRad="127000" dist="127000" dir="2700000" algn="tl" rotWithShape="0">
              <a:schemeClr val="tx1">
                <a:lumMod val="40000"/>
                <a:lumOff val="60000"/>
                <a:alpha val="40000"/>
              </a:schemeClr>
            </a:outerShdw>
          </a:effectLst>
        </p:spPr>
      </p:pic>
      <p:sp>
        <p:nvSpPr>
          <p:cNvPr id="14" name="Rectangle 13">
            <a:extLst>
              <a:ext uri="{FF2B5EF4-FFF2-40B4-BE49-F238E27FC236}">
                <a16:creationId xmlns:a16="http://schemas.microsoft.com/office/drawing/2014/main" id="{31E69D8B-2291-4760-9445-7E675FAFC03B}"/>
              </a:ext>
            </a:extLst>
          </p:cNvPr>
          <p:cNvSpPr/>
          <p:nvPr/>
        </p:nvSpPr>
        <p:spPr>
          <a:xfrm>
            <a:off x="1032464" y="3251383"/>
            <a:ext cx="4747409" cy="8901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
        <p:nvSpPr>
          <p:cNvPr id="15" name="Rectangle 14">
            <a:extLst>
              <a:ext uri="{FF2B5EF4-FFF2-40B4-BE49-F238E27FC236}">
                <a16:creationId xmlns:a16="http://schemas.microsoft.com/office/drawing/2014/main" id="{43FF4FF1-3D08-4049-BCC3-5E27756D267B}"/>
              </a:ext>
            </a:extLst>
          </p:cNvPr>
          <p:cNvSpPr/>
          <p:nvPr/>
        </p:nvSpPr>
        <p:spPr>
          <a:xfrm>
            <a:off x="5101545" y="5702396"/>
            <a:ext cx="1074570" cy="4450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
        <p:nvSpPr>
          <p:cNvPr id="2" name="Title 1"/>
          <p:cNvSpPr>
            <a:spLocks noGrp="1"/>
          </p:cNvSpPr>
          <p:nvPr>
            <p:ph type="title"/>
          </p:nvPr>
        </p:nvSpPr>
        <p:spPr/>
        <p:txBody>
          <a:bodyPr/>
          <a:lstStyle/>
          <a:p>
            <a:r>
              <a:rPr lang="en-US"/>
              <a:t>Federal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6600092" y="1986784"/>
            <a:ext cx="4753708"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744849"/>
            </a:xfrm>
            <a:prstGeom prst="rect">
              <a:avLst/>
            </a:prstGeom>
            <a:noFill/>
          </p:spPr>
          <p:txBody>
            <a:bodyPr wrap="square" lIns="0" rIns="0" rtlCol="0">
              <a:spAutoFit/>
            </a:bodyPr>
            <a:lstStyle/>
            <a:p>
              <a:pPr algn="ctr">
                <a:lnSpc>
                  <a:spcPct val="150000"/>
                </a:lnSpc>
              </a:pPr>
              <a:r>
                <a:rPr lang="en-US" sz="1600" dirty="0">
                  <a:latin typeface="Nunito Sans Black" panose="00000A00000000000000" pitchFamily="2" charset="0"/>
                </a:rPr>
                <a:t>FEDERAL W-2</a:t>
              </a:r>
            </a:p>
            <a:p>
              <a:pPr marL="285750" indent="-285750">
                <a:lnSpc>
                  <a:spcPct val="150000"/>
                </a:lnSpc>
                <a:buFont typeface="Arial" panose="020B0604020202020204" pitchFamily="34" charset="0"/>
                <a:buChar char="•"/>
              </a:pPr>
              <a:r>
                <a:rPr lang="en-US" dirty="0"/>
                <a:t>2 options for submission</a:t>
              </a:r>
            </a:p>
            <a:p>
              <a:pPr marL="285750" indent="-285750">
                <a:lnSpc>
                  <a:spcPct val="150000"/>
                </a:lnSpc>
                <a:buFont typeface="Arial" panose="020B0604020202020204" pitchFamily="34" charset="0"/>
                <a:buChar char="•"/>
              </a:pPr>
              <a:r>
                <a:rPr lang="en-US" dirty="0"/>
                <a:t>Select ‘Automatic Submission’ for Greenshades to file your US W2</a:t>
              </a:r>
            </a:p>
            <a:p>
              <a:pPr marL="285750" indent="-285750">
                <a:lnSpc>
                  <a:spcPct val="150000"/>
                </a:lnSpc>
                <a:buFont typeface="Arial" panose="020B0604020202020204" pitchFamily="34" charset="0"/>
                <a:buChar char="•"/>
              </a:pPr>
              <a:r>
                <a:rPr lang="en-US" dirty="0"/>
                <a:t>Select ‘Manual Submission’ to upload the file to SSA on your own</a:t>
              </a:r>
            </a:p>
            <a:p>
              <a:pPr marL="285750" indent="-285750">
                <a:lnSpc>
                  <a:spcPct val="150000"/>
                </a:lnSpc>
                <a:buFont typeface="Arial" panose="020B0604020202020204" pitchFamily="34" charset="0"/>
                <a:buChar char="•"/>
              </a:pPr>
              <a:r>
                <a:rPr lang="en-US" dirty="0"/>
                <a:t>Select Next</a:t>
              </a:r>
            </a:p>
          </p:txBody>
        </p:sp>
      </p:grpSp>
    </p:spTree>
    <p:custDataLst>
      <p:tags r:id="rId1"/>
    </p:custDataLst>
    <p:extLst>
      <p:ext uri="{BB962C8B-B14F-4D97-AF65-F5344CB8AC3E}">
        <p14:creationId xmlns:p14="http://schemas.microsoft.com/office/powerpoint/2010/main" val="3247185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E586CB-A65F-4B11-8570-6C8BE936E469}"/>
              </a:ext>
            </a:extLst>
          </p:cNvPr>
          <p:cNvPicPr/>
          <p:nvPr/>
        </p:nvPicPr>
        <p:blipFill>
          <a:blip r:embed="rId4"/>
          <a:stretch>
            <a:fillRect/>
          </a:stretch>
        </p:blipFill>
        <p:spPr>
          <a:xfrm>
            <a:off x="908897" y="2089827"/>
            <a:ext cx="5324805" cy="4050790"/>
          </a:xfrm>
          <a:prstGeom prst="rect">
            <a:avLst/>
          </a:prstGeom>
          <a:ln>
            <a:noFill/>
          </a:ln>
          <a:effectLst>
            <a:outerShdw blurRad="127000" dist="127000" dir="2700000" algn="tl" rotWithShape="0">
              <a:schemeClr val="tx1">
                <a:lumMod val="40000"/>
                <a:lumOff val="60000"/>
                <a:alpha val="40000"/>
              </a:schemeClr>
            </a:outerShdw>
          </a:effectLst>
        </p:spPr>
      </p:pic>
      <p:sp>
        <p:nvSpPr>
          <p:cNvPr id="17" name="Rectangle 16">
            <a:extLst>
              <a:ext uri="{FF2B5EF4-FFF2-40B4-BE49-F238E27FC236}">
                <a16:creationId xmlns:a16="http://schemas.microsoft.com/office/drawing/2014/main" id="{F80C1AF3-CF80-4709-BCDC-0BDB0B96E136}"/>
              </a:ext>
            </a:extLst>
          </p:cNvPr>
          <p:cNvSpPr/>
          <p:nvPr/>
        </p:nvSpPr>
        <p:spPr>
          <a:xfrm>
            <a:off x="5176093" y="5702576"/>
            <a:ext cx="1057609" cy="438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
        <p:nvSpPr>
          <p:cNvPr id="2" name="Title 1"/>
          <p:cNvSpPr>
            <a:spLocks noGrp="1"/>
          </p:cNvSpPr>
          <p:nvPr>
            <p:ph type="title"/>
          </p:nvPr>
        </p:nvSpPr>
        <p:spPr/>
        <p:txBody>
          <a:bodyPr/>
          <a:lstStyle/>
          <a:p>
            <a:r>
              <a:rPr lang="en-US"/>
              <a:t>Federal W-2</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6600092" y="1986784"/>
            <a:ext cx="4753708"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636801"/>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FEDERAL W-2</a:t>
              </a:r>
            </a:p>
            <a:p>
              <a:pPr marL="285750" indent="-285750">
                <a:lnSpc>
                  <a:spcPct val="150000"/>
                </a:lnSpc>
                <a:buFont typeface="Arial" panose="020B0604020202020204" pitchFamily="34" charset="0"/>
                <a:buChar char="•"/>
              </a:pPr>
              <a:r>
                <a:rPr lang="en-US"/>
                <a:t>Verify Contact Information</a:t>
              </a:r>
            </a:p>
            <a:p>
              <a:pPr marL="285750" indent="-285750">
                <a:lnSpc>
                  <a:spcPct val="150000"/>
                </a:lnSpc>
                <a:buFont typeface="Arial" panose="020B0604020202020204" pitchFamily="34" charset="0"/>
                <a:buChar char="•"/>
              </a:pPr>
              <a:r>
                <a:rPr lang="en-US"/>
                <a:t>Select Next</a:t>
              </a:r>
            </a:p>
            <a:p>
              <a:pPr marL="742950" lvl="1" indent="-285750">
                <a:lnSpc>
                  <a:spcPct val="150000"/>
                </a:lnSpc>
                <a:buFont typeface="Arial" panose="020B0604020202020204" pitchFamily="34" charset="0"/>
                <a:buChar char="•"/>
              </a:pPr>
              <a:r>
                <a:rPr lang="en-US" sz="1600"/>
                <a:t>Once you select ‘Next,’ you are finished and have submitted your forms to the SSA. You will be directed to the initial page where you build your files. </a:t>
              </a:r>
            </a:p>
          </p:txBody>
        </p:sp>
      </p:grpSp>
    </p:spTree>
    <p:custDataLst>
      <p:tags r:id="rId1"/>
    </p:custDataLst>
    <p:extLst>
      <p:ext uri="{BB962C8B-B14F-4D97-AF65-F5344CB8AC3E}">
        <p14:creationId xmlns:p14="http://schemas.microsoft.com/office/powerpoint/2010/main" val="379448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e-Filing 940</a:t>
            </a:r>
          </a:p>
        </p:txBody>
      </p:sp>
    </p:spTree>
    <p:extLst>
      <p:ext uri="{BB962C8B-B14F-4D97-AF65-F5344CB8AC3E}">
        <p14:creationId xmlns:p14="http://schemas.microsoft.com/office/powerpoint/2010/main" val="381966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0F0092D-B3B9-4457-B6F8-B899BEEEEEF3}"/>
              </a:ext>
            </a:extLst>
          </p:cNvPr>
          <p:cNvPicPr/>
          <p:nvPr/>
        </p:nvPicPr>
        <p:blipFill>
          <a:blip r:embed="rId4"/>
          <a:stretch>
            <a:fillRect/>
          </a:stretch>
        </p:blipFill>
        <p:spPr>
          <a:xfrm>
            <a:off x="838199" y="2016734"/>
            <a:ext cx="7373379" cy="4313968"/>
          </a:xfrm>
          <a:prstGeom prst="rect">
            <a:avLst/>
          </a:prstGeom>
          <a:ln>
            <a:noFill/>
          </a:ln>
          <a:effectLst>
            <a:outerShdw blurRad="127000" dist="127000" dir="2700000" algn="tl" rotWithShape="0">
              <a:schemeClr val="tx1">
                <a:lumMod val="40000"/>
                <a:lumOff val="60000"/>
                <a:alpha val="40000"/>
              </a:schemeClr>
            </a:outerShdw>
          </a:effectLst>
        </p:spPr>
      </p:pic>
      <p:sp>
        <p:nvSpPr>
          <p:cNvPr id="18" name="Rectangle 17">
            <a:extLst>
              <a:ext uri="{FF2B5EF4-FFF2-40B4-BE49-F238E27FC236}">
                <a16:creationId xmlns:a16="http://schemas.microsoft.com/office/drawing/2014/main" id="{67A0A5EF-F69A-4BFA-82F0-AB51D72B7F13}"/>
              </a:ext>
            </a:extLst>
          </p:cNvPr>
          <p:cNvSpPr/>
          <p:nvPr/>
        </p:nvSpPr>
        <p:spPr>
          <a:xfrm>
            <a:off x="7542515" y="3426252"/>
            <a:ext cx="356515" cy="3403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
        <p:nvSpPr>
          <p:cNvPr id="19" name="Rectangle 18">
            <a:extLst>
              <a:ext uri="{FF2B5EF4-FFF2-40B4-BE49-F238E27FC236}">
                <a16:creationId xmlns:a16="http://schemas.microsoft.com/office/drawing/2014/main" id="{741F790C-87E8-4EBD-A3F2-FACCA1904BEF}"/>
              </a:ext>
            </a:extLst>
          </p:cNvPr>
          <p:cNvSpPr/>
          <p:nvPr/>
        </p:nvSpPr>
        <p:spPr>
          <a:xfrm>
            <a:off x="7257961" y="5896694"/>
            <a:ext cx="768555" cy="3403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
        <p:nvSpPr>
          <p:cNvPr id="2" name="Title 1"/>
          <p:cNvSpPr>
            <a:spLocks noGrp="1"/>
          </p:cNvSpPr>
          <p:nvPr>
            <p:ph type="title"/>
          </p:nvPr>
        </p:nvSpPr>
        <p:spPr/>
        <p:txBody>
          <a:bodyPr/>
          <a:lstStyle/>
          <a:p>
            <a:r>
              <a:rPr lang="en-US"/>
              <a:t>Create: e-File returns</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4"/>
            <a:ext cx="2864620"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744849"/>
            </a:xfrm>
            <a:prstGeom prst="rect">
              <a:avLst/>
            </a:prstGeom>
            <a:noFill/>
          </p:spPr>
          <p:txBody>
            <a:bodyPr wrap="square" lIns="0" tIns="45720" rIns="0" bIns="45720" rtlCol="0" anchor="t">
              <a:spAutoFit/>
            </a:bodyPr>
            <a:lstStyle/>
            <a:p>
              <a:pPr algn="ctr">
                <a:lnSpc>
                  <a:spcPct val="150000"/>
                </a:lnSpc>
              </a:pPr>
              <a:r>
                <a:rPr lang="en-US" sz="1600" dirty="0">
                  <a:latin typeface="Nunito Sans Black"/>
                </a:rPr>
                <a:t>E-FILE RETURNS</a:t>
              </a:r>
            </a:p>
            <a:p>
              <a:pPr marL="285750" indent="-285750">
                <a:lnSpc>
                  <a:spcPct val="150000"/>
                </a:lnSpc>
                <a:buFont typeface="Arial" panose="020B0604020202020204" pitchFamily="34" charset="0"/>
                <a:buChar char="•"/>
              </a:pPr>
              <a:r>
                <a:rPr lang="en-US" dirty="0"/>
                <a:t>Launch </a:t>
              </a:r>
              <a:r>
                <a:rPr lang="en-US" dirty="0" err="1"/>
                <a:t>Greenshades</a:t>
              </a:r>
              <a:endParaRPr lang="en-US" dirty="0"/>
            </a:p>
            <a:p>
              <a:pPr marL="285750" indent="-285750">
                <a:lnSpc>
                  <a:spcPct val="150000"/>
                </a:lnSpc>
                <a:buFont typeface="Arial" panose="020B0604020202020204" pitchFamily="34" charset="0"/>
                <a:buChar char="•"/>
              </a:pPr>
              <a:r>
                <a:rPr lang="en-US" dirty="0"/>
                <a:t>Create E-File Returns</a:t>
              </a:r>
            </a:p>
            <a:p>
              <a:pPr marL="285750" indent="-285750">
                <a:lnSpc>
                  <a:spcPct val="150000"/>
                </a:lnSpc>
                <a:buFont typeface="Arial" panose="020B0604020202020204" pitchFamily="34" charset="0"/>
                <a:buChar char="•"/>
              </a:pPr>
              <a:r>
                <a:rPr lang="en-US" dirty="0"/>
                <a:t>Select the Build? Checkbox next to US – 94x (940)</a:t>
              </a:r>
            </a:p>
            <a:p>
              <a:pPr marL="285750" indent="-285750">
                <a:lnSpc>
                  <a:spcPct val="150000"/>
                </a:lnSpc>
                <a:buFont typeface="Arial" panose="020B0604020202020204" pitchFamily="34" charset="0"/>
                <a:buChar char="•"/>
              </a:pPr>
              <a:r>
                <a:rPr lang="en-US" dirty="0"/>
                <a:t>Click Next </a:t>
              </a:r>
            </a:p>
          </p:txBody>
        </p:sp>
      </p:grpSp>
    </p:spTree>
    <p:custDataLst>
      <p:tags r:id="rId1"/>
    </p:custDataLst>
    <p:extLst>
      <p:ext uri="{BB962C8B-B14F-4D97-AF65-F5344CB8AC3E}">
        <p14:creationId xmlns:p14="http://schemas.microsoft.com/office/powerpoint/2010/main" val="1233542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e-File 940</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8489180" y="1986784"/>
            <a:ext cx="2864620" cy="4153832"/>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1000012"/>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940</a:t>
              </a:r>
            </a:p>
            <a:p>
              <a:pPr marL="285750" indent="-285750">
                <a:lnSpc>
                  <a:spcPct val="150000"/>
                </a:lnSpc>
                <a:buFont typeface="Arial" panose="020B0604020202020204" pitchFamily="34" charset="0"/>
                <a:buChar char="•"/>
              </a:pPr>
              <a:r>
                <a:rPr lang="en-US"/>
                <a:t>As the file is being built, select the check box at the bottom</a:t>
              </a:r>
            </a:p>
          </p:txBody>
        </p:sp>
      </p:grpSp>
      <p:pic>
        <p:nvPicPr>
          <p:cNvPr id="12" name="Picture 11">
            <a:extLst>
              <a:ext uri="{FF2B5EF4-FFF2-40B4-BE49-F238E27FC236}">
                <a16:creationId xmlns:a16="http://schemas.microsoft.com/office/drawing/2014/main" id="{B8FD8CA6-2EF8-4226-B7C8-216B69D5EB5C}"/>
              </a:ext>
            </a:extLst>
          </p:cNvPr>
          <p:cNvPicPr/>
          <p:nvPr/>
        </p:nvPicPr>
        <p:blipFill>
          <a:blip r:embed="rId4"/>
          <a:stretch>
            <a:fillRect/>
          </a:stretch>
        </p:blipFill>
        <p:spPr>
          <a:xfrm>
            <a:off x="838198" y="1999235"/>
            <a:ext cx="7413143" cy="4141381"/>
          </a:xfrm>
          <a:prstGeom prst="rect">
            <a:avLst/>
          </a:prstGeom>
          <a:ln>
            <a:noFill/>
          </a:ln>
          <a:effectLst>
            <a:outerShdw blurRad="127000" dist="127000" dir="2700000" algn="tl" rotWithShape="0">
              <a:schemeClr val="tx1">
                <a:lumMod val="40000"/>
                <a:lumOff val="60000"/>
                <a:alpha val="40000"/>
              </a:schemeClr>
            </a:outerShdw>
          </a:effectLst>
        </p:spPr>
      </p:pic>
      <p:sp>
        <p:nvSpPr>
          <p:cNvPr id="13" name="Rectangle 12">
            <a:extLst>
              <a:ext uri="{FF2B5EF4-FFF2-40B4-BE49-F238E27FC236}">
                <a16:creationId xmlns:a16="http://schemas.microsoft.com/office/drawing/2014/main" id="{2D2D56CA-4D05-4ABA-A001-954EAC5C2FF5}"/>
              </a:ext>
            </a:extLst>
          </p:cNvPr>
          <p:cNvSpPr/>
          <p:nvPr/>
        </p:nvSpPr>
        <p:spPr>
          <a:xfrm>
            <a:off x="2964952" y="5202918"/>
            <a:ext cx="5118791" cy="3917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Tree>
    <p:custDataLst>
      <p:tags r:id="rId1"/>
    </p:custDataLst>
    <p:extLst>
      <p:ext uri="{BB962C8B-B14F-4D97-AF65-F5344CB8AC3E}">
        <p14:creationId xmlns:p14="http://schemas.microsoft.com/office/powerpoint/2010/main" val="1480682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e-File 940</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709244" y="4866408"/>
            <a:ext cx="10644556" cy="1516024"/>
            <a:chOff x="8489180" y="3658518"/>
            <a:chExt cx="2864620" cy="2482101"/>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88"/>
              <a:ext cx="2590649" cy="2059713"/>
            </a:xfrm>
            <a:prstGeom prst="rect">
              <a:avLst/>
            </a:prstGeom>
            <a:noFill/>
          </p:spPr>
          <p:txBody>
            <a:bodyPr wrap="square" lIns="0" rIns="0" rtlCol="0">
              <a:spAutoFit/>
            </a:bodyPr>
            <a:lstStyle/>
            <a:p>
              <a:pPr>
                <a:lnSpc>
                  <a:spcPct val="150000"/>
                </a:lnSpc>
              </a:pPr>
              <a:r>
                <a:rPr lang="en-US" sz="1600">
                  <a:latin typeface="Nunito Sans Black" panose="00000A00000000000000" pitchFamily="2" charset="0"/>
                </a:rPr>
                <a:t>940</a:t>
              </a:r>
            </a:p>
            <a:p>
              <a:pPr marL="285750" indent="-285750">
                <a:lnSpc>
                  <a:spcPct val="150000"/>
                </a:lnSpc>
                <a:buFont typeface="Arial" panose="020B0604020202020204" pitchFamily="34" charset="0"/>
                <a:buChar char="•"/>
              </a:pPr>
              <a:r>
                <a:rPr lang="en-US"/>
                <a:t>Click the ‘Here’ link to make edits</a:t>
              </a:r>
            </a:p>
            <a:p>
              <a:pPr marL="285750" indent="-285750">
                <a:lnSpc>
                  <a:spcPct val="150000"/>
                </a:lnSpc>
                <a:buFont typeface="Arial" panose="020B0604020202020204" pitchFamily="34" charset="0"/>
                <a:buChar char="•"/>
              </a:pPr>
              <a:r>
                <a:rPr lang="en-US"/>
                <a:t>You will then see the form errors that need to be resolved</a:t>
              </a:r>
            </a:p>
          </p:txBody>
        </p:sp>
      </p:grpSp>
      <p:pic>
        <p:nvPicPr>
          <p:cNvPr id="14" name="Picture 13">
            <a:extLst>
              <a:ext uri="{FF2B5EF4-FFF2-40B4-BE49-F238E27FC236}">
                <a16:creationId xmlns:a16="http://schemas.microsoft.com/office/drawing/2014/main" id="{C4930A30-05DC-43AE-9214-BBFC5CA1BA88}"/>
              </a:ext>
            </a:extLst>
          </p:cNvPr>
          <p:cNvPicPr/>
          <p:nvPr/>
        </p:nvPicPr>
        <p:blipFill>
          <a:blip r:embed="rId4"/>
          <a:stretch>
            <a:fillRect/>
          </a:stretch>
        </p:blipFill>
        <p:spPr>
          <a:xfrm>
            <a:off x="709244" y="1986784"/>
            <a:ext cx="3722263" cy="2583529"/>
          </a:xfrm>
          <a:prstGeom prst="rect">
            <a:avLst/>
          </a:prstGeom>
          <a:ln>
            <a:noFill/>
          </a:ln>
          <a:effectLst>
            <a:outerShdw blurRad="127000" dist="127000" dir="2700000" algn="tl" rotWithShape="0">
              <a:schemeClr val="tx1">
                <a:lumMod val="40000"/>
                <a:lumOff val="60000"/>
                <a:alpha val="40000"/>
              </a:schemeClr>
            </a:outerShdw>
          </a:effectLst>
        </p:spPr>
      </p:pic>
      <p:pic>
        <p:nvPicPr>
          <p:cNvPr id="15" name="Picture 14">
            <a:extLst>
              <a:ext uri="{FF2B5EF4-FFF2-40B4-BE49-F238E27FC236}">
                <a16:creationId xmlns:a16="http://schemas.microsoft.com/office/drawing/2014/main" id="{0FE830F8-544C-454E-A275-C7899F0626F4}"/>
              </a:ext>
            </a:extLst>
          </p:cNvPr>
          <p:cNvPicPr/>
          <p:nvPr/>
        </p:nvPicPr>
        <p:blipFill>
          <a:blip r:embed="rId5"/>
          <a:stretch>
            <a:fillRect/>
          </a:stretch>
        </p:blipFill>
        <p:spPr>
          <a:xfrm>
            <a:off x="4541522" y="1986784"/>
            <a:ext cx="6812278" cy="2583529"/>
          </a:xfrm>
          <a:prstGeom prst="rect">
            <a:avLst/>
          </a:prstGeom>
          <a:ln>
            <a:noFill/>
          </a:ln>
          <a:effectLst>
            <a:outerShdw blurRad="127000" dist="127000" dir="2700000" algn="tl" rotWithShape="0">
              <a:schemeClr val="tx1">
                <a:lumMod val="40000"/>
                <a:lumOff val="60000"/>
                <a:alpha val="40000"/>
              </a:schemeClr>
            </a:outerShdw>
          </a:effectLst>
        </p:spPr>
      </p:pic>
      <p:sp>
        <p:nvSpPr>
          <p:cNvPr id="16" name="Arrow: Down 15">
            <a:extLst>
              <a:ext uri="{FF2B5EF4-FFF2-40B4-BE49-F238E27FC236}">
                <a16:creationId xmlns:a16="http://schemas.microsoft.com/office/drawing/2014/main" id="{8500CBC1-A283-4619-8CAE-5FA57650095C}"/>
              </a:ext>
            </a:extLst>
          </p:cNvPr>
          <p:cNvSpPr/>
          <p:nvPr/>
        </p:nvSpPr>
        <p:spPr>
          <a:xfrm rot="17600566">
            <a:off x="1209576" y="2425775"/>
            <a:ext cx="333747"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3322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94C-810C-4188-8D74-9C3C9CD1BF8D}"/>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79A48047-D805-4636-A049-94D6092B96B8}"/>
              </a:ext>
            </a:extLst>
          </p:cNvPr>
          <p:cNvSpPr>
            <a:spLocks noGrp="1"/>
          </p:cNvSpPr>
          <p:nvPr>
            <p:ph sz="half" idx="1"/>
          </p:nvPr>
        </p:nvSpPr>
        <p:spPr/>
        <p:txBody>
          <a:bodyPr>
            <a:normAutofit/>
          </a:bodyPr>
          <a:lstStyle/>
          <a:p>
            <a:r>
              <a:rPr lang="en-US" sz="1800"/>
              <a:t>The information in this webinar is being presented by </a:t>
            </a:r>
            <a:r>
              <a:rPr lang="en-US" sz="1800" err="1"/>
              <a:t>Avionté</a:t>
            </a:r>
            <a:r>
              <a:rPr lang="en-US" sz="1800"/>
              <a:t> as a </a:t>
            </a:r>
            <a:r>
              <a:rPr lang="en-US" sz="1800">
                <a:latin typeface="Nunito Sans Black" panose="00000A00000000000000" pitchFamily="2" charset="0"/>
              </a:rPr>
              <a:t>general informational and educational service</a:t>
            </a:r>
            <a:r>
              <a:rPr lang="en-US" sz="1800"/>
              <a:t> to its clients and prospective clients.</a:t>
            </a:r>
          </a:p>
          <a:p>
            <a:r>
              <a:rPr lang="en-US" sz="1800"/>
              <a:t>This information should not  be construed as, and </a:t>
            </a:r>
            <a:r>
              <a:rPr lang="en-US" sz="1800">
                <a:latin typeface="Nunito Sans Black" panose="00000A00000000000000" pitchFamily="2" charset="0"/>
              </a:rPr>
              <a:t>does not constitute, legal advice nor accounting, tax, or other professional advice</a:t>
            </a:r>
            <a:r>
              <a:rPr lang="en-US" sz="1800"/>
              <a:t> or services on any specific matter.</a:t>
            </a:r>
          </a:p>
          <a:p>
            <a:r>
              <a:rPr lang="en-US" sz="1800"/>
              <a:t>Participants should </a:t>
            </a:r>
            <a:r>
              <a:rPr lang="en-US" sz="1800">
                <a:latin typeface="Nunito Sans Black" panose="00000A00000000000000" pitchFamily="2" charset="0"/>
              </a:rPr>
              <a:t>consult with their counsel or other professional advisor</a:t>
            </a:r>
            <a:r>
              <a:rPr lang="en-US" sz="1800"/>
              <a:t> before acting on any information contained in this webinar.</a:t>
            </a:r>
          </a:p>
          <a:p>
            <a:r>
              <a:rPr lang="en-US" sz="1800" err="1"/>
              <a:t>Avionté</a:t>
            </a:r>
            <a:r>
              <a:rPr lang="en-US" sz="1800"/>
              <a:t> expressly </a:t>
            </a:r>
            <a:r>
              <a:rPr lang="en-US" sz="1800">
                <a:latin typeface="Nunito Sans Black" panose="00000A00000000000000" pitchFamily="2" charset="0"/>
              </a:rPr>
              <a:t>disclaims all liability in respect to actions taken or not taken</a:t>
            </a:r>
            <a:r>
              <a:rPr lang="en-US" sz="1800"/>
              <a:t> based on the contents of this webinar.</a:t>
            </a:r>
          </a:p>
        </p:txBody>
      </p:sp>
    </p:spTree>
    <p:extLst>
      <p:ext uri="{BB962C8B-B14F-4D97-AF65-F5344CB8AC3E}">
        <p14:creationId xmlns:p14="http://schemas.microsoft.com/office/powerpoint/2010/main" val="2376978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AB00F7-997A-4F5D-A041-BE775B0D80CD}"/>
              </a:ext>
            </a:extLst>
          </p:cNvPr>
          <p:cNvPicPr/>
          <p:nvPr/>
        </p:nvPicPr>
        <p:blipFill>
          <a:blip r:embed="rId4"/>
          <a:stretch>
            <a:fillRect/>
          </a:stretch>
        </p:blipFill>
        <p:spPr>
          <a:xfrm>
            <a:off x="709244" y="1931935"/>
            <a:ext cx="10644556" cy="2412084"/>
          </a:xfrm>
          <a:prstGeom prst="rect">
            <a:avLst/>
          </a:prstGeom>
          <a:ln>
            <a:noFill/>
          </a:ln>
          <a:effectLst>
            <a:outerShdw blurRad="127000" dist="127000" dir="2700000" algn="tl" rotWithShape="0">
              <a:schemeClr val="tx1">
                <a:lumMod val="40000"/>
                <a:lumOff val="60000"/>
                <a:alpha val="40000"/>
              </a:schemeClr>
            </a:outerShdw>
          </a:effectLst>
        </p:spPr>
      </p:pic>
      <p:sp>
        <p:nvSpPr>
          <p:cNvPr id="2" name="Title 1"/>
          <p:cNvSpPr>
            <a:spLocks noGrp="1"/>
          </p:cNvSpPr>
          <p:nvPr>
            <p:ph type="title"/>
          </p:nvPr>
        </p:nvSpPr>
        <p:spPr/>
        <p:txBody>
          <a:bodyPr/>
          <a:lstStyle/>
          <a:p>
            <a:r>
              <a:rPr lang="en-US"/>
              <a:t>e-File 940</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709244" y="4585266"/>
            <a:ext cx="10644556" cy="1992283"/>
            <a:chOff x="8489180" y="3658518"/>
            <a:chExt cx="2864620" cy="2801555"/>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88"/>
              <a:ext cx="2590649" cy="2739985"/>
            </a:xfrm>
            <a:prstGeom prst="rect">
              <a:avLst/>
            </a:prstGeom>
            <a:noFill/>
          </p:spPr>
          <p:txBody>
            <a:bodyPr wrap="square" lIns="0" rIns="0" rtlCol="0">
              <a:spAutoFit/>
            </a:bodyPr>
            <a:lstStyle/>
            <a:p>
              <a:pPr>
                <a:lnSpc>
                  <a:spcPct val="150000"/>
                </a:lnSpc>
              </a:pPr>
              <a:r>
                <a:rPr lang="en-US" sz="1600">
                  <a:latin typeface="Nunito Sans Black" panose="00000A00000000000000" pitchFamily="2" charset="0"/>
                </a:rPr>
                <a:t>940</a:t>
              </a:r>
            </a:p>
            <a:p>
              <a:pPr marL="285750" indent="-285750">
                <a:lnSpc>
                  <a:spcPct val="150000"/>
                </a:lnSpc>
                <a:buFont typeface="Arial" panose="020B0604020202020204" pitchFamily="34" charset="0"/>
                <a:buChar char="•"/>
              </a:pPr>
              <a:r>
                <a:rPr lang="en-US"/>
                <a:t>Resolve errors</a:t>
              </a:r>
            </a:p>
            <a:p>
              <a:pPr marL="285750" indent="-285750">
                <a:lnSpc>
                  <a:spcPct val="150000"/>
                </a:lnSpc>
                <a:buFont typeface="Arial" panose="020B0604020202020204" pitchFamily="34" charset="0"/>
                <a:buChar char="•"/>
              </a:pPr>
              <a:r>
                <a:rPr lang="en-US"/>
                <a:t>You have checked box 1b yet have not marked more than one state of wages on schedule A of this form. Please either clear box 1b or else mark multiple states on schedule A.</a:t>
              </a:r>
            </a:p>
          </p:txBody>
        </p:sp>
      </p:grpSp>
      <p:sp>
        <p:nvSpPr>
          <p:cNvPr id="12" name="Rectangle 11">
            <a:extLst>
              <a:ext uri="{FF2B5EF4-FFF2-40B4-BE49-F238E27FC236}">
                <a16:creationId xmlns:a16="http://schemas.microsoft.com/office/drawing/2014/main" id="{651FFE35-2DFE-45C6-A667-D858A0DDB014}"/>
              </a:ext>
            </a:extLst>
          </p:cNvPr>
          <p:cNvSpPr/>
          <p:nvPr/>
        </p:nvSpPr>
        <p:spPr>
          <a:xfrm>
            <a:off x="8161604" y="2384239"/>
            <a:ext cx="2880360" cy="89915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a:ea typeface="+mn-ea"/>
              <a:cs typeface="+mn-cs"/>
            </a:endParaRPr>
          </a:p>
        </p:txBody>
      </p:sp>
    </p:spTree>
    <p:custDataLst>
      <p:tags r:id="rId1"/>
    </p:custDataLst>
    <p:extLst>
      <p:ext uri="{BB962C8B-B14F-4D97-AF65-F5344CB8AC3E}">
        <p14:creationId xmlns:p14="http://schemas.microsoft.com/office/powerpoint/2010/main" val="3878203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1A51D0-E113-4BB9-A8D6-685DE2E16927}"/>
              </a:ext>
            </a:extLst>
          </p:cNvPr>
          <p:cNvSpPr/>
          <p:nvPr/>
        </p:nvSpPr>
        <p:spPr>
          <a:xfrm>
            <a:off x="5627077" y="0"/>
            <a:ext cx="833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27411" y="365125"/>
            <a:ext cx="4526388" cy="1325563"/>
          </a:xfrm>
        </p:spPr>
        <p:txBody>
          <a:bodyPr/>
          <a:lstStyle/>
          <a:p>
            <a:r>
              <a:rPr lang="en-US"/>
              <a:t>E-File 940</a:t>
            </a:r>
          </a:p>
        </p:txBody>
      </p:sp>
      <p:grpSp>
        <p:nvGrpSpPr>
          <p:cNvPr id="11" name="Group 10">
            <a:extLst>
              <a:ext uri="{FF2B5EF4-FFF2-40B4-BE49-F238E27FC236}">
                <a16:creationId xmlns:a16="http://schemas.microsoft.com/office/drawing/2014/main" id="{6B21CC98-332E-42F2-9D41-F8B422DFAC43}"/>
              </a:ext>
            </a:extLst>
          </p:cNvPr>
          <p:cNvGrpSpPr/>
          <p:nvPr/>
        </p:nvGrpSpPr>
        <p:grpSpPr>
          <a:xfrm>
            <a:off x="6600092" y="1986783"/>
            <a:ext cx="4753708" cy="4506092"/>
            <a:chOff x="8489180" y="3658518"/>
            <a:chExt cx="2864620" cy="2496085"/>
          </a:xfrm>
        </p:grpSpPr>
        <p:sp>
          <p:nvSpPr>
            <p:cNvPr id="8" name="Rectangle 7">
              <a:extLst>
                <a:ext uri="{FF2B5EF4-FFF2-40B4-BE49-F238E27FC236}">
                  <a16:creationId xmlns:a16="http://schemas.microsoft.com/office/drawing/2014/main" id="{FE2579A7-B032-430F-9D38-DD954E0E914C}"/>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A125557-BC1E-44E9-9685-FBE0571EB155}"/>
                </a:ext>
              </a:extLst>
            </p:cNvPr>
            <p:cNvSpPr txBox="1"/>
            <p:nvPr/>
          </p:nvSpPr>
          <p:spPr>
            <a:xfrm>
              <a:off x="8626164" y="3720090"/>
              <a:ext cx="2590649" cy="2434513"/>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940</a:t>
              </a:r>
            </a:p>
            <a:p>
              <a:pPr marL="285750" indent="-285750">
                <a:lnSpc>
                  <a:spcPct val="150000"/>
                </a:lnSpc>
                <a:buFont typeface="Arial" panose="020B0604020202020204" pitchFamily="34" charset="0"/>
                <a:buChar char="•"/>
              </a:pPr>
              <a:r>
                <a:rPr lang="en-US"/>
                <a:t>Resolve errors</a:t>
              </a:r>
            </a:p>
            <a:p>
              <a:pPr marL="285750" indent="-285750">
                <a:lnSpc>
                  <a:spcPct val="150000"/>
                </a:lnSpc>
                <a:buFont typeface="Arial" panose="020B0604020202020204" pitchFamily="34" charset="0"/>
                <a:buChar char="•"/>
              </a:pPr>
              <a:r>
                <a:rPr lang="en-US"/>
                <a:t>Box 12 (976.67) should equal box 17 (976.69). You may need to add Box 11 to Box 16c. </a:t>
              </a:r>
            </a:p>
            <a:p>
              <a:pPr marL="742950" lvl="1" indent="-285750">
                <a:lnSpc>
                  <a:spcPct val="150000"/>
                </a:lnSpc>
                <a:buFont typeface="Arial" panose="020B0604020202020204" pitchFamily="34" charset="0"/>
                <a:buChar char="•"/>
              </a:pPr>
              <a:r>
                <a:rPr lang="en-US" sz="1600"/>
                <a:t>Please check at least one box when there are exempt FUTA tax payments</a:t>
              </a:r>
            </a:p>
            <a:p>
              <a:pPr marL="285750" indent="-285750">
                <a:lnSpc>
                  <a:spcPct val="150000"/>
                </a:lnSpc>
                <a:buFont typeface="Arial" panose="020B0604020202020204" pitchFamily="34" charset="0"/>
                <a:buChar char="•"/>
              </a:pPr>
              <a:r>
                <a:rPr lang="en-US"/>
                <a:t>Once errors are resolved, file will be built and ready to file through </a:t>
              </a:r>
              <a:r>
                <a:rPr lang="en-US" err="1"/>
                <a:t>Greenshades</a:t>
              </a:r>
              <a:r>
                <a:rPr lang="en-US"/>
                <a:t>.</a:t>
              </a:r>
            </a:p>
          </p:txBody>
        </p:sp>
      </p:grpSp>
      <p:pic>
        <p:nvPicPr>
          <p:cNvPr id="12" name="Picture 11">
            <a:extLst>
              <a:ext uri="{FF2B5EF4-FFF2-40B4-BE49-F238E27FC236}">
                <a16:creationId xmlns:a16="http://schemas.microsoft.com/office/drawing/2014/main" id="{9DCB88BD-F5E0-4668-8316-68BC87F2342C}"/>
              </a:ext>
            </a:extLst>
          </p:cNvPr>
          <p:cNvPicPr/>
          <p:nvPr/>
        </p:nvPicPr>
        <p:blipFill rotWithShape="1">
          <a:blip r:embed="rId4"/>
          <a:srcRect l="947" r="9176"/>
          <a:stretch/>
        </p:blipFill>
        <p:spPr>
          <a:xfrm>
            <a:off x="337538" y="639366"/>
            <a:ext cx="5896164" cy="5579269"/>
          </a:xfrm>
          <a:prstGeom prst="rect">
            <a:avLst/>
          </a:prstGeom>
          <a:ln>
            <a:noFill/>
          </a:ln>
          <a:effectLst>
            <a:outerShdw blurRad="127000" dist="127000" dir="2700000" algn="tl" rotWithShape="0">
              <a:schemeClr val="tx1">
                <a:lumMod val="40000"/>
                <a:lumOff val="60000"/>
                <a:alpha val="40000"/>
              </a:schemeClr>
            </a:outerShdw>
          </a:effectLst>
        </p:spPr>
      </p:pic>
    </p:spTree>
    <p:custDataLst>
      <p:tags r:id="rId1"/>
    </p:custDataLst>
    <p:extLst>
      <p:ext uri="{BB962C8B-B14F-4D97-AF65-F5344CB8AC3E}">
        <p14:creationId xmlns:p14="http://schemas.microsoft.com/office/powerpoint/2010/main" val="500547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W-2 troubleshooting</a:t>
            </a:r>
          </a:p>
        </p:txBody>
      </p:sp>
    </p:spTree>
    <p:extLst>
      <p:ext uri="{BB962C8B-B14F-4D97-AF65-F5344CB8AC3E}">
        <p14:creationId xmlns:p14="http://schemas.microsoft.com/office/powerpoint/2010/main" val="24454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2C63-BF18-492C-A819-52FDB50C65B6}"/>
              </a:ext>
            </a:extLst>
          </p:cNvPr>
          <p:cNvSpPr>
            <a:spLocks noGrp="1"/>
          </p:cNvSpPr>
          <p:nvPr>
            <p:ph type="title" idx="4294967295"/>
          </p:nvPr>
        </p:nvSpPr>
        <p:spPr>
          <a:xfrm>
            <a:off x="6096000" y="973017"/>
            <a:ext cx="5021632" cy="2622161"/>
          </a:xfrm>
        </p:spPr>
        <p:txBody>
          <a:bodyPr>
            <a:normAutofit/>
          </a:bodyPr>
          <a:lstStyle/>
          <a:p>
            <a:r>
              <a:rPr lang="en-US"/>
              <a:t>“Box 12 isn’t populating the appropriate data.”</a:t>
            </a:r>
          </a:p>
        </p:txBody>
      </p:sp>
      <p:pic>
        <p:nvPicPr>
          <p:cNvPr id="13" name="Content Placeholder 12">
            <a:extLst>
              <a:ext uri="{FF2B5EF4-FFF2-40B4-BE49-F238E27FC236}">
                <a16:creationId xmlns:a16="http://schemas.microsoft.com/office/drawing/2014/main" id="{A4080060-1E21-409C-96D5-00C2F85B5BCB}"/>
              </a:ext>
            </a:extLst>
          </p:cNvPr>
          <p:cNvPicPr>
            <a:picLocks noGrp="1" noChangeAspect="1"/>
          </p:cNvPicPr>
          <p:nvPr>
            <p:ph idx="4294967295"/>
          </p:nvPr>
        </p:nvPicPr>
        <p:blipFill>
          <a:blip r:embed="rId4"/>
          <a:stretch>
            <a:fillRect/>
          </a:stretch>
        </p:blipFill>
        <p:spPr>
          <a:xfrm>
            <a:off x="128954" y="0"/>
            <a:ext cx="5256094" cy="6669169"/>
          </a:xfrm>
        </p:spPr>
      </p:pic>
      <p:sp>
        <p:nvSpPr>
          <p:cNvPr id="5" name="TextBox 4">
            <a:extLst>
              <a:ext uri="{FF2B5EF4-FFF2-40B4-BE49-F238E27FC236}">
                <a16:creationId xmlns:a16="http://schemas.microsoft.com/office/drawing/2014/main" id="{07423AAC-FE9E-459C-8964-705717494AB2}"/>
              </a:ext>
            </a:extLst>
          </p:cNvPr>
          <p:cNvSpPr txBox="1"/>
          <p:nvPr/>
        </p:nvSpPr>
        <p:spPr>
          <a:xfrm>
            <a:off x="6096000" y="4099031"/>
            <a:ext cx="4561905"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a:t>Admin Tools &gt; Transaction Type</a:t>
            </a:r>
          </a:p>
          <a:p>
            <a:r>
              <a:rPr lang="en-US"/>
              <a:t>W2 Box, W2 Label</a:t>
            </a:r>
          </a:p>
        </p:txBody>
      </p:sp>
      <p:pic>
        <p:nvPicPr>
          <p:cNvPr id="7" name="Picture 6">
            <a:extLst>
              <a:ext uri="{FF2B5EF4-FFF2-40B4-BE49-F238E27FC236}">
                <a16:creationId xmlns:a16="http://schemas.microsoft.com/office/drawing/2014/main" id="{3AC05A6D-49D7-4BEC-8396-F26D7665FD2B}"/>
              </a:ext>
            </a:extLst>
          </p:cNvPr>
          <p:cNvPicPr>
            <a:picLocks noChangeAspect="1"/>
          </p:cNvPicPr>
          <p:nvPr/>
        </p:nvPicPr>
        <p:blipFill>
          <a:blip r:embed="rId5"/>
          <a:stretch>
            <a:fillRect/>
          </a:stretch>
        </p:blipFill>
        <p:spPr>
          <a:xfrm>
            <a:off x="6096000" y="5283093"/>
            <a:ext cx="4561905" cy="904762"/>
          </a:xfrm>
          <a:prstGeom prst="rect">
            <a:avLst/>
          </a:prstGeom>
          <a:ln>
            <a:noFill/>
          </a:ln>
          <a:effectLst>
            <a:outerShdw blurRad="127000" dist="127000" dir="2700000" algn="tl" rotWithShape="0">
              <a:schemeClr val="tx1">
                <a:lumMod val="40000"/>
                <a:lumOff val="60000"/>
                <a:alpha val="40000"/>
              </a:schemeClr>
            </a:outerShdw>
          </a:effectLst>
        </p:spPr>
      </p:pic>
      <p:cxnSp>
        <p:nvCxnSpPr>
          <p:cNvPr id="12" name="Straight Connector 11">
            <a:extLst>
              <a:ext uri="{FF2B5EF4-FFF2-40B4-BE49-F238E27FC236}">
                <a16:creationId xmlns:a16="http://schemas.microsoft.com/office/drawing/2014/main" id="{8BEDCAFF-7E07-4CC2-859B-BB6CB3093FA6}"/>
              </a:ext>
            </a:extLst>
          </p:cNvPr>
          <p:cNvCxnSpPr>
            <a:cxnSpLocks/>
          </p:cNvCxnSpPr>
          <p:nvPr/>
        </p:nvCxnSpPr>
        <p:spPr>
          <a:xfrm flipH="1">
            <a:off x="6169981" y="3595178"/>
            <a:ext cx="602201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9800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“The employer contact information is incorrect.”</a:t>
            </a:r>
          </a:p>
        </p:txBody>
      </p:sp>
      <p:pic>
        <p:nvPicPr>
          <p:cNvPr id="7" name="Picture 6">
            <a:extLst>
              <a:ext uri="{FF2B5EF4-FFF2-40B4-BE49-F238E27FC236}">
                <a16:creationId xmlns:a16="http://schemas.microsoft.com/office/drawing/2014/main" id="{519937BB-8AC8-45BE-AB62-403D45333774}"/>
              </a:ext>
            </a:extLst>
          </p:cNvPr>
          <p:cNvPicPr>
            <a:picLocks noChangeAspect="1"/>
          </p:cNvPicPr>
          <p:nvPr/>
        </p:nvPicPr>
        <p:blipFill>
          <a:blip r:embed="rId4"/>
          <a:stretch>
            <a:fillRect/>
          </a:stretch>
        </p:blipFill>
        <p:spPr>
          <a:xfrm>
            <a:off x="4958440" y="2029836"/>
            <a:ext cx="6395360" cy="3913763"/>
          </a:xfrm>
          <a:prstGeom prst="rect">
            <a:avLst/>
          </a:prstGeom>
          <a:effectLst>
            <a:outerShdw blurRad="127000" dist="127000" dir="2700000" algn="tl" rotWithShape="0">
              <a:schemeClr val="tx1">
                <a:lumMod val="40000"/>
                <a:lumOff val="60000"/>
                <a:alpha val="40000"/>
              </a:schemeClr>
            </a:outerShdw>
          </a:effectLst>
        </p:spPr>
      </p:pic>
      <p:grpSp>
        <p:nvGrpSpPr>
          <p:cNvPr id="8" name="Group 7">
            <a:extLst>
              <a:ext uri="{FF2B5EF4-FFF2-40B4-BE49-F238E27FC236}">
                <a16:creationId xmlns:a16="http://schemas.microsoft.com/office/drawing/2014/main" id="{4D5A3C56-104C-490F-A83D-3CB32F8E49BD}"/>
              </a:ext>
            </a:extLst>
          </p:cNvPr>
          <p:cNvGrpSpPr/>
          <p:nvPr/>
        </p:nvGrpSpPr>
        <p:grpSpPr>
          <a:xfrm>
            <a:off x="838200" y="2029837"/>
            <a:ext cx="3921368" cy="4463038"/>
            <a:chOff x="8489180" y="3658518"/>
            <a:chExt cx="2864620" cy="2482101"/>
          </a:xfrm>
        </p:grpSpPr>
        <p:sp>
          <p:nvSpPr>
            <p:cNvPr id="9" name="Rectangle 8">
              <a:extLst>
                <a:ext uri="{FF2B5EF4-FFF2-40B4-BE49-F238E27FC236}">
                  <a16:creationId xmlns:a16="http://schemas.microsoft.com/office/drawing/2014/main" id="{7F77C5AB-EB1E-4E54-BBF8-3D6B2C73C731}"/>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91A98DCD-6B3A-47D5-A20B-E325594DB70C}"/>
                </a:ext>
              </a:extLst>
            </p:cNvPr>
            <p:cNvSpPr txBox="1"/>
            <p:nvPr/>
          </p:nvSpPr>
          <p:spPr>
            <a:xfrm>
              <a:off x="8626164" y="3720090"/>
              <a:ext cx="2590649" cy="2120266"/>
            </a:xfrm>
            <a:prstGeom prst="rect">
              <a:avLst/>
            </a:prstGeom>
            <a:noFill/>
          </p:spPr>
          <p:txBody>
            <a:bodyPr wrap="square" lIns="0" rIns="0" rtlCol="0">
              <a:spAutoFit/>
            </a:bodyPr>
            <a:lstStyle/>
            <a:p>
              <a:pPr algn="ctr">
                <a:lnSpc>
                  <a:spcPct val="150000"/>
                </a:lnSpc>
              </a:pPr>
              <a:r>
                <a:rPr lang="en-US" sz="1600">
                  <a:latin typeface="Nunito Sans Black" panose="00000A00000000000000" pitchFamily="2" charset="0"/>
                </a:rPr>
                <a:t>GREENSHADES PROPERTIES IN </a:t>
              </a:r>
            </a:p>
            <a:p>
              <a:pPr algn="ctr">
                <a:lnSpc>
                  <a:spcPct val="150000"/>
                </a:lnSpc>
              </a:pPr>
              <a:r>
                <a:rPr lang="en-US" sz="1600">
                  <a:latin typeface="Nunito Sans Black" panose="00000A00000000000000" pitchFamily="2" charset="0"/>
                </a:rPr>
                <a:t>ADMIN TOOLS &gt; EMPLOYER &gt; DETAIL</a:t>
              </a:r>
            </a:p>
            <a:p>
              <a:pPr marL="285750" indent="-285750">
                <a:lnSpc>
                  <a:spcPct val="150000"/>
                </a:lnSpc>
                <a:buFont typeface="Arial" panose="020B0604020202020204" pitchFamily="34" charset="0"/>
                <a:buChar char="•"/>
              </a:pPr>
              <a:endParaRPr lang="en-US" sz="1400"/>
            </a:p>
            <a:p>
              <a:pPr marL="285750" indent="-285750">
                <a:lnSpc>
                  <a:spcPct val="150000"/>
                </a:lnSpc>
                <a:buFont typeface="Arial" panose="020B0604020202020204" pitchFamily="34" charset="0"/>
                <a:buChar char="•"/>
              </a:pPr>
              <a:r>
                <a:rPr lang="en-US" sz="1400" err="1"/>
                <a:t>GS_Company_CompanyID</a:t>
              </a:r>
              <a:r>
                <a:rPr lang="en-US" sz="1400"/>
                <a:t> = Registration Key!</a:t>
              </a:r>
            </a:p>
            <a:p>
              <a:pPr marL="742950" lvl="1" indent="-285750">
                <a:lnSpc>
                  <a:spcPct val="150000"/>
                </a:lnSpc>
                <a:buFont typeface="Arial" panose="020B0604020202020204" pitchFamily="34" charset="0"/>
                <a:buChar char="•"/>
              </a:pPr>
              <a:r>
                <a:rPr lang="en-US" sz="1200"/>
                <a:t>Missing info? Contact Account Manager! </a:t>
              </a:r>
            </a:p>
            <a:p>
              <a:pPr marL="285750" indent="-285750">
                <a:lnSpc>
                  <a:spcPct val="150000"/>
                </a:lnSpc>
                <a:buFont typeface="Arial" panose="020B0604020202020204" pitchFamily="34" charset="0"/>
                <a:buChar char="•"/>
              </a:pPr>
              <a:r>
                <a:rPr lang="en-US" sz="1400" err="1"/>
                <a:t>GSXMLFeed_Contact_ContactName</a:t>
              </a:r>
              <a:endParaRPr lang="en-US" sz="1400"/>
            </a:p>
            <a:p>
              <a:pPr marL="285750" indent="-285750">
                <a:lnSpc>
                  <a:spcPct val="150000"/>
                </a:lnSpc>
                <a:buFont typeface="Arial" panose="020B0604020202020204" pitchFamily="34" charset="0"/>
                <a:buChar char="•"/>
              </a:pPr>
              <a:r>
                <a:rPr lang="en-US" sz="1400" err="1"/>
                <a:t>GSXMLFeed_Contact_ContactPhone</a:t>
              </a:r>
              <a:endParaRPr lang="en-US" sz="1400"/>
            </a:p>
            <a:p>
              <a:pPr marL="285750" indent="-285750">
                <a:lnSpc>
                  <a:spcPct val="150000"/>
                </a:lnSpc>
                <a:buFont typeface="Arial" panose="020B0604020202020204" pitchFamily="34" charset="0"/>
                <a:buChar char="•"/>
              </a:pPr>
              <a:r>
                <a:rPr lang="en-US" sz="1400" err="1"/>
                <a:t>GSXMLFeed_Contact_ContactPhoneExt</a:t>
              </a:r>
              <a:endParaRPr lang="en-US" sz="1400"/>
            </a:p>
            <a:p>
              <a:pPr marL="285750" indent="-285750">
                <a:lnSpc>
                  <a:spcPct val="150000"/>
                </a:lnSpc>
                <a:buFont typeface="Arial" panose="020B0604020202020204" pitchFamily="34" charset="0"/>
                <a:buChar char="•"/>
              </a:pPr>
              <a:r>
                <a:rPr lang="en-US" sz="1400" err="1"/>
                <a:t>GSXMLFeed_Contact_ContactEmail</a:t>
              </a:r>
              <a:endParaRPr lang="en-US" sz="1400"/>
            </a:p>
          </p:txBody>
        </p:sp>
      </p:grpSp>
    </p:spTree>
    <p:custDataLst>
      <p:tags r:id="rId1"/>
    </p:custDataLst>
    <p:extLst>
      <p:ext uri="{BB962C8B-B14F-4D97-AF65-F5344CB8AC3E}">
        <p14:creationId xmlns:p14="http://schemas.microsoft.com/office/powerpoint/2010/main" val="1155704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Helpful resources</a:t>
            </a:r>
          </a:p>
        </p:txBody>
      </p:sp>
    </p:spTree>
    <p:extLst>
      <p:ext uri="{BB962C8B-B14F-4D97-AF65-F5344CB8AC3E}">
        <p14:creationId xmlns:p14="http://schemas.microsoft.com/office/powerpoint/2010/main" val="25059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567C6C-A77B-47D5-8294-8F12C8E6B0D8}"/>
              </a:ext>
            </a:extLst>
          </p:cNvPr>
          <p:cNvGrpSpPr/>
          <p:nvPr/>
        </p:nvGrpSpPr>
        <p:grpSpPr>
          <a:xfrm>
            <a:off x="571500" y="2329296"/>
            <a:ext cx="11216561" cy="2199408"/>
            <a:chOff x="572095" y="1201526"/>
            <a:chExt cx="11216561" cy="2199408"/>
          </a:xfrm>
        </p:grpSpPr>
        <p:grpSp>
          <p:nvGrpSpPr>
            <p:cNvPr id="15" name="Group 14">
              <a:extLst>
                <a:ext uri="{FF2B5EF4-FFF2-40B4-BE49-F238E27FC236}">
                  <a16:creationId xmlns:a16="http://schemas.microsoft.com/office/drawing/2014/main" id="{E030D282-87E3-4C03-8F56-C5367DB4CC9D}"/>
                </a:ext>
              </a:extLst>
            </p:cNvPr>
            <p:cNvGrpSpPr/>
            <p:nvPr/>
          </p:nvGrpSpPr>
          <p:grpSpPr>
            <a:xfrm>
              <a:off x="3397388" y="1206374"/>
              <a:ext cx="2702012" cy="2194560"/>
              <a:chOff x="6095999" y="1206374"/>
              <a:chExt cx="2702012" cy="2194560"/>
            </a:xfrm>
          </p:grpSpPr>
          <p:sp>
            <p:nvSpPr>
              <p:cNvPr id="10" name="TextBox 9"/>
              <p:cNvSpPr txBox="1"/>
              <p:nvPr/>
            </p:nvSpPr>
            <p:spPr>
              <a:xfrm>
                <a:off x="6260757" y="2303885"/>
                <a:ext cx="2392062" cy="598625"/>
              </a:xfrm>
              <a:prstGeom prst="rect">
                <a:avLst/>
              </a:prstGeom>
              <a:noFill/>
            </p:spPr>
            <p:txBody>
              <a:bodyPr wrap="square" lIns="0" rIns="0" rtlCol="0">
                <a:spAutoFit/>
              </a:bodyPr>
              <a:lstStyle/>
              <a:p>
                <a:pPr algn="ctr">
                  <a:lnSpc>
                    <a:spcPct val="120000"/>
                  </a:lnSpc>
                </a:pPr>
                <a:r>
                  <a:rPr lang="en-US" sz="1400">
                    <a:latin typeface="Nunito Sans Black" panose="00000A00000000000000" pitchFamily="2" charset="0"/>
                  </a:rPr>
                  <a:t>SUPPORT CENTER</a:t>
                </a:r>
              </a:p>
              <a:p>
                <a:pPr algn="ctr">
                  <a:lnSpc>
                    <a:spcPct val="120000"/>
                  </a:lnSpc>
                </a:pPr>
                <a:r>
                  <a:rPr lang="en-US" sz="1400"/>
                  <a:t>Tickets and guide articles.</a:t>
                </a:r>
              </a:p>
            </p:txBody>
          </p:sp>
          <p:sp>
            <p:nvSpPr>
              <p:cNvPr id="25" name="Rectangle 24">
                <a:extLst>
                  <a:ext uri="{FF2B5EF4-FFF2-40B4-BE49-F238E27FC236}">
                    <a16:creationId xmlns:a16="http://schemas.microsoft.com/office/drawing/2014/main" id="{BC5BD47E-2E91-44BE-9687-C275DD01DB2D}"/>
                  </a:ext>
                </a:extLst>
              </p:cNvPr>
              <p:cNvSpPr/>
              <p:nvPr/>
            </p:nvSpPr>
            <p:spPr>
              <a:xfrm>
                <a:off x="6095999"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69" name="Graphic 68" descr="Ui Ux outline">
                <a:extLst>
                  <a:ext uri="{FF2B5EF4-FFF2-40B4-BE49-F238E27FC236}">
                    <a16:creationId xmlns:a16="http://schemas.microsoft.com/office/drawing/2014/main" id="{D4EFBB82-6371-44ED-9E86-DC710572DE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76176" y="1561995"/>
                <a:ext cx="741658" cy="741658"/>
              </a:xfrm>
              <a:prstGeom prst="rect">
                <a:avLst/>
              </a:prstGeom>
            </p:spPr>
          </p:pic>
        </p:grpSp>
        <p:grpSp>
          <p:nvGrpSpPr>
            <p:cNvPr id="16" name="Group 15">
              <a:extLst>
                <a:ext uri="{FF2B5EF4-FFF2-40B4-BE49-F238E27FC236}">
                  <a16:creationId xmlns:a16="http://schemas.microsoft.com/office/drawing/2014/main" id="{6B3B6F89-2C8C-49F0-8B36-597836F514B8}"/>
                </a:ext>
              </a:extLst>
            </p:cNvPr>
            <p:cNvGrpSpPr/>
            <p:nvPr/>
          </p:nvGrpSpPr>
          <p:grpSpPr>
            <a:xfrm>
              <a:off x="6219874" y="1206374"/>
              <a:ext cx="2702012" cy="2194560"/>
              <a:chOff x="8918485" y="1206374"/>
              <a:chExt cx="2702012" cy="2194560"/>
            </a:xfrm>
          </p:grpSpPr>
          <p:sp>
            <p:nvSpPr>
              <p:cNvPr id="51" name="TextBox 50">
                <a:extLst>
                  <a:ext uri="{FF2B5EF4-FFF2-40B4-BE49-F238E27FC236}">
                    <a16:creationId xmlns:a16="http://schemas.microsoft.com/office/drawing/2014/main" id="{54765964-8CBB-4ADF-AE0D-A01BCB130B65}"/>
                  </a:ext>
                </a:extLst>
              </p:cNvPr>
              <p:cNvSpPr txBox="1"/>
              <p:nvPr/>
            </p:nvSpPr>
            <p:spPr>
              <a:xfrm>
                <a:off x="9083243" y="2303885"/>
                <a:ext cx="2392062" cy="857158"/>
              </a:xfrm>
              <a:prstGeom prst="rect">
                <a:avLst/>
              </a:prstGeom>
              <a:noFill/>
            </p:spPr>
            <p:txBody>
              <a:bodyPr wrap="square" lIns="0" rIns="0" rtlCol="0">
                <a:spAutoFit/>
              </a:bodyPr>
              <a:lstStyle/>
              <a:p>
                <a:pPr algn="ctr">
                  <a:lnSpc>
                    <a:spcPct val="120000"/>
                  </a:lnSpc>
                </a:pPr>
                <a:r>
                  <a:rPr lang="en-US" sz="1400" dirty="0">
                    <a:latin typeface="Nunito Sans Black" panose="00000A00000000000000" pitchFamily="2" charset="0"/>
                  </a:rPr>
                  <a:t>WEBINARS</a:t>
                </a:r>
              </a:p>
              <a:p>
                <a:pPr algn="ctr">
                  <a:lnSpc>
                    <a:spcPct val="120000"/>
                  </a:lnSpc>
                </a:pPr>
                <a:r>
                  <a:rPr lang="en-US" sz="1400" dirty="0"/>
                  <a:t>Live virtual training hosted monthly. (NUC)</a:t>
                </a:r>
              </a:p>
            </p:txBody>
          </p:sp>
          <p:sp>
            <p:nvSpPr>
              <p:cNvPr id="52" name="Rectangle 51">
                <a:extLst>
                  <a:ext uri="{FF2B5EF4-FFF2-40B4-BE49-F238E27FC236}">
                    <a16:creationId xmlns:a16="http://schemas.microsoft.com/office/drawing/2014/main" id="{0473577E-424E-441D-A935-1AA0DF065208}"/>
                  </a:ext>
                </a:extLst>
              </p:cNvPr>
              <p:cNvSpPr/>
              <p:nvPr/>
            </p:nvSpPr>
            <p:spPr>
              <a:xfrm>
                <a:off x="8918485"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70" name="Graphic 69" descr="Online meeting outline">
                <a:extLst>
                  <a:ext uri="{FF2B5EF4-FFF2-40B4-BE49-F238E27FC236}">
                    <a16:creationId xmlns:a16="http://schemas.microsoft.com/office/drawing/2014/main" id="{76D9FB71-9244-4020-8D10-1A5F20F336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08444" y="1561995"/>
                <a:ext cx="741659" cy="741659"/>
              </a:xfrm>
              <a:prstGeom prst="rect">
                <a:avLst/>
              </a:prstGeom>
            </p:spPr>
          </p:pic>
        </p:grpSp>
        <p:grpSp>
          <p:nvGrpSpPr>
            <p:cNvPr id="74" name="Group 73">
              <a:extLst>
                <a:ext uri="{FF2B5EF4-FFF2-40B4-BE49-F238E27FC236}">
                  <a16:creationId xmlns:a16="http://schemas.microsoft.com/office/drawing/2014/main" id="{B6932495-121A-4F51-BAA3-586BC5B4C2CE}"/>
                </a:ext>
              </a:extLst>
            </p:cNvPr>
            <p:cNvGrpSpPr/>
            <p:nvPr/>
          </p:nvGrpSpPr>
          <p:grpSpPr>
            <a:xfrm>
              <a:off x="9086644" y="1201526"/>
              <a:ext cx="2702012" cy="2194560"/>
              <a:chOff x="8918485" y="3500352"/>
              <a:chExt cx="2702012" cy="2194560"/>
            </a:xfrm>
          </p:grpSpPr>
          <p:sp>
            <p:nvSpPr>
              <p:cNvPr id="55" name="TextBox 54">
                <a:extLst>
                  <a:ext uri="{FF2B5EF4-FFF2-40B4-BE49-F238E27FC236}">
                    <a16:creationId xmlns:a16="http://schemas.microsoft.com/office/drawing/2014/main" id="{F829561B-F6A9-4544-97CA-0DAF258BE78A}"/>
                  </a:ext>
                </a:extLst>
              </p:cNvPr>
              <p:cNvSpPr txBox="1"/>
              <p:nvPr/>
            </p:nvSpPr>
            <p:spPr>
              <a:xfrm>
                <a:off x="9083243" y="4597863"/>
                <a:ext cx="2392062" cy="598625"/>
              </a:xfrm>
              <a:prstGeom prst="rect">
                <a:avLst/>
              </a:prstGeom>
              <a:noFill/>
            </p:spPr>
            <p:txBody>
              <a:bodyPr wrap="square" lIns="0" rIns="0" rtlCol="0">
                <a:spAutoFit/>
              </a:bodyPr>
              <a:lstStyle/>
              <a:p>
                <a:pPr algn="ctr">
                  <a:lnSpc>
                    <a:spcPct val="120000"/>
                  </a:lnSpc>
                </a:pPr>
                <a:r>
                  <a:rPr lang="en-US" sz="1400">
                    <a:latin typeface="Nunito Sans Black" panose="00000A00000000000000" pitchFamily="2" charset="0"/>
                  </a:rPr>
                  <a:t>BOLD BULLETIN</a:t>
                </a:r>
              </a:p>
              <a:p>
                <a:pPr algn="ctr">
                  <a:lnSpc>
                    <a:spcPct val="120000"/>
                  </a:lnSpc>
                </a:pPr>
                <a:r>
                  <a:rPr lang="en-US" sz="1400"/>
                  <a:t>Weekly newsletter.</a:t>
                </a:r>
              </a:p>
            </p:txBody>
          </p:sp>
          <p:sp>
            <p:nvSpPr>
              <p:cNvPr id="56" name="Rectangle 55">
                <a:extLst>
                  <a:ext uri="{FF2B5EF4-FFF2-40B4-BE49-F238E27FC236}">
                    <a16:creationId xmlns:a16="http://schemas.microsoft.com/office/drawing/2014/main" id="{EF5EFC41-CF77-4F92-9196-7E41779BE89F}"/>
                  </a:ext>
                </a:extLst>
              </p:cNvPr>
              <p:cNvSpPr/>
              <p:nvPr/>
            </p:nvSpPr>
            <p:spPr>
              <a:xfrm>
                <a:off x="8918485" y="3500352"/>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71" name="Graphic 70" descr="Newspaper outline">
                <a:extLst>
                  <a:ext uri="{FF2B5EF4-FFF2-40B4-BE49-F238E27FC236}">
                    <a16:creationId xmlns:a16="http://schemas.microsoft.com/office/drawing/2014/main" id="{4C200631-C93E-4545-85C6-AC67319DDD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908445" y="3855972"/>
                <a:ext cx="741658" cy="741658"/>
              </a:xfrm>
              <a:prstGeom prst="rect">
                <a:avLst/>
              </a:prstGeom>
            </p:spPr>
          </p:pic>
        </p:grpSp>
        <p:sp>
          <p:nvSpPr>
            <p:cNvPr id="27" name="TextBox 26">
              <a:extLst>
                <a:ext uri="{FF2B5EF4-FFF2-40B4-BE49-F238E27FC236}">
                  <a16:creationId xmlns:a16="http://schemas.microsoft.com/office/drawing/2014/main" id="{E7D5D090-8B5D-444F-8493-B7D651C80D05}"/>
                </a:ext>
              </a:extLst>
            </p:cNvPr>
            <p:cNvSpPr txBox="1"/>
            <p:nvPr/>
          </p:nvSpPr>
          <p:spPr>
            <a:xfrm>
              <a:off x="736853" y="2303885"/>
              <a:ext cx="2392062" cy="857158"/>
            </a:xfrm>
            <a:prstGeom prst="rect">
              <a:avLst/>
            </a:prstGeom>
            <a:noFill/>
          </p:spPr>
          <p:txBody>
            <a:bodyPr wrap="square" lIns="0" rIns="0" rtlCol="0">
              <a:spAutoFit/>
            </a:bodyPr>
            <a:lstStyle/>
            <a:p>
              <a:pPr algn="ctr">
                <a:lnSpc>
                  <a:spcPct val="120000"/>
                </a:lnSpc>
              </a:pPr>
              <a:r>
                <a:rPr lang="en-US" sz="1400">
                  <a:latin typeface="Nunito Sans Black" panose="00000A00000000000000" pitchFamily="2" charset="0"/>
                </a:rPr>
                <a:t>AVIONTÉ UNIVERSITY</a:t>
              </a:r>
            </a:p>
            <a:p>
              <a:pPr algn="ctr">
                <a:lnSpc>
                  <a:spcPct val="120000"/>
                </a:lnSpc>
              </a:pPr>
              <a:r>
                <a:rPr lang="en-US" sz="1400"/>
                <a:t>Interactive on-demand eLearning.</a:t>
              </a:r>
            </a:p>
          </p:txBody>
        </p:sp>
        <p:sp>
          <p:nvSpPr>
            <p:cNvPr id="28" name="Rectangle 27">
              <a:extLst>
                <a:ext uri="{FF2B5EF4-FFF2-40B4-BE49-F238E27FC236}">
                  <a16:creationId xmlns:a16="http://schemas.microsoft.com/office/drawing/2014/main" id="{BAA98ECB-2C46-4E84-8090-B254A81B4C98}"/>
                </a:ext>
              </a:extLst>
            </p:cNvPr>
            <p:cNvSpPr/>
            <p:nvPr/>
          </p:nvSpPr>
          <p:spPr>
            <a:xfrm>
              <a:off x="572095"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29" name="Graphic 28" descr="Graduation cap outline">
              <a:extLst>
                <a:ext uri="{FF2B5EF4-FFF2-40B4-BE49-F238E27FC236}">
                  <a16:creationId xmlns:a16="http://schemas.microsoft.com/office/drawing/2014/main" id="{8FC7A8C8-6055-4D0B-BA4B-BC1032D5C8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552272" y="1561995"/>
              <a:ext cx="741658" cy="741658"/>
            </a:xfrm>
            <a:prstGeom prst="rect">
              <a:avLst/>
            </a:prstGeom>
          </p:spPr>
        </p:pic>
      </p:grpSp>
      <p:sp>
        <p:nvSpPr>
          <p:cNvPr id="4" name="Title 3">
            <a:extLst>
              <a:ext uri="{FF2B5EF4-FFF2-40B4-BE49-F238E27FC236}">
                <a16:creationId xmlns:a16="http://schemas.microsoft.com/office/drawing/2014/main" id="{85B2CD9C-7619-423C-8414-1F4523EA320C}"/>
              </a:ext>
            </a:extLst>
          </p:cNvPr>
          <p:cNvSpPr>
            <a:spLocks noGrp="1"/>
          </p:cNvSpPr>
          <p:nvPr>
            <p:ph type="title"/>
          </p:nvPr>
        </p:nvSpPr>
        <p:spPr/>
        <p:txBody>
          <a:bodyPr/>
          <a:lstStyle/>
          <a:p>
            <a:r>
              <a:rPr lang="en-US"/>
              <a:t>Additional resources</a:t>
            </a:r>
          </a:p>
        </p:txBody>
      </p:sp>
      <p:pic>
        <p:nvPicPr>
          <p:cNvPr id="32" name="Picture 32">
            <a:extLst>
              <a:ext uri="{FF2B5EF4-FFF2-40B4-BE49-F238E27FC236}">
                <a16:creationId xmlns:a16="http://schemas.microsoft.com/office/drawing/2014/main" id="{05ECC038-8CBB-4907-A83A-7D95B054B99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41239" r="48308"/>
          <a:stretch/>
        </p:blipFill>
        <p:spPr>
          <a:xfrm rot="10800000">
            <a:off x="-1" y="5234876"/>
            <a:ext cx="2855759" cy="1623123"/>
          </a:xfrm>
          <a:prstGeom prst="rect">
            <a:avLst/>
          </a:prstGeom>
        </p:spPr>
      </p:pic>
      <p:pic>
        <p:nvPicPr>
          <p:cNvPr id="33" name="Picture 33">
            <a:extLst>
              <a:ext uri="{FF2B5EF4-FFF2-40B4-BE49-F238E27FC236}">
                <a16:creationId xmlns:a16="http://schemas.microsoft.com/office/drawing/2014/main" id="{793E3D36-E65A-4E3C-B099-A79C79234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800000">
            <a:off x="2293335" y="5688769"/>
            <a:ext cx="1402802" cy="1304606"/>
          </a:xfrm>
          <a:prstGeom prst="rect">
            <a:avLst/>
          </a:prstGeom>
        </p:spPr>
      </p:pic>
      <p:sp>
        <p:nvSpPr>
          <p:cNvPr id="34" name="TextBox 33">
            <a:extLst>
              <a:ext uri="{FF2B5EF4-FFF2-40B4-BE49-F238E27FC236}">
                <a16:creationId xmlns:a16="http://schemas.microsoft.com/office/drawing/2014/main" id="{A1D10BD6-10A7-43C3-899A-8B286C3E65A2}"/>
              </a:ext>
            </a:extLst>
          </p:cNvPr>
          <p:cNvSpPr txBox="1"/>
          <p:nvPr/>
        </p:nvSpPr>
        <p:spPr>
          <a:xfrm>
            <a:off x="4600932" y="4757639"/>
            <a:ext cx="7187129" cy="346249"/>
          </a:xfrm>
          <a:prstGeom prst="rect">
            <a:avLst/>
          </a:prstGeom>
          <a:noFill/>
        </p:spPr>
        <p:txBody>
          <a:bodyPr wrap="square" rtlCol="0">
            <a:spAutoFit/>
          </a:bodyPr>
          <a:lstStyle/>
          <a:p>
            <a:pPr algn="r">
              <a:lnSpc>
                <a:spcPct val="150000"/>
              </a:lnSpc>
            </a:pPr>
            <a:r>
              <a:rPr lang="en-US" sz="1200">
                <a:solidFill>
                  <a:schemeClr val="bg1">
                    <a:lumMod val="65000"/>
                  </a:schemeClr>
                </a:solidFill>
                <a:latin typeface="Nunito Sans Black" panose="00000A00000000000000" pitchFamily="2" charset="0"/>
              </a:rPr>
              <a:t>NOTE:</a:t>
            </a:r>
            <a:r>
              <a:rPr lang="en-US" sz="1200">
                <a:solidFill>
                  <a:schemeClr val="bg1">
                    <a:lumMod val="65000"/>
                  </a:schemeClr>
                </a:solidFill>
              </a:rPr>
              <a:t> Your account manager is always happy to help. If you have questions, be sure to reach out!</a:t>
            </a:r>
          </a:p>
        </p:txBody>
      </p:sp>
    </p:spTree>
    <p:extLst>
      <p:ext uri="{BB962C8B-B14F-4D97-AF65-F5344CB8AC3E}">
        <p14:creationId xmlns:p14="http://schemas.microsoft.com/office/powerpoint/2010/main" val="22756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2E058B-B71A-415B-88E4-9A65D5CEA5F9}"/>
              </a:ext>
            </a:extLst>
          </p:cNvPr>
          <p:cNvGrpSpPr/>
          <p:nvPr/>
        </p:nvGrpSpPr>
        <p:grpSpPr>
          <a:xfrm>
            <a:off x="573366" y="2329296"/>
            <a:ext cx="11045267" cy="3251673"/>
            <a:chOff x="175158" y="2907784"/>
            <a:chExt cx="11841683" cy="3486134"/>
          </a:xfrm>
        </p:grpSpPr>
        <p:sp>
          <p:nvSpPr>
            <p:cNvPr id="17" name="Rectangle 16">
              <a:extLst>
                <a:ext uri="{FF2B5EF4-FFF2-40B4-BE49-F238E27FC236}">
                  <a16:creationId xmlns:a16="http://schemas.microsoft.com/office/drawing/2014/main" id="{F4192F3D-2192-4E17-8F1E-75C2B142820C}"/>
                </a:ext>
              </a:extLst>
            </p:cNvPr>
            <p:cNvSpPr/>
            <p:nvPr/>
          </p:nvSpPr>
          <p:spPr>
            <a:xfrm>
              <a:off x="175158"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 name="Group 2">
              <a:extLst>
                <a:ext uri="{FF2B5EF4-FFF2-40B4-BE49-F238E27FC236}">
                  <a16:creationId xmlns:a16="http://schemas.microsoft.com/office/drawing/2014/main" id="{083F0BE3-0A4D-44FB-938D-052ED6A2C994}"/>
                </a:ext>
              </a:extLst>
            </p:cNvPr>
            <p:cNvGrpSpPr/>
            <p:nvPr/>
          </p:nvGrpSpPr>
          <p:grpSpPr>
            <a:xfrm>
              <a:off x="404158" y="3061756"/>
              <a:ext cx="2392062" cy="2296867"/>
              <a:chOff x="347008" y="2758482"/>
              <a:chExt cx="2392062" cy="2296867"/>
            </a:xfrm>
          </p:grpSpPr>
          <p:sp>
            <p:nvSpPr>
              <p:cNvPr id="34" name="TextBox 33">
                <a:extLst>
                  <a:ext uri="{FF2B5EF4-FFF2-40B4-BE49-F238E27FC236}">
                    <a16:creationId xmlns:a16="http://schemas.microsoft.com/office/drawing/2014/main" id="{42BCB666-759E-421A-AF34-9F6D16317769}"/>
                  </a:ext>
                </a:extLst>
              </p:cNvPr>
              <p:cNvSpPr txBox="1"/>
              <p:nvPr/>
            </p:nvSpPr>
            <p:spPr>
              <a:xfrm>
                <a:off x="347008" y="3500372"/>
                <a:ext cx="2392062" cy="1554977"/>
              </a:xfrm>
              <a:prstGeom prst="rect">
                <a:avLst/>
              </a:prstGeom>
              <a:noFill/>
            </p:spPr>
            <p:txBody>
              <a:bodyPr wrap="square" lIns="0" rIns="0" rtlCol="0">
                <a:spAutoFit/>
              </a:bodyPr>
              <a:lstStyle/>
              <a:p>
                <a:pPr algn="ctr">
                  <a:lnSpc>
                    <a:spcPct val="150000"/>
                  </a:lnSpc>
                </a:pPr>
                <a:r>
                  <a:rPr lang="en-US">
                    <a:latin typeface="Nunito Sans Black" panose="00000A00000000000000" pitchFamily="2" charset="0"/>
                  </a:rPr>
                  <a:t>ACA DIRECTORY</a:t>
                </a:r>
              </a:p>
              <a:p>
                <a:pPr algn="ctr">
                  <a:lnSpc>
                    <a:spcPct val="150000"/>
                  </a:lnSpc>
                </a:pPr>
                <a:r>
                  <a:rPr lang="en-US" sz="1400"/>
                  <a:t>Links to helpful ACA year-end articles and training modules</a:t>
                </a:r>
              </a:p>
            </p:txBody>
          </p:sp>
          <p:pic>
            <p:nvPicPr>
              <p:cNvPr id="35" name="Graphic 34" descr="Badge 1 outline">
                <a:extLst>
                  <a:ext uri="{FF2B5EF4-FFF2-40B4-BE49-F238E27FC236}">
                    <a16:creationId xmlns:a16="http://schemas.microsoft.com/office/drawing/2014/main" id="{33C5FBD6-F47C-4068-8C51-4335B9A0AD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2427" y="2758482"/>
                <a:ext cx="741658" cy="741658"/>
              </a:xfrm>
              <a:prstGeom prst="rect">
                <a:avLst/>
              </a:prstGeom>
            </p:spPr>
          </p:pic>
        </p:grpSp>
        <p:sp>
          <p:nvSpPr>
            <p:cNvPr id="36" name="Rectangle 35">
              <a:extLst>
                <a:ext uri="{FF2B5EF4-FFF2-40B4-BE49-F238E27FC236}">
                  <a16:creationId xmlns:a16="http://schemas.microsoft.com/office/drawing/2014/main" id="{141AAD80-9DE2-407B-B345-C266E0137EFA}"/>
                </a:ext>
              </a:extLst>
            </p:cNvPr>
            <p:cNvSpPr/>
            <p:nvPr/>
          </p:nvSpPr>
          <p:spPr>
            <a:xfrm>
              <a:off x="3172365" y="2914477"/>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6DDAE95E-712E-48B8-B419-EAC879E0EAD8}"/>
                </a:ext>
              </a:extLst>
            </p:cNvPr>
            <p:cNvSpPr/>
            <p:nvPr/>
          </p:nvSpPr>
          <p:spPr>
            <a:xfrm>
              <a:off x="6169572" y="2911131"/>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a:extLst>
                <a:ext uri="{FF2B5EF4-FFF2-40B4-BE49-F238E27FC236}">
                  <a16:creationId xmlns:a16="http://schemas.microsoft.com/office/drawing/2014/main" id="{FB60B7B1-9A31-4429-8EF7-02724758F547}"/>
                </a:ext>
              </a:extLst>
            </p:cNvPr>
            <p:cNvSpPr/>
            <p:nvPr/>
          </p:nvSpPr>
          <p:spPr>
            <a:xfrm>
              <a:off x="9166779"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hlinkClick r:id="rId5"/>
              <a:extLst>
                <a:ext uri="{FF2B5EF4-FFF2-40B4-BE49-F238E27FC236}">
                  <a16:creationId xmlns:a16="http://schemas.microsoft.com/office/drawing/2014/main" id="{BC5E4A1F-5541-4A89-87C5-0A08604DF3B1}"/>
                </a:ext>
              </a:extLst>
            </p:cNvPr>
            <p:cNvSpPr/>
            <p:nvPr/>
          </p:nvSpPr>
          <p:spPr>
            <a:xfrm>
              <a:off x="175158" y="6009423"/>
              <a:ext cx="2850062" cy="384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unito Sans Black" panose="00000A00000000000000" pitchFamily="2" charset="0"/>
                </a:rPr>
                <a:t>CHECK IT OUT</a:t>
              </a:r>
            </a:p>
          </p:txBody>
        </p:sp>
        <p:sp>
          <p:nvSpPr>
            <p:cNvPr id="39" name="Rectangle 38">
              <a:hlinkClick r:id="rId6"/>
              <a:extLst>
                <a:ext uri="{FF2B5EF4-FFF2-40B4-BE49-F238E27FC236}">
                  <a16:creationId xmlns:a16="http://schemas.microsoft.com/office/drawing/2014/main" id="{B0936891-E74F-44E0-9656-7F735BC52BF1}"/>
                </a:ext>
              </a:extLst>
            </p:cNvPr>
            <p:cNvSpPr/>
            <p:nvPr/>
          </p:nvSpPr>
          <p:spPr>
            <a:xfrm>
              <a:off x="3172365" y="6009423"/>
              <a:ext cx="2850062" cy="384495"/>
            </a:xfrm>
            <a:prstGeom prst="rect">
              <a:avLst/>
            </a:prstGeom>
            <a:solidFill>
              <a:srgbClr val="694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unito Sans Black" panose="00000A00000000000000" pitchFamily="2" charset="0"/>
                </a:rPr>
                <a:t>TAKE A LOOK</a:t>
              </a:r>
            </a:p>
          </p:txBody>
        </p:sp>
        <p:sp>
          <p:nvSpPr>
            <p:cNvPr id="40" name="Rectangle 39">
              <a:hlinkClick r:id="rId7"/>
              <a:extLst>
                <a:ext uri="{FF2B5EF4-FFF2-40B4-BE49-F238E27FC236}">
                  <a16:creationId xmlns:a16="http://schemas.microsoft.com/office/drawing/2014/main" id="{FE0A8B22-97FB-4D1E-BE6C-B8F094E46B8F}"/>
                </a:ext>
              </a:extLst>
            </p:cNvPr>
            <p:cNvSpPr/>
            <p:nvPr/>
          </p:nvSpPr>
          <p:spPr>
            <a:xfrm>
              <a:off x="6169572" y="6009422"/>
              <a:ext cx="2850062" cy="384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unito Sans Black" panose="00000A00000000000000" pitchFamily="2" charset="0"/>
                </a:rPr>
                <a:t>LEARN MORE</a:t>
              </a:r>
            </a:p>
          </p:txBody>
        </p:sp>
        <p:sp>
          <p:nvSpPr>
            <p:cNvPr id="41" name="Rectangle 40">
              <a:hlinkClick r:id="rId8"/>
              <a:extLst>
                <a:ext uri="{FF2B5EF4-FFF2-40B4-BE49-F238E27FC236}">
                  <a16:creationId xmlns:a16="http://schemas.microsoft.com/office/drawing/2014/main" id="{A245C627-CE2B-4209-A1A8-7F21D13D06FF}"/>
                </a:ext>
              </a:extLst>
            </p:cNvPr>
            <p:cNvSpPr/>
            <p:nvPr/>
          </p:nvSpPr>
          <p:spPr>
            <a:xfrm>
              <a:off x="9166779" y="6009421"/>
              <a:ext cx="2850062" cy="384495"/>
            </a:xfrm>
            <a:prstGeom prst="rect">
              <a:avLst/>
            </a:prstGeom>
            <a:solidFill>
              <a:srgbClr val="10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unito Sans Black" panose="00000A00000000000000" pitchFamily="2" charset="0"/>
                </a:rPr>
                <a:t>GET STARTED</a:t>
              </a:r>
            </a:p>
          </p:txBody>
        </p:sp>
        <p:grpSp>
          <p:nvGrpSpPr>
            <p:cNvPr id="42" name="Group 41">
              <a:extLst>
                <a:ext uri="{FF2B5EF4-FFF2-40B4-BE49-F238E27FC236}">
                  <a16:creationId xmlns:a16="http://schemas.microsoft.com/office/drawing/2014/main" id="{3CA3B7E1-DAAA-458C-847C-6FBB7997E920}"/>
                </a:ext>
              </a:extLst>
            </p:cNvPr>
            <p:cNvGrpSpPr/>
            <p:nvPr/>
          </p:nvGrpSpPr>
          <p:grpSpPr>
            <a:xfrm>
              <a:off x="3401365" y="3065101"/>
              <a:ext cx="2392062" cy="2643334"/>
              <a:chOff x="347008" y="2758482"/>
              <a:chExt cx="2392062" cy="2643334"/>
            </a:xfrm>
          </p:grpSpPr>
          <p:sp>
            <p:nvSpPr>
              <p:cNvPr id="43" name="TextBox 42">
                <a:extLst>
                  <a:ext uri="{FF2B5EF4-FFF2-40B4-BE49-F238E27FC236}">
                    <a16:creationId xmlns:a16="http://schemas.microsoft.com/office/drawing/2014/main" id="{C92C0C9A-1087-472D-A778-2F39DB3E28AC}"/>
                  </a:ext>
                </a:extLst>
              </p:cNvPr>
              <p:cNvSpPr txBox="1"/>
              <p:nvPr/>
            </p:nvSpPr>
            <p:spPr>
              <a:xfrm>
                <a:off x="347008" y="3500372"/>
                <a:ext cx="2392062" cy="1901444"/>
              </a:xfrm>
              <a:prstGeom prst="rect">
                <a:avLst/>
              </a:prstGeom>
              <a:noFill/>
            </p:spPr>
            <p:txBody>
              <a:bodyPr wrap="square" lIns="0" rIns="0" rtlCol="0">
                <a:spAutoFit/>
              </a:bodyPr>
              <a:lstStyle/>
              <a:p>
                <a:pPr algn="ctr">
                  <a:lnSpc>
                    <a:spcPct val="150000"/>
                  </a:lnSpc>
                </a:pPr>
                <a:r>
                  <a:rPr lang="en-US">
                    <a:latin typeface="Nunito Sans Black" panose="00000A00000000000000" pitchFamily="2" charset="0"/>
                  </a:rPr>
                  <a:t>TAXES DIRECTORY</a:t>
                </a:r>
              </a:p>
              <a:p>
                <a:pPr algn="ctr">
                  <a:lnSpc>
                    <a:spcPct val="150000"/>
                  </a:lnSpc>
                </a:pPr>
                <a:r>
                  <a:rPr lang="en-US" sz="1400"/>
                  <a:t>Links to articles about W-2 production and distribution, training modules, and </a:t>
                </a:r>
                <a:r>
                  <a:rPr lang="en-US" sz="1400" err="1"/>
                  <a:t>Greenshades</a:t>
                </a:r>
                <a:r>
                  <a:rPr lang="en-US" sz="1400"/>
                  <a:t> resources</a:t>
                </a:r>
              </a:p>
            </p:txBody>
          </p:sp>
          <p:pic>
            <p:nvPicPr>
              <p:cNvPr id="44" name="Graphic 43" descr="Badge outline">
                <a:extLst>
                  <a:ext uri="{FF2B5EF4-FFF2-40B4-BE49-F238E27FC236}">
                    <a16:creationId xmlns:a16="http://schemas.microsoft.com/office/drawing/2014/main" id="{022C4A4D-1ED6-4D81-B12A-FC4E72098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62427" y="2758482"/>
                <a:ext cx="741658" cy="741658"/>
              </a:xfrm>
              <a:prstGeom prst="rect">
                <a:avLst/>
              </a:prstGeom>
            </p:spPr>
          </p:pic>
        </p:grpSp>
        <p:grpSp>
          <p:nvGrpSpPr>
            <p:cNvPr id="45" name="Group 44">
              <a:extLst>
                <a:ext uri="{FF2B5EF4-FFF2-40B4-BE49-F238E27FC236}">
                  <a16:creationId xmlns:a16="http://schemas.microsoft.com/office/drawing/2014/main" id="{85B8AE87-0057-4409-91D4-74E8351AADF3}"/>
                </a:ext>
              </a:extLst>
            </p:cNvPr>
            <p:cNvGrpSpPr/>
            <p:nvPr/>
          </p:nvGrpSpPr>
          <p:grpSpPr>
            <a:xfrm>
              <a:off x="6398572" y="3065101"/>
              <a:ext cx="2392062" cy="2643335"/>
              <a:chOff x="347008" y="2758482"/>
              <a:chExt cx="2392062" cy="2643335"/>
            </a:xfrm>
          </p:grpSpPr>
          <p:sp>
            <p:nvSpPr>
              <p:cNvPr id="46" name="TextBox 45">
                <a:extLst>
                  <a:ext uri="{FF2B5EF4-FFF2-40B4-BE49-F238E27FC236}">
                    <a16:creationId xmlns:a16="http://schemas.microsoft.com/office/drawing/2014/main" id="{845E97F4-6E94-428B-89C9-64358A9EB306}"/>
                  </a:ext>
                </a:extLst>
              </p:cNvPr>
              <p:cNvSpPr txBox="1"/>
              <p:nvPr/>
            </p:nvSpPr>
            <p:spPr>
              <a:xfrm>
                <a:off x="347008" y="3500372"/>
                <a:ext cx="2392062" cy="1901445"/>
              </a:xfrm>
              <a:prstGeom prst="rect">
                <a:avLst/>
              </a:prstGeom>
              <a:noFill/>
            </p:spPr>
            <p:txBody>
              <a:bodyPr wrap="square" lIns="0" rIns="0" rtlCol="0">
                <a:spAutoFit/>
              </a:bodyPr>
              <a:lstStyle/>
              <a:p>
                <a:pPr algn="ctr">
                  <a:lnSpc>
                    <a:spcPct val="150000"/>
                  </a:lnSpc>
                </a:pPr>
                <a:r>
                  <a:rPr lang="en-US">
                    <a:latin typeface="Nunito Sans Black" panose="00000A00000000000000" pitchFamily="2" charset="0"/>
                  </a:rPr>
                  <a:t>YEAR-END </a:t>
                </a:r>
              </a:p>
              <a:p>
                <a:pPr algn="ctr">
                  <a:lnSpc>
                    <a:spcPct val="150000"/>
                  </a:lnSpc>
                </a:pPr>
                <a:r>
                  <a:rPr lang="en-US" sz="1400"/>
                  <a:t>Collection of KB articles specifically related to producing year-end reporting in </a:t>
                </a:r>
                <a:r>
                  <a:rPr lang="en-US" sz="1400" err="1"/>
                  <a:t>Avionté</a:t>
                </a:r>
                <a:endParaRPr lang="en-US" sz="1400"/>
              </a:p>
            </p:txBody>
          </p:sp>
          <p:pic>
            <p:nvPicPr>
              <p:cNvPr id="47" name="Graphic 46" descr="Badge 3 outline">
                <a:extLst>
                  <a:ext uri="{FF2B5EF4-FFF2-40B4-BE49-F238E27FC236}">
                    <a16:creationId xmlns:a16="http://schemas.microsoft.com/office/drawing/2014/main" id="{A1DDE3DB-2A79-486A-B490-0A4B1792A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62427" y="2758482"/>
                <a:ext cx="741658" cy="741658"/>
              </a:xfrm>
              <a:prstGeom prst="rect">
                <a:avLst/>
              </a:prstGeom>
            </p:spPr>
          </p:pic>
        </p:grpSp>
        <p:grpSp>
          <p:nvGrpSpPr>
            <p:cNvPr id="48" name="Group 47">
              <a:extLst>
                <a:ext uri="{FF2B5EF4-FFF2-40B4-BE49-F238E27FC236}">
                  <a16:creationId xmlns:a16="http://schemas.microsoft.com/office/drawing/2014/main" id="{C231D104-C5C3-4C41-B559-CE25F48C7A28}"/>
                </a:ext>
              </a:extLst>
            </p:cNvPr>
            <p:cNvGrpSpPr/>
            <p:nvPr/>
          </p:nvGrpSpPr>
          <p:grpSpPr>
            <a:xfrm>
              <a:off x="9395780" y="3058408"/>
              <a:ext cx="2392062" cy="2296867"/>
              <a:chOff x="347008" y="2758482"/>
              <a:chExt cx="2392062" cy="2296867"/>
            </a:xfrm>
          </p:grpSpPr>
          <p:sp>
            <p:nvSpPr>
              <p:cNvPr id="49" name="TextBox 48">
                <a:extLst>
                  <a:ext uri="{FF2B5EF4-FFF2-40B4-BE49-F238E27FC236}">
                    <a16:creationId xmlns:a16="http://schemas.microsoft.com/office/drawing/2014/main" id="{C73919B0-18C3-4BD0-AB8D-E6999AFF1EC3}"/>
                  </a:ext>
                </a:extLst>
              </p:cNvPr>
              <p:cNvSpPr txBox="1"/>
              <p:nvPr/>
            </p:nvSpPr>
            <p:spPr>
              <a:xfrm>
                <a:off x="347008" y="3500372"/>
                <a:ext cx="2392062" cy="1554977"/>
              </a:xfrm>
              <a:prstGeom prst="rect">
                <a:avLst/>
              </a:prstGeom>
              <a:noFill/>
            </p:spPr>
            <p:txBody>
              <a:bodyPr wrap="square" lIns="0" rIns="0" rtlCol="0">
                <a:spAutoFit/>
              </a:bodyPr>
              <a:lstStyle/>
              <a:p>
                <a:pPr algn="ctr">
                  <a:lnSpc>
                    <a:spcPct val="150000"/>
                  </a:lnSpc>
                </a:pPr>
                <a:r>
                  <a:rPr lang="en-US">
                    <a:latin typeface="Nunito Sans Black" panose="00000A00000000000000" pitchFamily="2" charset="0"/>
                  </a:rPr>
                  <a:t>ACA SECTION</a:t>
                </a:r>
              </a:p>
              <a:p>
                <a:pPr algn="ctr">
                  <a:lnSpc>
                    <a:spcPct val="150000"/>
                  </a:lnSpc>
                </a:pPr>
                <a:r>
                  <a:rPr lang="en-US" sz="1400"/>
                  <a:t>Collection of all articles related to the </a:t>
                </a:r>
                <a:r>
                  <a:rPr lang="en-US" sz="1400" err="1"/>
                  <a:t>Avionté</a:t>
                </a:r>
                <a:r>
                  <a:rPr lang="en-US" sz="1400"/>
                  <a:t> ACA solution</a:t>
                </a:r>
              </a:p>
            </p:txBody>
          </p:sp>
          <p:pic>
            <p:nvPicPr>
              <p:cNvPr id="50" name="Graphic 49" descr="Badge 4 outline">
                <a:extLst>
                  <a:ext uri="{FF2B5EF4-FFF2-40B4-BE49-F238E27FC236}">
                    <a16:creationId xmlns:a16="http://schemas.microsoft.com/office/drawing/2014/main" id="{28D78370-1739-4FAF-AFAB-D0AE2F076B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62427" y="2758482"/>
                <a:ext cx="741658" cy="741658"/>
              </a:xfrm>
              <a:prstGeom prst="rect">
                <a:avLst/>
              </a:prstGeom>
            </p:spPr>
          </p:pic>
        </p:grpSp>
      </p:grpSp>
      <p:sp>
        <p:nvSpPr>
          <p:cNvPr id="2" name="Title 1">
            <a:extLst>
              <a:ext uri="{FF2B5EF4-FFF2-40B4-BE49-F238E27FC236}">
                <a16:creationId xmlns:a16="http://schemas.microsoft.com/office/drawing/2014/main" id="{65FB0206-823D-4A58-B059-158AE9DA02A2}"/>
              </a:ext>
            </a:extLst>
          </p:cNvPr>
          <p:cNvSpPr>
            <a:spLocks noGrp="1"/>
          </p:cNvSpPr>
          <p:nvPr>
            <p:ph type="title"/>
          </p:nvPr>
        </p:nvSpPr>
        <p:spPr/>
        <p:txBody>
          <a:bodyPr/>
          <a:lstStyle/>
          <a:p>
            <a:pPr algn="ctr"/>
            <a:r>
              <a:rPr lang="en-US"/>
              <a:t>Knowledge Base highlights</a:t>
            </a:r>
          </a:p>
        </p:txBody>
      </p:sp>
    </p:spTree>
    <p:extLst>
      <p:ext uri="{BB962C8B-B14F-4D97-AF65-F5344CB8AC3E}">
        <p14:creationId xmlns:p14="http://schemas.microsoft.com/office/powerpoint/2010/main" val="23660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FEDDC0-5F9A-4AC0-88D5-F280DA64E85D}"/>
              </a:ext>
            </a:extLst>
          </p:cNvPr>
          <p:cNvGrpSpPr/>
          <p:nvPr/>
        </p:nvGrpSpPr>
        <p:grpSpPr>
          <a:xfrm>
            <a:off x="838200" y="2044661"/>
            <a:ext cx="10515598" cy="4187183"/>
            <a:chOff x="-2159006" y="344708"/>
            <a:chExt cx="10515598" cy="4187183"/>
          </a:xfrm>
        </p:grpSpPr>
        <p:sp>
          <p:nvSpPr>
            <p:cNvPr id="17" name="Rectangle 16">
              <a:extLst>
                <a:ext uri="{FF2B5EF4-FFF2-40B4-BE49-F238E27FC236}">
                  <a16:creationId xmlns:a16="http://schemas.microsoft.com/office/drawing/2014/main" id="{F4192F3D-2192-4E17-8F1E-75C2B142820C}"/>
                </a:ext>
              </a:extLst>
            </p:cNvPr>
            <p:cNvSpPr/>
            <p:nvPr/>
          </p:nvSpPr>
          <p:spPr>
            <a:xfrm>
              <a:off x="-2159006" y="344708"/>
              <a:ext cx="5184227" cy="418049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 name="Group 2">
              <a:extLst>
                <a:ext uri="{FF2B5EF4-FFF2-40B4-BE49-F238E27FC236}">
                  <a16:creationId xmlns:a16="http://schemas.microsoft.com/office/drawing/2014/main" id="{083F0BE3-0A4D-44FB-938D-052ED6A2C994}"/>
                </a:ext>
              </a:extLst>
            </p:cNvPr>
            <p:cNvGrpSpPr/>
            <p:nvPr/>
          </p:nvGrpSpPr>
          <p:grpSpPr>
            <a:xfrm>
              <a:off x="-1918683" y="701033"/>
              <a:ext cx="4714904" cy="3300283"/>
              <a:chOff x="-1975834" y="1081399"/>
              <a:chExt cx="4714904" cy="3300283"/>
            </a:xfrm>
          </p:grpSpPr>
          <p:sp>
            <p:nvSpPr>
              <p:cNvPr id="34" name="TextBox 33">
                <a:extLst>
                  <a:ext uri="{FF2B5EF4-FFF2-40B4-BE49-F238E27FC236}">
                    <a16:creationId xmlns:a16="http://schemas.microsoft.com/office/drawing/2014/main" id="{42BCB666-759E-421A-AF34-9F6D16317769}"/>
                  </a:ext>
                </a:extLst>
              </p:cNvPr>
              <p:cNvSpPr txBox="1"/>
              <p:nvPr/>
            </p:nvSpPr>
            <p:spPr>
              <a:xfrm>
                <a:off x="-1975834" y="1823289"/>
                <a:ext cx="4714904" cy="2558393"/>
              </a:xfrm>
              <a:prstGeom prst="rect">
                <a:avLst/>
              </a:prstGeom>
              <a:noFill/>
            </p:spPr>
            <p:txBody>
              <a:bodyPr wrap="square" lIns="0" tIns="45720" rIns="0" bIns="45720" rtlCol="0" anchor="t">
                <a:spAutoFit/>
              </a:bodyPr>
              <a:lstStyle/>
              <a:p>
                <a:pPr algn="ctr">
                  <a:lnSpc>
                    <a:spcPct val="150000"/>
                  </a:lnSpc>
                </a:pPr>
                <a:r>
                  <a:rPr lang="en-US" sz="2400" dirty="0">
                    <a:latin typeface="+mj-lt"/>
                  </a:rPr>
                  <a:t>Year-End Taxes/W-2 Process</a:t>
                </a:r>
                <a:endParaRPr lang="en-US" sz="1400" dirty="0"/>
              </a:p>
              <a:p>
                <a:pPr marL="285750" indent="-285750">
                  <a:lnSpc>
                    <a:spcPct val="150000"/>
                  </a:lnSpc>
                  <a:buFont typeface="Arial" panose="020B0604020202020204" pitchFamily="34" charset="0"/>
                  <a:buChar char="•"/>
                </a:pPr>
                <a:r>
                  <a:rPr lang="en-US" sz="1400" dirty="0" err="1"/>
                  <a:t>Avionté</a:t>
                </a:r>
                <a:r>
                  <a:rPr lang="en-US" sz="1400" dirty="0"/>
                  <a:t> Year-End Taxes/W-2 Process webinars </a:t>
                </a:r>
              </a:p>
              <a:p>
                <a:pPr marL="285750" indent="-285750">
                  <a:lnSpc>
                    <a:spcPct val="150000"/>
                  </a:lnSpc>
                  <a:buFont typeface="Arial" panose="020B0604020202020204" pitchFamily="34" charset="0"/>
                  <a:buChar char="•"/>
                </a:pPr>
                <a:r>
                  <a:rPr lang="en-US" sz="1400" dirty="0"/>
                  <a:t>Recommended for those completing year-end for the first time</a:t>
                </a:r>
              </a:p>
              <a:p>
                <a:pPr marL="285750" indent="-285750">
                  <a:lnSpc>
                    <a:spcPct val="150000"/>
                  </a:lnSpc>
                  <a:buFont typeface="Arial" panose="020B0604020202020204" pitchFamily="34" charset="0"/>
                  <a:buChar char="•"/>
                </a:pPr>
                <a:r>
                  <a:rPr lang="en-US" sz="1400" dirty="0"/>
                  <a:t>Registration Links: Bold Bulletin</a:t>
                </a:r>
              </a:p>
              <a:p>
                <a:pPr marL="285750" indent="-285750">
                  <a:lnSpc>
                    <a:spcPct val="150000"/>
                  </a:lnSpc>
                  <a:buFont typeface="Arial" panose="020B0604020202020204" pitchFamily="34" charset="0"/>
                  <a:buChar char="•"/>
                </a:pPr>
                <a:r>
                  <a:rPr lang="en-US" sz="1400" dirty="0"/>
                  <a:t>Pre-registration is required</a:t>
                </a:r>
              </a:p>
              <a:p>
                <a:pPr marL="285750" indent="-285750">
                  <a:lnSpc>
                    <a:spcPct val="150000"/>
                  </a:lnSpc>
                  <a:buFont typeface="Arial" panose="020B0604020202020204" pitchFamily="34" charset="0"/>
                  <a:buChar char="•"/>
                </a:pPr>
                <a:r>
                  <a:rPr lang="en-US" sz="1400" dirty="0"/>
                  <a:t>Recordings available in the KB</a:t>
                </a:r>
              </a:p>
            </p:txBody>
          </p:sp>
          <p:pic>
            <p:nvPicPr>
              <p:cNvPr id="35" name="Graphic 34" descr="Badge 1 outline">
                <a:extLst>
                  <a:ext uri="{FF2B5EF4-FFF2-40B4-BE49-F238E27FC236}">
                    <a16:creationId xmlns:a16="http://schemas.microsoft.com/office/drawing/2014/main" id="{33C5FBD6-F47C-4068-8C51-4335B9A0AD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27" y="1081399"/>
                <a:ext cx="741658" cy="741658"/>
              </a:xfrm>
              <a:prstGeom prst="rect">
                <a:avLst/>
              </a:prstGeom>
            </p:spPr>
          </p:pic>
        </p:grpSp>
        <p:sp>
          <p:nvSpPr>
            <p:cNvPr id="36" name="Rectangle 35">
              <a:extLst>
                <a:ext uri="{FF2B5EF4-FFF2-40B4-BE49-F238E27FC236}">
                  <a16:creationId xmlns:a16="http://schemas.microsoft.com/office/drawing/2014/main" id="{141AAD80-9DE2-407B-B345-C266E0137EFA}"/>
                </a:ext>
              </a:extLst>
            </p:cNvPr>
            <p:cNvSpPr/>
            <p:nvPr/>
          </p:nvSpPr>
          <p:spPr>
            <a:xfrm>
              <a:off x="3172366" y="351401"/>
              <a:ext cx="5184226" cy="418049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41">
              <a:extLst>
                <a:ext uri="{FF2B5EF4-FFF2-40B4-BE49-F238E27FC236}">
                  <a16:creationId xmlns:a16="http://schemas.microsoft.com/office/drawing/2014/main" id="{3CA3B7E1-DAAA-458C-847C-6FBB7997E920}"/>
                </a:ext>
              </a:extLst>
            </p:cNvPr>
            <p:cNvGrpSpPr/>
            <p:nvPr/>
          </p:nvGrpSpPr>
          <p:grpSpPr>
            <a:xfrm>
              <a:off x="3401365" y="701033"/>
              <a:ext cx="4714905" cy="3300283"/>
              <a:chOff x="347007" y="1081399"/>
              <a:chExt cx="4714905" cy="3300283"/>
            </a:xfrm>
          </p:grpSpPr>
          <p:sp>
            <p:nvSpPr>
              <p:cNvPr id="43" name="TextBox 42">
                <a:extLst>
                  <a:ext uri="{FF2B5EF4-FFF2-40B4-BE49-F238E27FC236}">
                    <a16:creationId xmlns:a16="http://schemas.microsoft.com/office/drawing/2014/main" id="{C92C0C9A-1087-472D-A778-2F39DB3E28AC}"/>
                  </a:ext>
                </a:extLst>
              </p:cNvPr>
              <p:cNvSpPr txBox="1"/>
              <p:nvPr/>
            </p:nvSpPr>
            <p:spPr>
              <a:xfrm>
                <a:off x="347007" y="1823289"/>
                <a:ext cx="4714905" cy="2558393"/>
              </a:xfrm>
              <a:prstGeom prst="rect">
                <a:avLst/>
              </a:prstGeom>
              <a:noFill/>
            </p:spPr>
            <p:txBody>
              <a:bodyPr wrap="square" lIns="0" rIns="0" rtlCol="0">
                <a:spAutoFit/>
              </a:bodyPr>
              <a:lstStyle/>
              <a:p>
                <a:pPr algn="ctr">
                  <a:lnSpc>
                    <a:spcPct val="150000"/>
                  </a:lnSpc>
                </a:pPr>
                <a:r>
                  <a:rPr lang="en-US" sz="2400" dirty="0">
                    <a:latin typeface="+mj-lt"/>
                  </a:rPr>
                  <a:t>Greenshades Year-End Forms</a:t>
                </a:r>
              </a:p>
              <a:p>
                <a:pPr marL="285750" indent="-285750">
                  <a:lnSpc>
                    <a:spcPct val="150000"/>
                  </a:lnSpc>
                  <a:buFont typeface="Arial" panose="020B0604020202020204" pitchFamily="34" charset="0"/>
                  <a:buChar char="•"/>
                </a:pPr>
                <a:r>
                  <a:rPr lang="en-US" sz="1400" dirty="0"/>
                  <a:t>Hosted By Avionté &amp; our partner Greenshades</a:t>
                </a:r>
              </a:p>
              <a:p>
                <a:pPr marL="285750" indent="-285750">
                  <a:lnSpc>
                    <a:spcPct val="150000"/>
                  </a:lnSpc>
                  <a:buFont typeface="Arial" panose="020B0604020202020204" pitchFamily="34" charset="0"/>
                  <a:buChar char="•"/>
                </a:pPr>
                <a:r>
                  <a:rPr lang="en-US" sz="1400" dirty="0"/>
                  <a:t>For those outsourcing (or considering outsourcing) form distribution to Greenshades</a:t>
                </a:r>
              </a:p>
              <a:p>
                <a:pPr marL="285750" indent="-285750">
                  <a:lnSpc>
                    <a:spcPct val="150000"/>
                  </a:lnSpc>
                  <a:buFont typeface="Arial" panose="020B0604020202020204" pitchFamily="34" charset="0"/>
                  <a:buChar char="•"/>
                </a:pPr>
                <a:r>
                  <a:rPr lang="en-US" sz="1400" dirty="0"/>
                  <a:t>Registration Links: Bold Bulletin</a:t>
                </a:r>
              </a:p>
              <a:p>
                <a:pPr marL="285750" indent="-285750">
                  <a:lnSpc>
                    <a:spcPct val="150000"/>
                  </a:lnSpc>
                  <a:buFont typeface="Arial" panose="020B0604020202020204" pitchFamily="34" charset="0"/>
                  <a:buChar char="•"/>
                </a:pPr>
                <a:r>
                  <a:rPr lang="en-US" sz="1400" dirty="0"/>
                  <a:t>Pre-registration is required</a:t>
                </a:r>
              </a:p>
              <a:p>
                <a:pPr marL="285750" indent="-285750">
                  <a:lnSpc>
                    <a:spcPct val="150000"/>
                  </a:lnSpc>
                  <a:buFont typeface="Arial" panose="020B0604020202020204" pitchFamily="34" charset="0"/>
                  <a:buChar char="•"/>
                </a:pPr>
                <a:r>
                  <a:rPr lang="en-US" sz="1400" dirty="0"/>
                  <a:t>Recordings available in the KB</a:t>
                </a:r>
              </a:p>
            </p:txBody>
          </p:sp>
          <p:pic>
            <p:nvPicPr>
              <p:cNvPr id="44" name="Graphic 43" descr="Badge outline">
                <a:extLst>
                  <a:ext uri="{FF2B5EF4-FFF2-40B4-BE49-F238E27FC236}">
                    <a16:creationId xmlns:a16="http://schemas.microsoft.com/office/drawing/2014/main" id="{022C4A4D-1ED6-4D81-B12A-FC4E72098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333630" y="1081399"/>
                <a:ext cx="741658" cy="741658"/>
              </a:xfrm>
              <a:prstGeom prst="rect">
                <a:avLst/>
              </a:prstGeom>
            </p:spPr>
          </p:pic>
        </p:grpSp>
      </p:grpSp>
      <p:sp>
        <p:nvSpPr>
          <p:cNvPr id="4" name="Title 3">
            <a:extLst>
              <a:ext uri="{FF2B5EF4-FFF2-40B4-BE49-F238E27FC236}">
                <a16:creationId xmlns:a16="http://schemas.microsoft.com/office/drawing/2014/main" id="{60740FA1-1173-4DE7-B5D3-87F84415E0C9}"/>
              </a:ext>
            </a:extLst>
          </p:cNvPr>
          <p:cNvSpPr>
            <a:spLocks noGrp="1"/>
          </p:cNvSpPr>
          <p:nvPr>
            <p:ph type="title"/>
          </p:nvPr>
        </p:nvSpPr>
        <p:spPr/>
        <p:txBody>
          <a:bodyPr/>
          <a:lstStyle/>
          <a:p>
            <a:pPr algn="ctr"/>
            <a:r>
              <a:rPr lang="en-US"/>
              <a:t>Additional training</a:t>
            </a:r>
          </a:p>
        </p:txBody>
      </p:sp>
      <p:pic>
        <p:nvPicPr>
          <p:cNvPr id="28" name="Picture 33">
            <a:extLst>
              <a:ext uri="{FF2B5EF4-FFF2-40B4-BE49-F238E27FC236}">
                <a16:creationId xmlns:a16="http://schemas.microsoft.com/office/drawing/2014/main" id="{5948B506-235B-44C8-8120-3D0C8E0FEF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0412075" y="-451316"/>
            <a:ext cx="1402802" cy="1304606"/>
          </a:xfrm>
          <a:prstGeom prst="rect">
            <a:avLst/>
          </a:prstGeom>
        </p:spPr>
      </p:pic>
      <p:sp>
        <p:nvSpPr>
          <p:cNvPr id="14" name="Rectangle 13">
            <a:extLst>
              <a:ext uri="{FF2B5EF4-FFF2-40B4-BE49-F238E27FC236}">
                <a16:creationId xmlns:a16="http://schemas.microsoft.com/office/drawing/2014/main" id="{50291DFC-FF9D-4EC4-B725-E3811C1C2641}"/>
              </a:ext>
            </a:extLst>
          </p:cNvPr>
          <p:cNvSpPr/>
          <p:nvPr/>
        </p:nvSpPr>
        <p:spPr>
          <a:xfrm>
            <a:off x="3706564" y="6434280"/>
            <a:ext cx="4778872" cy="307777"/>
          </a:xfrm>
          <a:prstGeom prst="rect">
            <a:avLst/>
          </a:prstGeom>
        </p:spPr>
        <p:txBody>
          <a:bodyPr wrap="none">
            <a:spAutoFit/>
          </a:bodyPr>
          <a:lstStyle/>
          <a:p>
            <a:pPr lvl="0" algn="ctr">
              <a:defRPr/>
            </a:pPr>
            <a:r>
              <a:rPr lang="en-US" sz="1400"/>
              <a:t>* All other dedicated training session requests are billable</a:t>
            </a:r>
          </a:p>
        </p:txBody>
      </p:sp>
    </p:spTree>
    <p:extLst>
      <p:ext uri="{BB962C8B-B14F-4D97-AF65-F5344CB8AC3E}">
        <p14:creationId xmlns:p14="http://schemas.microsoft.com/office/powerpoint/2010/main" val="392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C1BE-8A9B-4DEA-9F8C-2C94437D1678}"/>
              </a:ext>
            </a:extLst>
          </p:cNvPr>
          <p:cNvSpPr txBox="1">
            <a:spLocks/>
          </p:cNvSpPr>
          <p:nvPr/>
        </p:nvSpPr>
        <p:spPr>
          <a:xfrm>
            <a:off x="2230808" y="2743885"/>
            <a:ext cx="7730383" cy="1370230"/>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gn="ctr"/>
            <a:r>
              <a:rPr lang="en-US" sz="8000">
                <a:solidFill>
                  <a:schemeClr val="accent4"/>
                </a:solidFill>
              </a:rPr>
              <a:t>Q&amp;A</a:t>
            </a:r>
          </a:p>
        </p:txBody>
      </p:sp>
    </p:spTree>
    <p:extLst>
      <p:ext uri="{BB962C8B-B14F-4D97-AF65-F5344CB8AC3E}">
        <p14:creationId xmlns:p14="http://schemas.microsoft.com/office/powerpoint/2010/main" val="27285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Expectations</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p:txBody>
          <a:bodyPr>
            <a:normAutofit/>
          </a:bodyPr>
          <a:lstStyle/>
          <a:p>
            <a:pPr marL="0" indent="0">
              <a:lnSpc>
                <a:spcPct val="160000"/>
              </a:lnSpc>
              <a:buNone/>
            </a:pPr>
            <a:r>
              <a:rPr lang="en-US" sz="1600"/>
              <a:t>ENSURE SUCCESS BY…</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6" name="Oval 5">
            <a:extLst>
              <a:ext uri="{FF2B5EF4-FFF2-40B4-BE49-F238E27FC236}">
                <a16:creationId xmlns:a16="http://schemas.microsoft.com/office/drawing/2014/main" id="{04E6348D-5AA4-4D62-85E9-3038B42C0892}"/>
              </a:ext>
            </a:extLst>
          </p:cNvPr>
          <p:cNvSpPr/>
          <p:nvPr/>
        </p:nvSpPr>
        <p:spPr>
          <a:xfrm>
            <a:off x="838197" y="5297462"/>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Attending at least one full year-end tax and W-2 filing webinar</a:t>
            </a:r>
          </a:p>
        </p:txBody>
      </p:sp>
      <p:sp>
        <p:nvSpPr>
          <p:cNvPr id="9" name="Rectangle 8">
            <a:extLst>
              <a:ext uri="{FF2B5EF4-FFF2-40B4-BE49-F238E27FC236}">
                <a16:creationId xmlns:a16="http://schemas.microsoft.com/office/drawing/2014/main" id="{B36F2A92-CEF8-415F-8DA8-76046F09B3A2}"/>
              </a:ext>
            </a:extLst>
          </p:cNvPr>
          <p:cNvSpPr/>
          <p:nvPr/>
        </p:nvSpPr>
        <p:spPr>
          <a:xfrm>
            <a:off x="1530408" y="3609966"/>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Planning ahead and being aware of due dates</a:t>
            </a:r>
          </a:p>
        </p:txBody>
      </p:sp>
      <p:sp>
        <p:nvSpPr>
          <p:cNvPr id="10" name="Rectangle 9">
            <a:extLst>
              <a:ext uri="{FF2B5EF4-FFF2-40B4-BE49-F238E27FC236}">
                <a16:creationId xmlns:a16="http://schemas.microsoft.com/office/drawing/2014/main" id="{A66D8C14-4F69-4F11-B8C7-100714B954F4}"/>
              </a:ext>
            </a:extLst>
          </p:cNvPr>
          <p:cNvSpPr/>
          <p:nvPr/>
        </p:nvSpPr>
        <p:spPr>
          <a:xfrm>
            <a:off x="1530408" y="5297462"/>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Staying in the know</a:t>
            </a: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14" name="Rectangle 13">
            <a:extLst>
              <a:ext uri="{FF2B5EF4-FFF2-40B4-BE49-F238E27FC236}">
                <a16:creationId xmlns:a16="http://schemas.microsoft.com/office/drawing/2014/main" id="{6EB70115-B989-4F05-901A-96134E4E00C9}"/>
              </a:ext>
            </a:extLst>
          </p:cNvPr>
          <p:cNvSpPr/>
          <p:nvPr/>
        </p:nvSpPr>
        <p:spPr>
          <a:xfrm>
            <a:off x="1530411" y="4453714"/>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Consulting the Knowledge Base</a:t>
            </a:r>
          </a:p>
        </p:txBody>
      </p:sp>
      <p:pic>
        <p:nvPicPr>
          <p:cNvPr id="15" name="Graphic 14" descr="Checkmark with solid fill">
            <a:extLst>
              <a:ext uri="{FF2B5EF4-FFF2-40B4-BE49-F238E27FC236}">
                <a16:creationId xmlns:a16="http://schemas.microsoft.com/office/drawing/2014/main" id="{81070CF0-16CC-48A0-8FE7-AFFD70C58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2867065"/>
            <a:ext cx="280121" cy="280121"/>
          </a:xfrm>
          <a:prstGeom prst="rect">
            <a:avLst/>
          </a:prstGeom>
        </p:spPr>
      </p:pic>
      <p:pic>
        <p:nvPicPr>
          <p:cNvPr id="16" name="Graphic 15" descr="Checkmark with solid fill">
            <a:extLst>
              <a:ext uri="{FF2B5EF4-FFF2-40B4-BE49-F238E27FC236}">
                <a16:creationId xmlns:a16="http://schemas.microsoft.com/office/drawing/2014/main" id="{1D72D6FB-F1E7-446D-B1C7-2AB582C99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3710814"/>
            <a:ext cx="280121" cy="280121"/>
          </a:xfrm>
          <a:prstGeom prst="rect">
            <a:avLst/>
          </a:prstGeom>
        </p:spPr>
      </p:pic>
      <p:pic>
        <p:nvPicPr>
          <p:cNvPr id="17" name="Graphic 16" descr="Checkmark with solid fill">
            <a:extLst>
              <a:ext uri="{FF2B5EF4-FFF2-40B4-BE49-F238E27FC236}">
                <a16:creationId xmlns:a16="http://schemas.microsoft.com/office/drawing/2014/main" id="{2CDD4289-6718-4D7F-A7CE-726860465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4554561"/>
            <a:ext cx="280121" cy="280121"/>
          </a:xfrm>
          <a:prstGeom prst="rect">
            <a:avLst/>
          </a:prstGeom>
        </p:spPr>
      </p:pic>
      <p:pic>
        <p:nvPicPr>
          <p:cNvPr id="18" name="Graphic 17" descr="Checkmark with solid fill">
            <a:extLst>
              <a:ext uri="{FF2B5EF4-FFF2-40B4-BE49-F238E27FC236}">
                <a16:creationId xmlns:a16="http://schemas.microsoft.com/office/drawing/2014/main" id="{58EBF6DC-259F-4155-8129-016AED8BF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3" y="5399517"/>
            <a:ext cx="280121" cy="280121"/>
          </a:xfrm>
          <a:prstGeom prst="rect">
            <a:avLst/>
          </a:prstGeom>
        </p:spPr>
      </p:pic>
    </p:spTree>
    <p:extLst>
      <p:ext uri="{BB962C8B-B14F-4D97-AF65-F5344CB8AC3E}">
        <p14:creationId xmlns:p14="http://schemas.microsoft.com/office/powerpoint/2010/main" val="235102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C1BE-8A9B-4DEA-9F8C-2C94437D1678}"/>
              </a:ext>
            </a:extLst>
          </p:cNvPr>
          <p:cNvSpPr txBox="1">
            <a:spLocks/>
          </p:cNvSpPr>
          <p:nvPr/>
        </p:nvSpPr>
        <p:spPr>
          <a:xfrm>
            <a:off x="2230808" y="2743885"/>
            <a:ext cx="7730383" cy="1370230"/>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gn="ctr"/>
            <a:r>
              <a:rPr lang="en-US" sz="8000">
                <a:solidFill>
                  <a:schemeClr val="accent4"/>
                </a:solidFill>
              </a:rPr>
              <a:t>Thanks!</a:t>
            </a:r>
          </a:p>
        </p:txBody>
      </p:sp>
    </p:spTree>
    <p:extLst>
      <p:ext uri="{BB962C8B-B14F-4D97-AF65-F5344CB8AC3E}">
        <p14:creationId xmlns:p14="http://schemas.microsoft.com/office/powerpoint/2010/main" val="141166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algn="ctr"/>
            <a:r>
              <a:rPr lang="en-US" sz="4400">
                <a:latin typeface="+mj-lt"/>
              </a:rPr>
              <a:t>Year-end preparation</a:t>
            </a:r>
          </a:p>
        </p:txBody>
      </p:sp>
    </p:spTree>
    <p:extLst>
      <p:ext uri="{BB962C8B-B14F-4D97-AF65-F5344CB8AC3E}">
        <p14:creationId xmlns:p14="http://schemas.microsoft.com/office/powerpoint/2010/main" val="343119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B70115-B989-4F05-901A-96134E4E00C9}"/>
              </a:ext>
            </a:extLst>
          </p:cNvPr>
          <p:cNvSpPr/>
          <p:nvPr/>
        </p:nvSpPr>
        <p:spPr>
          <a:xfrm>
            <a:off x="1530408" y="4453713"/>
            <a:ext cx="6622992" cy="132556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dirty="0">
                <a:solidFill>
                  <a:schemeClr val="tx1"/>
                </a:solidFill>
              </a:rPr>
              <a:t>Must be on Greenshades Basic Package with Avionté</a:t>
            </a:r>
          </a:p>
          <a:p>
            <a:pPr marL="285750" indent="-285750">
              <a:lnSpc>
                <a:spcPct val="150000"/>
              </a:lnSpc>
              <a:buFont typeface="Arial" panose="020B0604020202020204" pitchFamily="34" charset="0"/>
              <a:buChar char="•"/>
            </a:pPr>
            <a:r>
              <a:rPr lang="en-US" sz="1400" dirty="0">
                <a:solidFill>
                  <a:schemeClr val="tx1"/>
                </a:solidFill>
              </a:rPr>
              <a:t>Allows you to pass XML file to Greenshades for quarterly and annual filings</a:t>
            </a:r>
          </a:p>
          <a:p>
            <a:pPr marL="285750" indent="-285750">
              <a:lnSpc>
                <a:spcPct val="150000"/>
              </a:lnSpc>
              <a:buFont typeface="Arial" panose="020B0604020202020204" pitchFamily="34" charset="0"/>
              <a:buChar char="•"/>
            </a:pPr>
            <a:r>
              <a:rPr lang="en-US" sz="1400" dirty="0">
                <a:solidFill>
                  <a:schemeClr val="tx1"/>
                </a:solidFill>
              </a:rPr>
              <a:t>Can sign up with your AD/AM if needed</a:t>
            </a:r>
          </a:p>
        </p:txBody>
      </p:sp>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Quick check</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a:xfrm>
            <a:off x="838200" y="1903413"/>
            <a:ext cx="7315200" cy="862804"/>
          </a:xfrm>
        </p:spPr>
        <p:txBody>
          <a:bodyPr>
            <a:normAutofit/>
          </a:bodyPr>
          <a:lstStyle/>
          <a:p>
            <a:pPr marL="0" indent="0">
              <a:lnSpc>
                <a:spcPct val="160000"/>
              </a:lnSpc>
              <a:buNone/>
            </a:pPr>
            <a:r>
              <a:rPr lang="en-US" sz="1600"/>
              <a:t>BEFORE YOU GET STARTED…</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Must use </a:t>
            </a:r>
            <a:r>
              <a:rPr lang="en-US" err="1">
                <a:solidFill>
                  <a:schemeClr val="tx1"/>
                </a:solidFill>
              </a:rPr>
              <a:t>Avionté</a:t>
            </a:r>
            <a:r>
              <a:rPr lang="en-US">
                <a:solidFill>
                  <a:schemeClr val="tx1"/>
                </a:solidFill>
              </a:rPr>
              <a:t> as your Back Office/ Payroll</a:t>
            </a:r>
          </a:p>
        </p:txBody>
      </p:sp>
      <p:sp>
        <p:nvSpPr>
          <p:cNvPr id="9" name="Rectangle 8">
            <a:extLst>
              <a:ext uri="{FF2B5EF4-FFF2-40B4-BE49-F238E27FC236}">
                <a16:creationId xmlns:a16="http://schemas.microsoft.com/office/drawing/2014/main" id="{B36F2A92-CEF8-415F-8DA8-76046F09B3A2}"/>
              </a:ext>
            </a:extLst>
          </p:cNvPr>
          <p:cNvSpPr/>
          <p:nvPr/>
        </p:nvSpPr>
        <p:spPr>
          <a:xfrm>
            <a:off x="1530408" y="3609966"/>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Must track information properly in your database</a:t>
            </a: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pic>
        <p:nvPicPr>
          <p:cNvPr id="15" name="Graphic 14" descr="Checkmark with solid fill">
            <a:extLst>
              <a:ext uri="{FF2B5EF4-FFF2-40B4-BE49-F238E27FC236}">
                <a16:creationId xmlns:a16="http://schemas.microsoft.com/office/drawing/2014/main" id="{81070CF0-16CC-48A0-8FE7-AFFD70C58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2867065"/>
            <a:ext cx="280121" cy="280121"/>
          </a:xfrm>
          <a:prstGeom prst="rect">
            <a:avLst/>
          </a:prstGeom>
        </p:spPr>
      </p:pic>
      <p:pic>
        <p:nvPicPr>
          <p:cNvPr id="16" name="Graphic 15" descr="Checkmark with solid fill">
            <a:extLst>
              <a:ext uri="{FF2B5EF4-FFF2-40B4-BE49-F238E27FC236}">
                <a16:creationId xmlns:a16="http://schemas.microsoft.com/office/drawing/2014/main" id="{1D72D6FB-F1E7-446D-B1C7-2AB582C99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3710814"/>
            <a:ext cx="280121" cy="280121"/>
          </a:xfrm>
          <a:prstGeom prst="rect">
            <a:avLst/>
          </a:prstGeom>
        </p:spPr>
      </p:pic>
      <p:pic>
        <p:nvPicPr>
          <p:cNvPr id="17" name="Graphic 16" descr="Checkmark with solid fill">
            <a:extLst>
              <a:ext uri="{FF2B5EF4-FFF2-40B4-BE49-F238E27FC236}">
                <a16:creationId xmlns:a16="http://schemas.microsoft.com/office/drawing/2014/main" id="{2CDD4289-6718-4D7F-A7CE-726860465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4554561"/>
            <a:ext cx="280121" cy="280121"/>
          </a:xfrm>
          <a:prstGeom prst="rect">
            <a:avLst/>
          </a:prstGeom>
        </p:spPr>
      </p:pic>
    </p:spTree>
    <p:extLst>
      <p:ext uri="{BB962C8B-B14F-4D97-AF65-F5344CB8AC3E}">
        <p14:creationId xmlns:p14="http://schemas.microsoft.com/office/powerpoint/2010/main" val="5347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C2502-90B5-4E4A-8D07-C354F31287E8}"/>
              </a:ext>
            </a:extLst>
          </p:cNvPr>
          <p:cNvSpPr/>
          <p:nvPr/>
        </p:nvSpPr>
        <p:spPr>
          <a:xfrm>
            <a:off x="0" y="0"/>
            <a:ext cx="4876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Box 4">
            <a:extLst>
              <a:ext uri="{FF2B5EF4-FFF2-40B4-BE49-F238E27FC236}">
                <a16:creationId xmlns:a16="http://schemas.microsoft.com/office/drawing/2014/main" id="{55AC71C9-57BA-4CAB-9FFA-6E6F47CBFBE8}"/>
              </a:ext>
            </a:extLst>
          </p:cNvPr>
          <p:cNvSpPr txBox="1"/>
          <p:nvPr/>
        </p:nvSpPr>
        <p:spPr>
          <a:xfrm>
            <a:off x="5486399" y="1114905"/>
            <a:ext cx="6096000" cy="4628190"/>
          </a:xfrm>
          <a:prstGeom prst="rect">
            <a:avLst/>
          </a:prstGeom>
          <a:noFill/>
        </p:spPr>
        <p:txBody>
          <a:bodyPr wrap="square">
            <a:spAutoFit/>
          </a:bodyPr>
          <a:lstStyle/>
          <a:p>
            <a:pPr algn="l">
              <a:lnSpc>
                <a:spcPct val="150000"/>
              </a:lnSpc>
            </a:pPr>
            <a:r>
              <a:rPr lang="en-US" sz="3600" i="0">
                <a:solidFill>
                  <a:srgbClr val="404D67"/>
                </a:solidFill>
                <a:effectLst/>
                <a:latin typeface="+mj-lt"/>
              </a:rPr>
              <a:t>Who is </a:t>
            </a:r>
            <a:r>
              <a:rPr lang="en-US" sz="3600" i="0" err="1">
                <a:solidFill>
                  <a:srgbClr val="404D67"/>
                </a:solidFill>
                <a:effectLst/>
                <a:latin typeface="+mj-lt"/>
              </a:rPr>
              <a:t>Greenshades</a:t>
            </a:r>
            <a:r>
              <a:rPr lang="en-US" sz="3600" i="0">
                <a:solidFill>
                  <a:srgbClr val="404D67"/>
                </a:solidFill>
                <a:effectLst/>
                <a:latin typeface="+mj-lt"/>
              </a:rPr>
              <a:t>?</a:t>
            </a:r>
          </a:p>
          <a:p>
            <a:pPr algn="l">
              <a:lnSpc>
                <a:spcPct val="150000"/>
              </a:lnSpc>
            </a:pPr>
            <a:endParaRPr lang="en-US" i="0">
              <a:solidFill>
                <a:srgbClr val="404D67"/>
              </a:solidFill>
              <a:effectLst/>
              <a:latin typeface="Nunito Sans" panose="00000500000000000000" pitchFamily="2" charset="0"/>
            </a:endParaRPr>
          </a:p>
          <a:p>
            <a:pPr marL="285750" indent="-285750" algn="l">
              <a:lnSpc>
                <a:spcPct val="150000"/>
              </a:lnSpc>
              <a:buFont typeface="Arial" panose="020B0604020202020204" pitchFamily="34" charset="0"/>
              <a:buChar char="•"/>
            </a:pPr>
            <a:r>
              <a:rPr lang="en-US" i="0">
                <a:solidFill>
                  <a:srgbClr val="404D67"/>
                </a:solidFill>
                <a:effectLst/>
                <a:latin typeface="Nunito Sans" panose="00000500000000000000" pitchFamily="2" charset="0"/>
              </a:rPr>
              <a:t>Payroll Tax Filing Solution</a:t>
            </a:r>
          </a:p>
          <a:p>
            <a:pPr marL="285750" indent="-285750" algn="l">
              <a:lnSpc>
                <a:spcPct val="150000"/>
              </a:lnSpc>
              <a:buFont typeface="Arial" panose="020B0604020202020204" pitchFamily="34" charset="0"/>
              <a:buChar char="•"/>
            </a:pPr>
            <a:r>
              <a:rPr lang="en-US" i="0" err="1">
                <a:solidFill>
                  <a:srgbClr val="404D67"/>
                </a:solidFill>
                <a:effectLst/>
                <a:latin typeface="Nunito Sans" panose="00000500000000000000" pitchFamily="2" charset="0"/>
              </a:rPr>
              <a:t>Avionté</a:t>
            </a:r>
            <a:r>
              <a:rPr lang="en-US" i="0">
                <a:solidFill>
                  <a:srgbClr val="404D67"/>
                </a:solidFill>
                <a:effectLst/>
                <a:latin typeface="Nunito Sans" panose="00000500000000000000" pitchFamily="2" charset="0"/>
              </a:rPr>
              <a:t> partner accessed from the core application</a:t>
            </a:r>
          </a:p>
          <a:p>
            <a:pPr marL="285750" indent="-285750" algn="l">
              <a:lnSpc>
                <a:spcPct val="150000"/>
              </a:lnSpc>
              <a:buFont typeface="Arial" panose="020B0604020202020204" pitchFamily="34" charset="0"/>
              <a:buChar char="•"/>
            </a:pPr>
            <a:r>
              <a:rPr lang="en-US" i="0">
                <a:solidFill>
                  <a:srgbClr val="404D67"/>
                </a:solidFill>
                <a:effectLst/>
                <a:latin typeface="Nunito Sans" panose="00000500000000000000" pitchFamily="2" charset="0"/>
              </a:rPr>
              <a:t>Can e-File quarterly and year-end Federal forms like 1095-Cs, W-2s, 940 &amp; 941</a:t>
            </a:r>
          </a:p>
          <a:p>
            <a:pPr marL="285750" indent="-285750" algn="l">
              <a:lnSpc>
                <a:spcPct val="150000"/>
              </a:lnSpc>
              <a:buFont typeface="Arial" panose="020B0604020202020204" pitchFamily="34" charset="0"/>
              <a:buChar char="•"/>
            </a:pPr>
            <a:r>
              <a:rPr lang="en-US" i="0">
                <a:solidFill>
                  <a:srgbClr val="404D67"/>
                </a:solidFill>
                <a:effectLst/>
                <a:latin typeface="Nunito Sans" panose="00000500000000000000" pitchFamily="2" charset="0"/>
              </a:rPr>
              <a:t>Can build quarterly and year-end state and local filings like unemployment and W-2s</a:t>
            </a:r>
          </a:p>
          <a:p>
            <a:pPr marL="285750" indent="-285750" algn="l">
              <a:lnSpc>
                <a:spcPct val="150000"/>
              </a:lnSpc>
              <a:buFont typeface="Arial" panose="020B0604020202020204" pitchFamily="34" charset="0"/>
              <a:buChar char="•"/>
            </a:pPr>
            <a:r>
              <a:rPr lang="en-US" i="0">
                <a:solidFill>
                  <a:srgbClr val="404D67"/>
                </a:solidFill>
                <a:effectLst/>
                <a:latin typeface="Nunito Sans" panose="00000500000000000000" pitchFamily="2" charset="0"/>
              </a:rPr>
              <a:t>Optional additional service for printing/mailing employee year-end forms</a:t>
            </a:r>
            <a:endParaRPr lang="en-US" sz="1600" i="0">
              <a:solidFill>
                <a:srgbClr val="404D67"/>
              </a:solidFill>
              <a:effectLst/>
              <a:latin typeface="Nunito Sans" panose="00000500000000000000" pitchFamily="2" charset="0"/>
            </a:endParaRPr>
          </a:p>
        </p:txBody>
      </p:sp>
      <p:grpSp>
        <p:nvGrpSpPr>
          <p:cNvPr id="11" name="Group 10">
            <a:extLst>
              <a:ext uri="{FF2B5EF4-FFF2-40B4-BE49-F238E27FC236}">
                <a16:creationId xmlns:a16="http://schemas.microsoft.com/office/drawing/2014/main" id="{380B89F9-9CA1-45E7-A89C-9EDA1C8AA58F}"/>
              </a:ext>
            </a:extLst>
          </p:cNvPr>
          <p:cNvGrpSpPr/>
          <p:nvPr/>
        </p:nvGrpSpPr>
        <p:grpSpPr>
          <a:xfrm>
            <a:off x="495299" y="1497748"/>
            <a:ext cx="3886201" cy="3862504"/>
            <a:chOff x="495299" y="1416078"/>
            <a:chExt cx="3886201" cy="3862504"/>
          </a:xfrm>
        </p:grpSpPr>
        <p:sp>
          <p:nvSpPr>
            <p:cNvPr id="3" name="TextBox 2">
              <a:extLst>
                <a:ext uri="{FF2B5EF4-FFF2-40B4-BE49-F238E27FC236}">
                  <a16:creationId xmlns:a16="http://schemas.microsoft.com/office/drawing/2014/main" id="{FE9A0AB8-DDEF-4704-9BE6-67261F26C802}"/>
                </a:ext>
              </a:extLst>
            </p:cNvPr>
            <p:cNvSpPr txBox="1"/>
            <p:nvPr/>
          </p:nvSpPr>
          <p:spPr>
            <a:xfrm>
              <a:off x="495299" y="3536923"/>
              <a:ext cx="3886201" cy="1027204"/>
            </a:xfrm>
            <a:prstGeom prst="rect">
              <a:avLst/>
            </a:prstGeom>
            <a:noFill/>
          </p:spPr>
          <p:txBody>
            <a:bodyPr wrap="square" rtlCol="0">
              <a:spAutoFit/>
            </a:bodyPr>
            <a:lstStyle/>
            <a:p>
              <a:pPr algn="ctr">
                <a:lnSpc>
                  <a:spcPct val="150000"/>
                </a:lnSpc>
              </a:pPr>
              <a:r>
                <a:rPr lang="en-US" sz="2400">
                  <a:latin typeface="Nunito Sans Black" panose="00000A00000000000000" pitchFamily="2" charset="0"/>
                </a:rPr>
                <a:t>GREENSHADES</a:t>
              </a:r>
            </a:p>
            <a:p>
              <a:pPr algn="ctr">
                <a:lnSpc>
                  <a:spcPct val="150000"/>
                </a:lnSpc>
              </a:pPr>
              <a:r>
                <a:rPr lang="en-US" b="0" i="0">
                  <a:solidFill>
                    <a:srgbClr val="404D67"/>
                  </a:solidFill>
                  <a:effectLst/>
                  <a:latin typeface="Nunito Sans" panose="00000500000000000000" pitchFamily="2" charset="0"/>
                </a:rPr>
                <a:t>Trusted payroll tax filing solutions</a:t>
              </a:r>
              <a:endParaRPr lang="en-US"/>
            </a:p>
          </p:txBody>
        </p:sp>
        <p:pic>
          <p:nvPicPr>
            <p:cNvPr id="1026" name="Picture 2">
              <a:extLst>
                <a:ext uri="{FF2B5EF4-FFF2-40B4-BE49-F238E27FC236}">
                  <a16:creationId xmlns:a16="http://schemas.microsoft.com/office/drawing/2014/main" id="{001E697A-D156-4700-BBB9-ECF70DB2E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85899" y="1416078"/>
              <a:ext cx="1905000" cy="190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7">
              <a:extLst>
                <a:ext uri="{FF2B5EF4-FFF2-40B4-BE49-F238E27FC236}">
                  <a16:creationId xmlns:a16="http://schemas.microsoft.com/office/drawing/2014/main" id="{7EC32F3B-3202-4472-BE04-D1F092A31ECA}"/>
                </a:ext>
              </a:extLst>
            </p:cNvPr>
            <p:cNvGrpSpPr/>
            <p:nvPr/>
          </p:nvGrpSpPr>
          <p:grpSpPr>
            <a:xfrm>
              <a:off x="1455943" y="4779972"/>
              <a:ext cx="1964911" cy="498610"/>
              <a:chOff x="0" y="0"/>
              <a:chExt cx="3929822" cy="616067"/>
            </a:xfrm>
          </p:grpSpPr>
          <p:grpSp>
            <p:nvGrpSpPr>
              <p:cNvPr id="13" name="Group 8">
                <a:extLst>
                  <a:ext uri="{FF2B5EF4-FFF2-40B4-BE49-F238E27FC236}">
                    <a16:creationId xmlns:a16="http://schemas.microsoft.com/office/drawing/2014/main" id="{54854648-9706-4881-B17A-8F68D3888F1C}"/>
                  </a:ext>
                </a:extLst>
              </p:cNvPr>
              <p:cNvGrpSpPr/>
              <p:nvPr/>
            </p:nvGrpSpPr>
            <p:grpSpPr>
              <a:xfrm>
                <a:off x="0" y="0"/>
                <a:ext cx="3929822" cy="616067"/>
                <a:chOff x="0" y="0"/>
                <a:chExt cx="972143" cy="152400"/>
              </a:xfrm>
            </p:grpSpPr>
            <p:sp>
              <p:nvSpPr>
                <p:cNvPr id="15" name="Freeform 9">
                  <a:extLst>
                    <a:ext uri="{FF2B5EF4-FFF2-40B4-BE49-F238E27FC236}">
                      <a16:creationId xmlns:a16="http://schemas.microsoft.com/office/drawing/2014/main" id="{A8C54D04-A0C0-4230-B6FC-6A6C3CDD57B6}"/>
                    </a:ext>
                  </a:extLst>
                </p:cNvPr>
                <p:cNvSpPr/>
                <p:nvPr/>
              </p:nvSpPr>
              <p:spPr>
                <a:xfrm>
                  <a:off x="0" y="0"/>
                  <a:ext cx="972143" cy="152400"/>
                </a:xfrm>
                <a:custGeom>
                  <a:avLst/>
                  <a:gdLst/>
                  <a:ahLst/>
                  <a:cxnLst/>
                  <a:rect l="l" t="t" r="r" b="b"/>
                  <a:pathLst>
                    <a:path w="972143" h="152400">
                      <a:moveTo>
                        <a:pt x="0" y="0"/>
                      </a:moveTo>
                      <a:lnTo>
                        <a:pt x="972143" y="0"/>
                      </a:lnTo>
                      <a:lnTo>
                        <a:pt x="972143" y="152400"/>
                      </a:lnTo>
                      <a:lnTo>
                        <a:pt x="0" y="152400"/>
                      </a:lnTo>
                      <a:close/>
                    </a:path>
                  </a:pathLst>
                </a:custGeom>
                <a:solidFill>
                  <a:schemeClr val="tx2"/>
                </a:solidFill>
              </p:spPr>
            </p:sp>
          </p:grpSp>
          <p:sp>
            <p:nvSpPr>
              <p:cNvPr id="14" name="TextBox 10">
                <a:extLst>
                  <a:ext uri="{FF2B5EF4-FFF2-40B4-BE49-F238E27FC236}">
                    <a16:creationId xmlns:a16="http://schemas.microsoft.com/office/drawing/2014/main" id="{1B5B4B41-6304-420E-8961-55F5063BC918}"/>
                  </a:ext>
                </a:extLst>
              </p:cNvPr>
              <p:cNvSpPr txBox="1"/>
              <p:nvPr/>
            </p:nvSpPr>
            <p:spPr>
              <a:xfrm>
                <a:off x="84814" y="163762"/>
                <a:ext cx="3760194" cy="274356"/>
              </a:xfrm>
              <a:prstGeom prst="rect">
                <a:avLst/>
              </a:prstGeom>
            </p:spPr>
            <p:txBody>
              <a:bodyPr lIns="0" tIns="0" rIns="0" bIns="0" rtlCol="0" anchor="ctr">
                <a:spAutoFit/>
              </a:bodyPr>
              <a:lstStyle/>
              <a:p>
                <a:pPr algn="ctr">
                  <a:lnSpc>
                    <a:spcPts val="1779"/>
                  </a:lnSpc>
                </a:pPr>
                <a:r>
                  <a:rPr lang="en-US" sz="1271">
                    <a:solidFill>
                      <a:srgbClr val="FFFFFF"/>
                    </a:solidFill>
                    <a:latin typeface="Nunito Sans Black"/>
                  </a:rPr>
                  <a:t>FEATURED</a:t>
                </a:r>
              </a:p>
            </p:txBody>
          </p:sp>
        </p:grpSp>
      </p:grpSp>
    </p:spTree>
    <p:extLst>
      <p:ext uri="{BB962C8B-B14F-4D97-AF65-F5344CB8AC3E}">
        <p14:creationId xmlns:p14="http://schemas.microsoft.com/office/powerpoint/2010/main" val="24360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90E0B5A7-0E52-49BD-B518-7A91555E7451}"/>
              </a:ext>
            </a:extLst>
          </p:cNvPr>
          <p:cNvGrpSpPr/>
          <p:nvPr/>
        </p:nvGrpSpPr>
        <p:grpSpPr>
          <a:xfrm>
            <a:off x="0" y="0"/>
            <a:ext cx="5509846" cy="6868231"/>
            <a:chOff x="0" y="0"/>
            <a:chExt cx="3879753" cy="3739754"/>
          </a:xfrm>
          <a:solidFill>
            <a:schemeClr val="tx1"/>
          </a:solidFill>
        </p:grpSpPr>
        <p:sp>
          <p:nvSpPr>
            <p:cNvPr id="14" name="Freeform 3">
              <a:extLst>
                <a:ext uri="{FF2B5EF4-FFF2-40B4-BE49-F238E27FC236}">
                  <a16:creationId xmlns:a16="http://schemas.microsoft.com/office/drawing/2014/main" id="{49B75951-5FC3-4188-9BA9-8B0D7D0F4CC6}"/>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pic>
        <p:nvPicPr>
          <p:cNvPr id="7" name="Picture 33">
            <a:extLst>
              <a:ext uri="{FF2B5EF4-FFF2-40B4-BE49-F238E27FC236}">
                <a16:creationId xmlns:a16="http://schemas.microsoft.com/office/drawing/2014/main" id="{C0EBB124-6C31-4B4D-82DA-3D57424B3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401416" y="5956842"/>
            <a:ext cx="1402802" cy="1304606"/>
          </a:xfrm>
          <a:prstGeom prst="rect">
            <a:avLst/>
          </a:prstGeom>
        </p:spPr>
      </p:pic>
      <p:sp>
        <p:nvSpPr>
          <p:cNvPr id="9" name="TextBox 8">
            <a:extLst>
              <a:ext uri="{FF2B5EF4-FFF2-40B4-BE49-F238E27FC236}">
                <a16:creationId xmlns:a16="http://schemas.microsoft.com/office/drawing/2014/main" id="{9045D9C8-5D01-4E01-B377-C93865AD9FC9}"/>
              </a:ext>
            </a:extLst>
          </p:cNvPr>
          <p:cNvSpPr txBox="1"/>
          <p:nvPr/>
        </p:nvSpPr>
        <p:spPr>
          <a:xfrm>
            <a:off x="908787" y="1868957"/>
            <a:ext cx="3692272" cy="3120085"/>
          </a:xfrm>
          <a:prstGeom prst="rect">
            <a:avLst/>
          </a:prstGeom>
          <a:noFill/>
        </p:spPr>
        <p:txBody>
          <a:bodyPr wrap="square">
            <a:spAutoFit/>
          </a:bodyPr>
          <a:lstStyle/>
          <a:p>
            <a:pPr lvl="0" algn="ctr"/>
            <a:r>
              <a:rPr kumimoji="0" lang="en-US" sz="3200" b="0" i="0" u="none" strike="noStrike" kern="1200" cap="none" spc="0" normalizeH="0" baseline="0" noProof="0">
                <a:ln>
                  <a:noFill/>
                </a:ln>
                <a:solidFill>
                  <a:srgbClr val="404D67"/>
                </a:solidFill>
                <a:effectLst/>
                <a:uLnTx/>
                <a:uFillTx/>
                <a:latin typeface="Avenir Next LT Pro"/>
                <a:ea typeface="+mj-ea"/>
                <a:cs typeface="+mj-cs"/>
              </a:rPr>
              <a:t>Important date: </a:t>
            </a:r>
            <a:r>
              <a:rPr kumimoji="0" lang="en-US" sz="3200" b="0" i="0" u="none" strike="noStrike" kern="1200" cap="none" spc="0" normalizeH="0" baseline="0" noProof="0">
                <a:ln>
                  <a:noFill/>
                </a:ln>
                <a:solidFill>
                  <a:srgbClr val="404D67"/>
                </a:solidFill>
                <a:effectLst/>
                <a:uLnTx/>
                <a:uFillTx/>
                <a:latin typeface="Nunito Sans Black" panose="00000A00000000000000" pitchFamily="2" charset="0"/>
                <a:ea typeface="+mj-ea"/>
                <a:cs typeface="+mj-cs"/>
              </a:rPr>
              <a:t>JANUARY 31</a:t>
            </a:r>
            <a:endParaRPr lang="en-US" sz="1800">
              <a:cs typeface="Calibri" panose="020F0502020204030204" pitchFamily="34" charset="0"/>
            </a:endParaRPr>
          </a:p>
          <a:p>
            <a:pPr marL="285750" lvl="0" indent="-285750">
              <a:lnSpc>
                <a:spcPct val="150000"/>
              </a:lnSpc>
              <a:buFont typeface="Arial" panose="020B0604020202020204" pitchFamily="34" charset="0"/>
              <a:buChar char="•"/>
            </a:pPr>
            <a:endParaRPr lang="en-US" sz="1800">
              <a:cs typeface="Calibri" panose="020F0502020204030204" pitchFamily="34" charset="0"/>
            </a:endParaRPr>
          </a:p>
          <a:p>
            <a:pPr marL="285750" lvl="0" indent="-285750">
              <a:lnSpc>
                <a:spcPct val="150000"/>
              </a:lnSpc>
              <a:buFont typeface="Arial" panose="020B0604020202020204" pitchFamily="34" charset="0"/>
              <a:buChar char="•"/>
            </a:pPr>
            <a:r>
              <a:rPr lang="en-US" sz="1800">
                <a:solidFill>
                  <a:schemeClr val="bg1"/>
                </a:solidFill>
                <a:cs typeface="Calibri" panose="020F0502020204030204" pitchFamily="34" charset="0"/>
              </a:rPr>
              <a:t>W-2s due to employees</a:t>
            </a:r>
          </a:p>
          <a:p>
            <a:pPr marL="285750" lvl="0" indent="-285750">
              <a:lnSpc>
                <a:spcPct val="150000"/>
              </a:lnSpc>
              <a:buFont typeface="Arial" panose="020B0604020202020204" pitchFamily="34" charset="0"/>
              <a:buChar char="•"/>
            </a:pPr>
            <a:r>
              <a:rPr lang="en-US" sz="1800">
                <a:solidFill>
                  <a:schemeClr val="bg1"/>
                </a:solidFill>
                <a:cs typeface="Calibri" panose="020F0502020204030204" pitchFamily="34" charset="0"/>
              </a:rPr>
              <a:t>W-2s filed with the SSA</a:t>
            </a:r>
          </a:p>
          <a:p>
            <a:pPr marL="285750" lvl="0" indent="-285750">
              <a:lnSpc>
                <a:spcPct val="150000"/>
              </a:lnSpc>
              <a:buFont typeface="Arial" panose="020B0604020202020204" pitchFamily="34" charset="0"/>
              <a:buChar char="•"/>
            </a:pPr>
            <a:r>
              <a:rPr lang="en-US" sz="1800">
                <a:solidFill>
                  <a:schemeClr val="bg1"/>
                </a:solidFill>
                <a:cs typeface="Calibri" panose="020F0502020204030204" pitchFamily="34" charset="0"/>
              </a:rPr>
              <a:t>940 and Schedule A due to IRS</a:t>
            </a:r>
          </a:p>
          <a:p>
            <a:pPr marL="285750" lvl="0" indent="-285750">
              <a:lnSpc>
                <a:spcPct val="150000"/>
              </a:lnSpc>
              <a:buFont typeface="Arial" panose="020B0604020202020204" pitchFamily="34" charset="0"/>
              <a:buChar char="•"/>
            </a:pPr>
            <a:r>
              <a:rPr lang="en-US" sz="1800">
                <a:solidFill>
                  <a:schemeClr val="bg1"/>
                </a:solidFill>
                <a:cs typeface="Calibri" panose="020F0502020204030204" pitchFamily="34" charset="0"/>
              </a:rPr>
              <a:t>1099s mailed and filed </a:t>
            </a:r>
          </a:p>
        </p:txBody>
      </p:sp>
      <p:sp>
        <p:nvSpPr>
          <p:cNvPr id="18" name="Freeform 7">
            <a:extLst>
              <a:ext uri="{FF2B5EF4-FFF2-40B4-BE49-F238E27FC236}">
                <a16:creationId xmlns:a16="http://schemas.microsoft.com/office/drawing/2014/main" id="{9A85E1DC-2987-4FE2-9064-2E384F22AF30}"/>
              </a:ext>
            </a:extLst>
          </p:cNvPr>
          <p:cNvSpPr/>
          <p:nvPr/>
        </p:nvSpPr>
        <p:spPr>
          <a:xfrm>
            <a:off x="6307393" y="1152264"/>
            <a:ext cx="4975820" cy="4381562"/>
          </a:xfrm>
          <a:custGeom>
            <a:avLst/>
            <a:gdLst/>
            <a:ahLst/>
            <a:cxnLst/>
            <a:rect l="l" t="t" r="r" b="b"/>
            <a:pathLst>
              <a:path w="7649755" h="6736150">
                <a:moveTo>
                  <a:pt x="7525294" y="6736150"/>
                </a:moveTo>
                <a:lnTo>
                  <a:pt x="124460" y="6736150"/>
                </a:lnTo>
                <a:cubicBezTo>
                  <a:pt x="55880" y="6736150"/>
                  <a:pt x="0" y="6680270"/>
                  <a:pt x="0" y="6611690"/>
                </a:cubicBezTo>
                <a:lnTo>
                  <a:pt x="0" y="124460"/>
                </a:lnTo>
                <a:cubicBezTo>
                  <a:pt x="0" y="55880"/>
                  <a:pt x="55880" y="0"/>
                  <a:pt x="124460" y="0"/>
                </a:cubicBezTo>
                <a:lnTo>
                  <a:pt x="7525295" y="0"/>
                </a:lnTo>
                <a:cubicBezTo>
                  <a:pt x="7593874" y="0"/>
                  <a:pt x="7649755" y="55880"/>
                  <a:pt x="7649755" y="124460"/>
                </a:cubicBezTo>
                <a:lnTo>
                  <a:pt x="7649755" y="6611690"/>
                </a:lnTo>
                <a:cubicBezTo>
                  <a:pt x="7649755" y="6680271"/>
                  <a:pt x="7593874" y="6736150"/>
                  <a:pt x="7525295" y="6736150"/>
                </a:cubicBezTo>
                <a:close/>
              </a:path>
            </a:pathLst>
          </a:custGeom>
          <a:solidFill>
            <a:srgbClr val="FFFFFF"/>
          </a:solidFill>
        </p:spPr>
      </p:sp>
      <p:sp>
        <p:nvSpPr>
          <p:cNvPr id="20" name="Freeform 9">
            <a:extLst>
              <a:ext uri="{FF2B5EF4-FFF2-40B4-BE49-F238E27FC236}">
                <a16:creationId xmlns:a16="http://schemas.microsoft.com/office/drawing/2014/main" id="{21B76781-0DFC-46AB-8FB8-17BF12A2C511}"/>
              </a:ext>
            </a:extLst>
          </p:cNvPr>
          <p:cNvSpPr/>
          <p:nvPr/>
        </p:nvSpPr>
        <p:spPr>
          <a:xfrm>
            <a:off x="6307392" y="1146356"/>
            <a:ext cx="4975821" cy="429087"/>
          </a:xfrm>
          <a:custGeom>
            <a:avLst/>
            <a:gdLst/>
            <a:ahLst/>
            <a:cxnLst/>
            <a:rect l="l" t="t" r="r" b="b"/>
            <a:pathLst>
              <a:path w="2746975" h="233987">
                <a:moveTo>
                  <a:pt x="0" y="0"/>
                </a:moveTo>
                <a:lnTo>
                  <a:pt x="2746975" y="0"/>
                </a:lnTo>
                <a:lnTo>
                  <a:pt x="2746975" y="233987"/>
                </a:lnTo>
                <a:lnTo>
                  <a:pt x="0" y="233987"/>
                </a:lnTo>
                <a:close/>
              </a:path>
            </a:pathLst>
          </a:custGeom>
          <a:solidFill>
            <a:srgbClr val="404D67"/>
          </a:solidFill>
        </p:spPr>
      </p:sp>
      <p:sp>
        <p:nvSpPr>
          <p:cNvPr id="23" name="TextBox 22">
            <a:extLst>
              <a:ext uri="{FF2B5EF4-FFF2-40B4-BE49-F238E27FC236}">
                <a16:creationId xmlns:a16="http://schemas.microsoft.com/office/drawing/2014/main" id="{31F8369C-C6BF-48B2-8E00-AB3ACDDAA50A}"/>
              </a:ext>
            </a:extLst>
          </p:cNvPr>
          <p:cNvSpPr txBox="1"/>
          <p:nvPr/>
        </p:nvSpPr>
        <p:spPr>
          <a:xfrm>
            <a:off x="7056955" y="1813956"/>
            <a:ext cx="3455375" cy="369332"/>
          </a:xfrm>
          <a:prstGeom prst="rect">
            <a:avLst/>
          </a:prstGeom>
          <a:noFill/>
        </p:spPr>
        <p:txBody>
          <a:bodyPr wrap="square">
            <a:spAutoFit/>
          </a:bodyPr>
          <a:lstStyle/>
          <a:p>
            <a:pPr lvl="0" algn="ct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j-ea"/>
                <a:cs typeface="+mj-cs"/>
              </a:rPr>
              <a:t>JANUARY </a:t>
            </a:r>
            <a:r>
              <a:rPr lang="en-US" dirty="0">
                <a:solidFill>
                  <a:srgbClr val="404D67"/>
                </a:solidFill>
                <a:latin typeface="Nunito Sans Black" panose="00000A00000000000000" pitchFamily="2" charset="0"/>
                <a:ea typeface="+mj-ea"/>
                <a:cs typeface="+mj-cs"/>
              </a:rPr>
              <a:t>2023</a:t>
            </a:r>
            <a:endParaRPr lang="en-US" sz="1100" dirty="0">
              <a:cs typeface="Calibri" panose="020F0502020204030204" pitchFamily="34" charset="0"/>
            </a:endParaRPr>
          </a:p>
        </p:txBody>
      </p:sp>
      <p:graphicFrame>
        <p:nvGraphicFramePr>
          <p:cNvPr id="24" name="Table 24">
            <a:extLst>
              <a:ext uri="{FF2B5EF4-FFF2-40B4-BE49-F238E27FC236}">
                <a16:creationId xmlns:a16="http://schemas.microsoft.com/office/drawing/2014/main" id="{B0E94A6F-A29F-4E46-8D40-7085C4A7FB7D}"/>
              </a:ext>
            </a:extLst>
          </p:cNvPr>
          <p:cNvGraphicFramePr>
            <a:graphicFrameLocks noGrp="1"/>
          </p:cNvGraphicFramePr>
          <p:nvPr>
            <p:extLst>
              <p:ext uri="{D42A27DB-BD31-4B8C-83A1-F6EECF244321}">
                <p14:modId xmlns:p14="http://schemas.microsoft.com/office/powerpoint/2010/main" val="2365133074"/>
              </p:ext>
            </p:extLst>
          </p:nvPr>
        </p:nvGraphicFramePr>
        <p:xfrm>
          <a:off x="6527952" y="2326754"/>
          <a:ext cx="4513383" cy="2769354"/>
        </p:xfrm>
        <a:graphic>
          <a:graphicData uri="http://schemas.openxmlformats.org/drawingml/2006/table">
            <a:tbl>
              <a:tblPr firstRow="1" bandRow="1">
                <a:tableStyleId>{22838BEF-8BB2-4498-84A7-C5851F593DF1}</a:tableStyleId>
              </a:tblPr>
              <a:tblGrid>
                <a:gridCol w="644769">
                  <a:extLst>
                    <a:ext uri="{9D8B030D-6E8A-4147-A177-3AD203B41FA5}">
                      <a16:colId xmlns:a16="http://schemas.microsoft.com/office/drawing/2014/main" val="2629389482"/>
                    </a:ext>
                  </a:extLst>
                </a:gridCol>
                <a:gridCol w="644769">
                  <a:extLst>
                    <a:ext uri="{9D8B030D-6E8A-4147-A177-3AD203B41FA5}">
                      <a16:colId xmlns:a16="http://schemas.microsoft.com/office/drawing/2014/main" val="1517355706"/>
                    </a:ext>
                  </a:extLst>
                </a:gridCol>
                <a:gridCol w="644769">
                  <a:extLst>
                    <a:ext uri="{9D8B030D-6E8A-4147-A177-3AD203B41FA5}">
                      <a16:colId xmlns:a16="http://schemas.microsoft.com/office/drawing/2014/main" val="2594368579"/>
                    </a:ext>
                  </a:extLst>
                </a:gridCol>
                <a:gridCol w="644769">
                  <a:extLst>
                    <a:ext uri="{9D8B030D-6E8A-4147-A177-3AD203B41FA5}">
                      <a16:colId xmlns:a16="http://schemas.microsoft.com/office/drawing/2014/main" val="2896042442"/>
                    </a:ext>
                  </a:extLst>
                </a:gridCol>
                <a:gridCol w="644769">
                  <a:extLst>
                    <a:ext uri="{9D8B030D-6E8A-4147-A177-3AD203B41FA5}">
                      <a16:colId xmlns:a16="http://schemas.microsoft.com/office/drawing/2014/main" val="411611151"/>
                    </a:ext>
                  </a:extLst>
                </a:gridCol>
                <a:gridCol w="644769">
                  <a:extLst>
                    <a:ext uri="{9D8B030D-6E8A-4147-A177-3AD203B41FA5}">
                      <a16:colId xmlns:a16="http://schemas.microsoft.com/office/drawing/2014/main" val="2002059656"/>
                    </a:ext>
                  </a:extLst>
                </a:gridCol>
                <a:gridCol w="644769">
                  <a:extLst>
                    <a:ext uri="{9D8B030D-6E8A-4147-A177-3AD203B41FA5}">
                      <a16:colId xmlns:a16="http://schemas.microsoft.com/office/drawing/2014/main" val="1477570219"/>
                    </a:ext>
                  </a:extLst>
                </a:gridCol>
              </a:tblGrid>
              <a:tr h="395622">
                <a:tc>
                  <a:txBody>
                    <a:bodyPr/>
                    <a:lstStyle/>
                    <a:p>
                      <a:pPr algn="ctr"/>
                      <a:r>
                        <a:rPr lang="en-US" sz="1400"/>
                        <a:t>SUN</a:t>
                      </a:r>
                    </a:p>
                  </a:txBody>
                  <a:tcPr anchor="ctr"/>
                </a:tc>
                <a:tc>
                  <a:txBody>
                    <a:bodyPr/>
                    <a:lstStyle/>
                    <a:p>
                      <a:pPr algn="ctr"/>
                      <a:r>
                        <a:rPr lang="en-US" sz="1400"/>
                        <a:t>MON</a:t>
                      </a:r>
                    </a:p>
                  </a:txBody>
                  <a:tcPr anchor="ctr"/>
                </a:tc>
                <a:tc>
                  <a:txBody>
                    <a:bodyPr/>
                    <a:lstStyle/>
                    <a:p>
                      <a:pPr algn="ctr"/>
                      <a:r>
                        <a:rPr lang="en-US" sz="1400"/>
                        <a:t>TUE</a:t>
                      </a:r>
                    </a:p>
                  </a:txBody>
                  <a:tcPr anchor="ctr"/>
                </a:tc>
                <a:tc>
                  <a:txBody>
                    <a:bodyPr/>
                    <a:lstStyle/>
                    <a:p>
                      <a:pPr algn="ctr"/>
                      <a:r>
                        <a:rPr lang="en-US" sz="1400"/>
                        <a:t>WED</a:t>
                      </a:r>
                    </a:p>
                  </a:txBody>
                  <a:tcPr anchor="ctr"/>
                </a:tc>
                <a:tc>
                  <a:txBody>
                    <a:bodyPr/>
                    <a:lstStyle/>
                    <a:p>
                      <a:pPr algn="ctr"/>
                      <a:r>
                        <a:rPr lang="en-US" sz="1400"/>
                        <a:t>THU</a:t>
                      </a:r>
                    </a:p>
                  </a:txBody>
                  <a:tcPr anchor="ctr"/>
                </a:tc>
                <a:tc>
                  <a:txBody>
                    <a:bodyPr/>
                    <a:lstStyle/>
                    <a:p>
                      <a:pPr algn="ctr"/>
                      <a:r>
                        <a:rPr lang="en-US" sz="1400"/>
                        <a:t>FRI</a:t>
                      </a:r>
                    </a:p>
                  </a:txBody>
                  <a:tcPr anchor="ctr"/>
                </a:tc>
                <a:tc>
                  <a:txBody>
                    <a:bodyPr/>
                    <a:lstStyle/>
                    <a:p>
                      <a:pPr algn="ctr"/>
                      <a:r>
                        <a:rPr lang="en-US" sz="1400"/>
                        <a:t>SAT</a:t>
                      </a:r>
                    </a:p>
                  </a:txBody>
                  <a:tcPr anchor="ctr"/>
                </a:tc>
                <a:extLst>
                  <a:ext uri="{0D108BD9-81ED-4DB2-BD59-A6C34878D82A}">
                    <a16:rowId xmlns:a16="http://schemas.microsoft.com/office/drawing/2014/main" val="2613949336"/>
                  </a:ext>
                </a:extLst>
              </a:tr>
              <a:tr h="395622">
                <a:tc>
                  <a:txBody>
                    <a:bodyPr/>
                    <a:lstStyle/>
                    <a:p>
                      <a:pPr algn="ctr"/>
                      <a:r>
                        <a:rPr lang="en-US" sz="1400" dirty="0"/>
                        <a:t>1</a:t>
                      </a:r>
                    </a:p>
                  </a:txBody>
                  <a:tcPr anchor="ctr"/>
                </a:tc>
                <a:tc>
                  <a:txBody>
                    <a:bodyPr/>
                    <a:lstStyle/>
                    <a:p>
                      <a:pPr algn="ctr"/>
                      <a:r>
                        <a:rPr lang="en-US" sz="1400" dirty="0"/>
                        <a:t>2</a:t>
                      </a:r>
                    </a:p>
                  </a:txBody>
                  <a:tcPr anchor="ctr"/>
                </a:tc>
                <a:tc>
                  <a:txBody>
                    <a:bodyPr/>
                    <a:lstStyle/>
                    <a:p>
                      <a:pPr algn="ctr"/>
                      <a:r>
                        <a:rPr lang="en-US" sz="1400" dirty="0"/>
                        <a:t>3</a:t>
                      </a:r>
                    </a:p>
                  </a:txBody>
                  <a:tcPr anchor="ctr"/>
                </a:tc>
                <a:tc>
                  <a:txBody>
                    <a:bodyPr/>
                    <a:lstStyle/>
                    <a:p>
                      <a:pPr algn="ctr"/>
                      <a:r>
                        <a:rPr lang="en-US" sz="1400" dirty="0"/>
                        <a:t>4</a:t>
                      </a:r>
                    </a:p>
                  </a:txBody>
                  <a:tcPr anchor="ctr"/>
                </a:tc>
                <a:tc>
                  <a:txBody>
                    <a:bodyPr/>
                    <a:lstStyle/>
                    <a:p>
                      <a:pPr algn="ctr"/>
                      <a:r>
                        <a:rPr lang="en-US" sz="1400" dirty="0"/>
                        <a:t>5</a:t>
                      </a:r>
                    </a:p>
                  </a:txBody>
                  <a:tcPr anchor="ctr"/>
                </a:tc>
                <a:tc>
                  <a:txBody>
                    <a:bodyPr/>
                    <a:lstStyle/>
                    <a:p>
                      <a:pPr algn="ctr"/>
                      <a:r>
                        <a:rPr lang="en-US" sz="1400" dirty="0"/>
                        <a:t>6</a:t>
                      </a:r>
                    </a:p>
                  </a:txBody>
                  <a:tcPr anchor="ctr"/>
                </a:tc>
                <a:tc>
                  <a:txBody>
                    <a:bodyPr/>
                    <a:lstStyle/>
                    <a:p>
                      <a:pPr algn="ctr"/>
                      <a:r>
                        <a:rPr lang="en-US" sz="1400" dirty="0"/>
                        <a:t>7</a:t>
                      </a:r>
                    </a:p>
                  </a:txBody>
                  <a:tcPr anchor="ctr"/>
                </a:tc>
                <a:extLst>
                  <a:ext uri="{0D108BD9-81ED-4DB2-BD59-A6C34878D82A}">
                    <a16:rowId xmlns:a16="http://schemas.microsoft.com/office/drawing/2014/main" val="2159754753"/>
                  </a:ext>
                </a:extLst>
              </a:tr>
              <a:tr h="395622">
                <a:tc>
                  <a:txBody>
                    <a:bodyPr/>
                    <a:lstStyle/>
                    <a:p>
                      <a:pPr algn="ctr"/>
                      <a:r>
                        <a:rPr lang="en-US" sz="1400" dirty="0"/>
                        <a:t>8</a:t>
                      </a:r>
                    </a:p>
                  </a:txBody>
                  <a:tcPr anchor="ctr"/>
                </a:tc>
                <a:tc>
                  <a:txBody>
                    <a:bodyPr/>
                    <a:lstStyle/>
                    <a:p>
                      <a:pPr algn="ctr"/>
                      <a:r>
                        <a:rPr lang="en-US" sz="1400" dirty="0"/>
                        <a:t>9</a:t>
                      </a:r>
                    </a:p>
                  </a:txBody>
                  <a:tcPr anchor="ctr"/>
                </a:tc>
                <a:tc>
                  <a:txBody>
                    <a:bodyPr/>
                    <a:lstStyle/>
                    <a:p>
                      <a:pPr algn="ctr"/>
                      <a:r>
                        <a:rPr lang="en-US" sz="1400" dirty="0"/>
                        <a:t>10</a:t>
                      </a:r>
                    </a:p>
                  </a:txBody>
                  <a:tcPr anchor="ctr"/>
                </a:tc>
                <a:tc>
                  <a:txBody>
                    <a:bodyPr/>
                    <a:lstStyle/>
                    <a:p>
                      <a:pPr algn="ctr"/>
                      <a:r>
                        <a:rPr lang="en-US" sz="1400" dirty="0"/>
                        <a:t>11</a:t>
                      </a:r>
                    </a:p>
                  </a:txBody>
                  <a:tcPr anchor="ctr"/>
                </a:tc>
                <a:tc>
                  <a:txBody>
                    <a:bodyPr/>
                    <a:lstStyle/>
                    <a:p>
                      <a:pPr algn="ctr"/>
                      <a:r>
                        <a:rPr lang="en-US" sz="1400" dirty="0"/>
                        <a:t>12</a:t>
                      </a:r>
                    </a:p>
                  </a:txBody>
                  <a:tcPr anchor="ctr"/>
                </a:tc>
                <a:tc>
                  <a:txBody>
                    <a:bodyPr/>
                    <a:lstStyle/>
                    <a:p>
                      <a:pPr algn="ctr"/>
                      <a:r>
                        <a:rPr lang="en-US" sz="1400" dirty="0"/>
                        <a:t>13</a:t>
                      </a:r>
                    </a:p>
                  </a:txBody>
                  <a:tcPr anchor="ctr"/>
                </a:tc>
                <a:tc>
                  <a:txBody>
                    <a:bodyPr/>
                    <a:lstStyle/>
                    <a:p>
                      <a:pPr algn="ctr"/>
                      <a:r>
                        <a:rPr lang="en-US" sz="1400" dirty="0"/>
                        <a:t>14</a:t>
                      </a:r>
                    </a:p>
                  </a:txBody>
                  <a:tcPr anchor="ctr"/>
                </a:tc>
                <a:extLst>
                  <a:ext uri="{0D108BD9-81ED-4DB2-BD59-A6C34878D82A}">
                    <a16:rowId xmlns:a16="http://schemas.microsoft.com/office/drawing/2014/main" val="2267711164"/>
                  </a:ext>
                </a:extLst>
              </a:tr>
              <a:tr h="395622">
                <a:tc>
                  <a:txBody>
                    <a:bodyPr/>
                    <a:lstStyle/>
                    <a:p>
                      <a:pPr algn="ctr"/>
                      <a:r>
                        <a:rPr lang="en-US" sz="1400" dirty="0"/>
                        <a:t>15</a:t>
                      </a:r>
                    </a:p>
                  </a:txBody>
                  <a:tcPr anchor="ctr"/>
                </a:tc>
                <a:tc>
                  <a:txBody>
                    <a:bodyPr/>
                    <a:lstStyle/>
                    <a:p>
                      <a:pPr algn="ctr"/>
                      <a:r>
                        <a:rPr lang="en-US" sz="1400" dirty="0"/>
                        <a:t>16</a:t>
                      </a:r>
                    </a:p>
                  </a:txBody>
                  <a:tcPr anchor="ctr"/>
                </a:tc>
                <a:tc>
                  <a:txBody>
                    <a:bodyPr/>
                    <a:lstStyle/>
                    <a:p>
                      <a:pPr algn="ctr"/>
                      <a:r>
                        <a:rPr lang="en-US" sz="1400" dirty="0"/>
                        <a:t>17</a:t>
                      </a:r>
                    </a:p>
                  </a:txBody>
                  <a:tcPr anchor="ctr"/>
                </a:tc>
                <a:tc>
                  <a:txBody>
                    <a:bodyPr/>
                    <a:lstStyle/>
                    <a:p>
                      <a:pPr algn="ctr"/>
                      <a:r>
                        <a:rPr lang="en-US" sz="1400" dirty="0"/>
                        <a:t>18</a:t>
                      </a:r>
                    </a:p>
                  </a:txBody>
                  <a:tcPr anchor="ctr"/>
                </a:tc>
                <a:tc>
                  <a:txBody>
                    <a:bodyPr/>
                    <a:lstStyle/>
                    <a:p>
                      <a:pPr algn="ctr"/>
                      <a:r>
                        <a:rPr lang="en-US" sz="1400" dirty="0"/>
                        <a:t>19</a:t>
                      </a:r>
                    </a:p>
                  </a:txBody>
                  <a:tcPr anchor="ctr"/>
                </a:tc>
                <a:tc>
                  <a:txBody>
                    <a:bodyPr/>
                    <a:lstStyle/>
                    <a:p>
                      <a:pPr algn="ctr"/>
                      <a:r>
                        <a:rPr lang="en-US" sz="1400" dirty="0"/>
                        <a:t>20</a:t>
                      </a:r>
                    </a:p>
                  </a:txBody>
                  <a:tcPr anchor="ctr"/>
                </a:tc>
                <a:tc>
                  <a:txBody>
                    <a:bodyPr/>
                    <a:lstStyle/>
                    <a:p>
                      <a:pPr algn="ctr"/>
                      <a:r>
                        <a:rPr lang="en-US" sz="1400" dirty="0"/>
                        <a:t>21</a:t>
                      </a:r>
                    </a:p>
                  </a:txBody>
                  <a:tcPr anchor="ctr"/>
                </a:tc>
                <a:extLst>
                  <a:ext uri="{0D108BD9-81ED-4DB2-BD59-A6C34878D82A}">
                    <a16:rowId xmlns:a16="http://schemas.microsoft.com/office/drawing/2014/main" val="1226628420"/>
                  </a:ext>
                </a:extLst>
              </a:tr>
              <a:tr h="395622">
                <a:tc>
                  <a:txBody>
                    <a:bodyPr/>
                    <a:lstStyle/>
                    <a:p>
                      <a:pPr algn="ctr"/>
                      <a:r>
                        <a:rPr lang="en-US" sz="1400" dirty="0"/>
                        <a:t>22</a:t>
                      </a:r>
                    </a:p>
                  </a:txBody>
                  <a:tcPr anchor="ctr"/>
                </a:tc>
                <a:tc>
                  <a:txBody>
                    <a:bodyPr/>
                    <a:lstStyle/>
                    <a:p>
                      <a:pPr algn="ctr"/>
                      <a:r>
                        <a:rPr lang="en-US" sz="1400" dirty="0"/>
                        <a:t>23</a:t>
                      </a:r>
                    </a:p>
                  </a:txBody>
                  <a:tcPr anchor="ctr"/>
                </a:tc>
                <a:tc>
                  <a:txBody>
                    <a:bodyPr/>
                    <a:lstStyle/>
                    <a:p>
                      <a:pPr algn="ctr"/>
                      <a:r>
                        <a:rPr lang="en-US" sz="1400" dirty="0"/>
                        <a:t>24</a:t>
                      </a:r>
                    </a:p>
                  </a:txBody>
                  <a:tcPr anchor="ctr"/>
                </a:tc>
                <a:tc>
                  <a:txBody>
                    <a:bodyPr/>
                    <a:lstStyle/>
                    <a:p>
                      <a:pPr algn="ctr"/>
                      <a:r>
                        <a:rPr lang="en-US" sz="1400" dirty="0"/>
                        <a:t>25</a:t>
                      </a:r>
                    </a:p>
                  </a:txBody>
                  <a:tcPr anchor="ctr"/>
                </a:tc>
                <a:tc>
                  <a:txBody>
                    <a:bodyPr/>
                    <a:lstStyle/>
                    <a:p>
                      <a:pPr algn="ctr"/>
                      <a:r>
                        <a:rPr lang="en-US" sz="1400" dirty="0"/>
                        <a:t>26</a:t>
                      </a:r>
                    </a:p>
                  </a:txBody>
                  <a:tcPr anchor="ctr"/>
                </a:tc>
                <a:tc>
                  <a:txBody>
                    <a:bodyPr/>
                    <a:lstStyle/>
                    <a:p>
                      <a:pPr algn="ctr"/>
                      <a:r>
                        <a:rPr lang="en-US" sz="1400" dirty="0"/>
                        <a:t>27</a:t>
                      </a:r>
                    </a:p>
                  </a:txBody>
                  <a:tcPr anchor="ctr"/>
                </a:tc>
                <a:tc>
                  <a:txBody>
                    <a:bodyPr/>
                    <a:lstStyle/>
                    <a:p>
                      <a:pPr algn="ctr"/>
                      <a:r>
                        <a:rPr lang="en-US" sz="1400" dirty="0"/>
                        <a:t>28</a:t>
                      </a:r>
                    </a:p>
                  </a:txBody>
                  <a:tcPr anchor="ctr"/>
                </a:tc>
                <a:extLst>
                  <a:ext uri="{0D108BD9-81ED-4DB2-BD59-A6C34878D82A}">
                    <a16:rowId xmlns:a16="http://schemas.microsoft.com/office/drawing/2014/main" val="2903528862"/>
                  </a:ext>
                </a:extLst>
              </a:tr>
              <a:tr h="395622">
                <a:tc>
                  <a:txBody>
                    <a:bodyPr/>
                    <a:lstStyle/>
                    <a:p>
                      <a:pPr algn="ctr"/>
                      <a:r>
                        <a:rPr lang="en-US" sz="1400" dirty="0"/>
                        <a:t>29</a:t>
                      </a:r>
                    </a:p>
                  </a:txBody>
                  <a:tcPr anchor="ctr">
                    <a:lnB w="12700" cmpd="sng">
                      <a:noFill/>
                    </a:lnB>
                  </a:tcPr>
                </a:tc>
                <a:tc>
                  <a:txBody>
                    <a:bodyPr/>
                    <a:lstStyle/>
                    <a:p>
                      <a:pPr algn="ctr"/>
                      <a:r>
                        <a:rPr lang="en-US" sz="1400" dirty="0"/>
                        <a:t>30</a:t>
                      </a:r>
                    </a:p>
                  </a:txBody>
                  <a:tcPr anchor="ctr">
                    <a:lnB w="38100" cap="flat" cmpd="sng" algn="ctr">
                      <a:noFill/>
                      <a:prstDash val="solid"/>
                      <a:round/>
                      <a:headEnd type="none" w="med" len="med"/>
                      <a:tailEnd type="none" w="med" len="med"/>
                    </a:lnB>
                  </a:tcPr>
                </a:tc>
                <a:tc>
                  <a:txBody>
                    <a:bodyPr/>
                    <a:lstStyle/>
                    <a:p>
                      <a:pPr algn="ctr"/>
                      <a:r>
                        <a:rPr lang="en-US" sz="1400" dirty="0"/>
                        <a:t>31</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09877669"/>
                  </a:ext>
                </a:extLst>
              </a:tr>
              <a:tr h="395622">
                <a:tc gridSpan="2">
                  <a:txBody>
                    <a:bodyPr/>
                    <a:lstStyle/>
                    <a:p>
                      <a:pPr algn="ctr"/>
                      <a:endParaRPr lang="en-US" sz="1400" dirty="0"/>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solidFill>
                  </a:tcPr>
                </a:tc>
                <a:tc gridSpan="2">
                  <a:txBody>
                    <a:bodyPr/>
                    <a:lstStyle/>
                    <a:p>
                      <a:pPr algn="ctr"/>
                      <a:endParaRPr lang="en-US" sz="1400" dirty="0"/>
                    </a:p>
                  </a:txBody>
                  <a:tcPr anchor="ctr">
                    <a:lnL w="38100" cap="flat" cmpd="sng" algn="ctr">
                      <a:noFill/>
                      <a:prstDash val="solid"/>
                      <a:round/>
                      <a:headEnd type="none" w="med" len="med"/>
                      <a:tailEnd type="none" w="med" len="med"/>
                    </a:lnL>
                    <a:lnB w="12700" cmpd="sng">
                      <a:noFill/>
                    </a:lnB>
                  </a:tcPr>
                </a:tc>
                <a:tc hMerge="1">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2479924956"/>
                  </a:ext>
                </a:extLst>
              </a:tr>
            </a:tbl>
          </a:graphicData>
        </a:graphic>
      </p:graphicFrame>
      <p:sp>
        <p:nvSpPr>
          <p:cNvPr id="3" name="Rectangle 2">
            <a:extLst>
              <a:ext uri="{FF2B5EF4-FFF2-40B4-BE49-F238E27FC236}">
                <a16:creationId xmlns:a16="http://schemas.microsoft.com/office/drawing/2014/main" id="{97845581-B325-9A79-7333-0B1215DD66FD}"/>
              </a:ext>
            </a:extLst>
          </p:cNvPr>
          <p:cNvSpPr/>
          <p:nvPr/>
        </p:nvSpPr>
        <p:spPr>
          <a:xfrm>
            <a:off x="7917366" y="4315522"/>
            <a:ext cx="446049" cy="40144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6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vionté Slide Deck Template v2">
  <a:themeElements>
    <a:clrScheme name="Avionté Slide Template">
      <a:dk1>
        <a:srgbClr val="404D67"/>
      </a:dk1>
      <a:lt1>
        <a:sysClr val="window" lastClr="FFFFFF"/>
      </a:lt1>
      <a:dk2>
        <a:srgbClr val="0073F0"/>
      </a:dk2>
      <a:lt2>
        <a:srgbClr val="FFFFFF"/>
      </a:lt2>
      <a:accent1>
        <a:srgbClr val="CF0072"/>
      </a:accent1>
      <a:accent2>
        <a:srgbClr val="0073F0"/>
      </a:accent2>
      <a:accent3>
        <a:srgbClr val="404D67"/>
      </a:accent3>
      <a:accent4>
        <a:srgbClr val="FFFFFF"/>
      </a:accent4>
      <a:accent5>
        <a:srgbClr val="EFEFEF"/>
      </a:accent5>
      <a:accent6>
        <a:srgbClr val="282828"/>
      </a:accent6>
      <a:hlink>
        <a:srgbClr val="CF0072"/>
      </a:hlink>
      <a:folHlink>
        <a:srgbClr val="CF0072"/>
      </a:folHlink>
    </a:clrScheme>
    <a:fontScheme name="Avionté Slide Template">
      <a:majorFont>
        <a:latin typeface="Avenir Next LT Pro"/>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onté Slide Deck Template v2" id="{B1F53FFF-DC49-47FF-AFDC-07BEDFE00FB9}" vid="{F984B54D-554D-4C22-9178-4988916132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823F49231D34181BAF58B5DDF7E73" ma:contentTypeVersion="13" ma:contentTypeDescription="Create a new document." ma:contentTypeScope="" ma:versionID="b36e19d6ffec39b78fe42ba31ca8b713">
  <xsd:schema xmlns:xsd="http://www.w3.org/2001/XMLSchema" xmlns:xs="http://www.w3.org/2001/XMLSchema" xmlns:p="http://schemas.microsoft.com/office/2006/metadata/properties" xmlns:ns3="9beebe81-fb43-45b3-9c6f-5ec8326cdc9f" xmlns:ns4="5cc4872a-15d2-4f4e-a626-90f55f077a1b" targetNamespace="http://schemas.microsoft.com/office/2006/metadata/properties" ma:root="true" ma:fieldsID="a3773bc5829bc983c4896ab45dac7deb" ns3:_="" ns4:_="">
    <xsd:import namespace="9beebe81-fb43-45b3-9c6f-5ec8326cdc9f"/>
    <xsd:import namespace="5cc4872a-15d2-4f4e-a626-90f55f077a1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ebe81-fb43-45b3-9c6f-5ec8326cdc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4872a-15d2-4f4e-a626-90f55f077a1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45900-8443-4465-97CA-72A89D6E6426}">
  <ds:schemaRefs>
    <ds:schemaRef ds:uri="http://schemas.microsoft.com/sharepoint/v3/contenttype/forms"/>
  </ds:schemaRefs>
</ds:datastoreItem>
</file>

<file path=customXml/itemProps2.xml><?xml version="1.0" encoding="utf-8"?>
<ds:datastoreItem xmlns:ds="http://schemas.openxmlformats.org/officeDocument/2006/customXml" ds:itemID="{235EB286-2A84-4CCE-9998-A03B3931E9E9}">
  <ds:schemaRefs>
    <ds:schemaRef ds:uri="5cc4872a-15d2-4f4e-a626-90f55f077a1b"/>
    <ds:schemaRef ds:uri="9beebe81-fb43-45b3-9c6f-5ec8326cdc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28B3EB-6C40-4F34-A6AF-3CD716BAC686}">
  <ds:schemaRefs>
    <ds:schemaRef ds:uri="5cc4872a-15d2-4f4e-a626-90f55f077a1b"/>
    <ds:schemaRef ds:uri="9beebe81-fb43-45b3-9c6f-5ec8326cdc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Avionté Slide Deck Template v2</Template>
  <TotalTime>1753</TotalTime>
  <Words>4902</Words>
  <Application>Microsoft Office PowerPoint</Application>
  <PresentationFormat>Widescreen</PresentationFormat>
  <Paragraphs>592</Paragraphs>
  <Slides>50</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Avenir</vt:lpstr>
      <vt:lpstr>Avenir Book</vt:lpstr>
      <vt:lpstr>Avenir Next LT Pro</vt:lpstr>
      <vt:lpstr>Calibri</vt:lpstr>
      <vt:lpstr>Montserrat</vt:lpstr>
      <vt:lpstr>Nunito Sans</vt:lpstr>
      <vt:lpstr>Nunito Sans Black</vt:lpstr>
      <vt:lpstr>Roboto</vt:lpstr>
      <vt:lpstr>Segoe UI</vt:lpstr>
      <vt:lpstr>Avionté Slide Deck Template v2</vt:lpstr>
      <vt:lpstr>PowerPoint Presentation</vt:lpstr>
      <vt:lpstr>Agenda</vt:lpstr>
      <vt:lpstr>PowerPoint Presentation</vt:lpstr>
      <vt:lpstr>Disclaimer</vt:lpstr>
      <vt:lpstr>Expectations</vt:lpstr>
      <vt:lpstr>PowerPoint Presentation</vt:lpstr>
      <vt:lpstr>Quick check</vt:lpstr>
      <vt:lpstr>PowerPoint Presentation</vt:lpstr>
      <vt:lpstr>PowerPoint Presentation</vt:lpstr>
      <vt:lpstr>Distribution</vt:lpstr>
      <vt:lpstr>Distribution pricing** 2023</vt:lpstr>
      <vt:lpstr>PowerPoint Presentation</vt:lpstr>
      <vt:lpstr>Generate Greenshades feed and XML</vt:lpstr>
      <vt:lpstr>Generate Feed &amp; XML</vt:lpstr>
      <vt:lpstr>Review errors</vt:lpstr>
      <vt:lpstr>Review and resolve errors</vt:lpstr>
      <vt:lpstr>PowerPoint Presentation</vt:lpstr>
      <vt:lpstr>Generate XML File</vt:lpstr>
      <vt:lpstr>Reviewing and distributing W-2s</vt:lpstr>
      <vt:lpstr>Truncate SSN</vt:lpstr>
      <vt:lpstr>Other Useful Reports</vt:lpstr>
      <vt:lpstr>PowerPoint Presentation</vt:lpstr>
      <vt:lpstr>Launch Greenshades Message</vt:lpstr>
      <vt:lpstr>Launch Greenshades</vt:lpstr>
      <vt:lpstr>Greenshades: Tax Filing Center</vt:lpstr>
      <vt:lpstr>Create: e-File returns</vt:lpstr>
      <vt:lpstr>State W-2</vt:lpstr>
      <vt:lpstr>State W-2</vt:lpstr>
      <vt:lpstr>State W-2</vt:lpstr>
      <vt:lpstr>PowerPoint Presentation</vt:lpstr>
      <vt:lpstr>Create e-File returns</vt:lpstr>
      <vt:lpstr>Federal W-2</vt:lpstr>
      <vt:lpstr>Federal W-2</vt:lpstr>
      <vt:lpstr>Federal W-2</vt:lpstr>
      <vt:lpstr>Federal W-2</vt:lpstr>
      <vt:lpstr>PowerPoint Presentation</vt:lpstr>
      <vt:lpstr>Create: e-File returns</vt:lpstr>
      <vt:lpstr>e-File 940</vt:lpstr>
      <vt:lpstr>e-File 940</vt:lpstr>
      <vt:lpstr>e-File 940</vt:lpstr>
      <vt:lpstr>E-File 940</vt:lpstr>
      <vt:lpstr>PowerPoint Presentation</vt:lpstr>
      <vt:lpstr>“Box 12 isn’t populating the appropriate data.”</vt:lpstr>
      <vt:lpstr>“The employer contact information is incorrect.”</vt:lpstr>
      <vt:lpstr>PowerPoint Presentation</vt:lpstr>
      <vt:lpstr>Additional resources</vt:lpstr>
      <vt:lpstr>Knowledge Base highlights</vt:lpstr>
      <vt:lpstr>Additional training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Moening</dc:creator>
  <cp:lastModifiedBy>Becky Fox</cp:lastModifiedBy>
  <cp:revision>40</cp:revision>
  <dcterms:created xsi:type="dcterms:W3CDTF">2021-02-22T17:23:10Z</dcterms:created>
  <dcterms:modified xsi:type="dcterms:W3CDTF">2022-12-04T20:15:42Z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0x010100193823F49231D34181BAF58B5DDF7E73</vt:lpwstr>
  </property>
</Properties>
</file>