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5" r:id="rId5"/>
  </p:sldMasterIdLst>
  <p:notesMasterIdLst>
    <p:notesMasterId r:id="rId50"/>
  </p:notesMasterIdLst>
  <p:sldIdLst>
    <p:sldId id="502" r:id="rId6"/>
    <p:sldId id="391" r:id="rId7"/>
    <p:sldId id="4876" r:id="rId8"/>
    <p:sldId id="4938" r:id="rId9"/>
    <p:sldId id="383" r:id="rId10"/>
    <p:sldId id="4948" r:id="rId11"/>
    <p:sldId id="4939" r:id="rId12"/>
    <p:sldId id="5029" r:id="rId13"/>
    <p:sldId id="4941" r:id="rId14"/>
    <p:sldId id="5030" r:id="rId15"/>
    <p:sldId id="4953" r:id="rId16"/>
    <p:sldId id="349" r:id="rId17"/>
    <p:sldId id="388" r:id="rId18"/>
    <p:sldId id="5045" r:id="rId19"/>
    <p:sldId id="337" r:id="rId20"/>
    <p:sldId id="5033" r:id="rId21"/>
    <p:sldId id="5020" r:id="rId22"/>
    <p:sldId id="5021" r:id="rId23"/>
    <p:sldId id="5022" r:id="rId24"/>
    <p:sldId id="5035" r:id="rId25"/>
    <p:sldId id="5034" r:id="rId26"/>
    <p:sldId id="5036" r:id="rId27"/>
    <p:sldId id="5037" r:id="rId28"/>
    <p:sldId id="5038" r:id="rId29"/>
    <p:sldId id="5039" r:id="rId30"/>
    <p:sldId id="5040" r:id="rId31"/>
    <p:sldId id="5028" r:id="rId32"/>
    <p:sldId id="5042" r:id="rId33"/>
    <p:sldId id="4999" r:id="rId34"/>
    <p:sldId id="5006" r:id="rId35"/>
    <p:sldId id="5031" r:id="rId36"/>
    <p:sldId id="4925" r:id="rId37"/>
    <p:sldId id="5032" r:id="rId38"/>
    <p:sldId id="4956" r:id="rId39"/>
    <p:sldId id="5047" r:id="rId40"/>
    <p:sldId id="5046" r:id="rId41"/>
    <p:sldId id="4972" r:id="rId42"/>
    <p:sldId id="5017" r:id="rId43"/>
    <p:sldId id="5044" r:id="rId44"/>
    <p:sldId id="324" r:id="rId45"/>
    <p:sldId id="325" r:id="rId46"/>
    <p:sldId id="5048" r:id="rId47"/>
    <p:sldId id="5049" r:id="rId48"/>
    <p:sldId id="505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6379" autoAdjust="0"/>
  </p:normalViewPr>
  <p:slideViewPr>
    <p:cSldViewPr snapToGrid="0">
      <p:cViewPr varScale="1">
        <p:scale>
          <a:sx n="81" d="100"/>
          <a:sy n="81" d="100"/>
        </p:scale>
        <p:origin x="1002" y="96"/>
      </p:cViewPr>
      <p:guideLst/>
    </p:cSldViewPr>
  </p:slideViewPr>
  <p:notesTextViewPr>
    <p:cViewPr>
      <p:scale>
        <a:sx n="1" d="1"/>
        <a:sy n="1" d="1"/>
      </p:scale>
      <p:origin x="0" y="0"/>
    </p:cViewPr>
  </p:notesTextViewPr>
  <p:sorterViewPr>
    <p:cViewPr>
      <p:scale>
        <a:sx n="100" d="100"/>
        <a:sy n="100" d="100"/>
      </p:scale>
      <p:origin x="0" y="-251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949AD1-F00F-4607-9BB5-6F1BA997A5AA}" type="doc">
      <dgm:prSet loTypeId="urn:microsoft.com/office/officeart/2011/layout/CircleProcess" loCatId="process" qsTypeId="urn:microsoft.com/office/officeart/2005/8/quickstyle/simple1" qsCatId="simple" csTypeId="urn:microsoft.com/office/officeart/2005/8/colors/accent0_2" csCatId="mainScheme" phldr="1"/>
      <dgm:spPr/>
      <dgm:t>
        <a:bodyPr/>
        <a:lstStyle/>
        <a:p>
          <a:endParaRPr lang="en-US"/>
        </a:p>
      </dgm:t>
    </dgm:pt>
    <dgm:pt modelId="{CAD8F1AD-7EA8-4CBB-AADA-4DF0241CD933}">
      <dgm:prSet phldrT="[Text]"/>
      <dgm:spPr/>
      <dgm:t>
        <a:bodyPr/>
        <a:lstStyle/>
        <a:p>
          <a:r>
            <a:rPr lang="en-US" dirty="0">
              <a:latin typeface="Calibri" panose="020F0502020204030204" pitchFamily="34" charset="0"/>
            </a:rPr>
            <a:t>Determine Eligibility</a:t>
          </a:r>
        </a:p>
      </dgm:t>
    </dgm:pt>
    <dgm:pt modelId="{F6984BF2-9DAC-47B0-9E15-B90F0B206B57}" type="parTrans" cxnId="{68FBF52A-0DBB-4FD5-9427-DE288F11B3FA}">
      <dgm:prSet/>
      <dgm:spPr/>
      <dgm:t>
        <a:bodyPr/>
        <a:lstStyle/>
        <a:p>
          <a:endParaRPr lang="en-US">
            <a:latin typeface="Calibri" panose="020F0502020204030204" pitchFamily="34" charset="0"/>
          </a:endParaRPr>
        </a:p>
      </dgm:t>
    </dgm:pt>
    <dgm:pt modelId="{ECEB1886-5424-4822-A374-CA543B63C7B6}" type="sibTrans" cxnId="{68FBF52A-0DBB-4FD5-9427-DE288F11B3FA}">
      <dgm:prSet/>
      <dgm:spPr/>
      <dgm:t>
        <a:bodyPr/>
        <a:lstStyle/>
        <a:p>
          <a:endParaRPr lang="en-US">
            <a:latin typeface="Calibri" panose="020F0502020204030204" pitchFamily="34" charset="0"/>
          </a:endParaRPr>
        </a:p>
      </dgm:t>
    </dgm:pt>
    <dgm:pt modelId="{B9A3B4B7-28A3-4643-91C9-1CE2FC021A52}">
      <dgm:prSet phldrT="[Text]"/>
      <dgm:spPr/>
      <dgm:t>
        <a:bodyPr/>
        <a:lstStyle/>
        <a:p>
          <a:r>
            <a:rPr lang="en-US" dirty="0">
              <a:latin typeface="Calibri" panose="020F0502020204030204" pitchFamily="34" charset="0"/>
            </a:rPr>
            <a:t>Track Eligibility</a:t>
          </a:r>
        </a:p>
      </dgm:t>
    </dgm:pt>
    <dgm:pt modelId="{4ACEA4FA-B375-4AF8-811B-0D0FF1829E87}" type="parTrans" cxnId="{614E6496-8122-4B9C-93F1-8823F604FA87}">
      <dgm:prSet/>
      <dgm:spPr/>
      <dgm:t>
        <a:bodyPr/>
        <a:lstStyle/>
        <a:p>
          <a:endParaRPr lang="en-US">
            <a:latin typeface="Calibri" panose="020F0502020204030204" pitchFamily="34" charset="0"/>
          </a:endParaRPr>
        </a:p>
      </dgm:t>
    </dgm:pt>
    <dgm:pt modelId="{AC7ED692-C0D9-41A9-B4CB-A1FEBB639203}" type="sibTrans" cxnId="{614E6496-8122-4B9C-93F1-8823F604FA87}">
      <dgm:prSet/>
      <dgm:spPr/>
      <dgm:t>
        <a:bodyPr/>
        <a:lstStyle/>
        <a:p>
          <a:endParaRPr lang="en-US">
            <a:latin typeface="Calibri" panose="020F0502020204030204" pitchFamily="34" charset="0"/>
          </a:endParaRPr>
        </a:p>
      </dgm:t>
    </dgm:pt>
    <dgm:pt modelId="{61A77186-C8C4-4F0A-A05B-4E52ED607DE0}">
      <dgm:prSet phldrT="[Text]"/>
      <dgm:spPr/>
      <dgm:t>
        <a:bodyPr/>
        <a:lstStyle/>
        <a:p>
          <a:r>
            <a:rPr lang="en-US" dirty="0">
              <a:latin typeface="Calibri" panose="020F0502020204030204" pitchFamily="34" charset="0"/>
            </a:rPr>
            <a:t>Record Employee Response</a:t>
          </a:r>
        </a:p>
      </dgm:t>
    </dgm:pt>
    <dgm:pt modelId="{81DB1253-7DC6-4B17-96AE-D800AB34D515}" type="parTrans" cxnId="{E3FCD571-5807-4A62-B8A6-91779DD927E1}">
      <dgm:prSet/>
      <dgm:spPr/>
      <dgm:t>
        <a:bodyPr/>
        <a:lstStyle/>
        <a:p>
          <a:endParaRPr lang="en-US">
            <a:latin typeface="Calibri" panose="020F0502020204030204" pitchFamily="34" charset="0"/>
          </a:endParaRPr>
        </a:p>
      </dgm:t>
    </dgm:pt>
    <dgm:pt modelId="{105FB445-B79B-497C-B5DE-A267388399E9}" type="sibTrans" cxnId="{E3FCD571-5807-4A62-B8A6-91779DD927E1}">
      <dgm:prSet/>
      <dgm:spPr/>
      <dgm:t>
        <a:bodyPr/>
        <a:lstStyle/>
        <a:p>
          <a:endParaRPr lang="en-US">
            <a:latin typeface="Calibri" panose="020F0502020204030204" pitchFamily="34" charset="0"/>
          </a:endParaRPr>
        </a:p>
      </dgm:t>
    </dgm:pt>
    <dgm:pt modelId="{4453BE53-0BDE-49BC-8F74-5EC67882A15B}">
      <dgm:prSet phldrT="[Text]"/>
      <dgm:spPr/>
      <dgm:t>
        <a:bodyPr/>
        <a:lstStyle/>
        <a:p>
          <a:r>
            <a:rPr lang="en-US">
              <a:latin typeface="Calibri" panose="020F0502020204030204" pitchFamily="34" charset="0"/>
            </a:rPr>
            <a:t>Employee &gt; Payroll &gt; ACA Eligibility</a:t>
          </a:r>
          <a:endParaRPr lang="en-US" dirty="0">
            <a:latin typeface="Calibri" panose="020F0502020204030204" pitchFamily="34" charset="0"/>
          </a:endParaRPr>
        </a:p>
      </dgm:t>
    </dgm:pt>
    <dgm:pt modelId="{ACFF378C-5AD5-4052-9AB7-45E768B61896}" type="parTrans" cxnId="{085CE81A-D2E5-4928-8EA6-A76403709245}">
      <dgm:prSet/>
      <dgm:spPr/>
      <dgm:t>
        <a:bodyPr/>
        <a:lstStyle/>
        <a:p>
          <a:endParaRPr lang="en-US">
            <a:latin typeface="Calibri" panose="020F0502020204030204" pitchFamily="34" charset="0"/>
          </a:endParaRPr>
        </a:p>
      </dgm:t>
    </dgm:pt>
    <dgm:pt modelId="{66279E3D-E80C-43D1-8826-7855D4F04CB8}" type="sibTrans" cxnId="{085CE81A-D2E5-4928-8EA6-A76403709245}">
      <dgm:prSet/>
      <dgm:spPr/>
      <dgm:t>
        <a:bodyPr/>
        <a:lstStyle/>
        <a:p>
          <a:endParaRPr lang="en-US">
            <a:latin typeface="Calibri" panose="020F0502020204030204" pitchFamily="34" charset="0"/>
          </a:endParaRPr>
        </a:p>
      </dgm:t>
    </dgm:pt>
    <dgm:pt modelId="{64D2A489-0929-4EB2-9F6F-AC107D9D5CAE}">
      <dgm:prSet phldrT="[Text]"/>
      <dgm:spPr/>
      <dgm:t>
        <a:bodyPr/>
        <a:lstStyle/>
        <a:p>
          <a:r>
            <a:rPr lang="en-US">
              <a:latin typeface="Calibri" panose="020F0502020204030204" pitchFamily="34" charset="0"/>
            </a:rPr>
            <a:t>Benefit Package</a:t>
          </a:r>
          <a:endParaRPr lang="en-US" dirty="0">
            <a:latin typeface="Calibri" panose="020F0502020204030204" pitchFamily="34" charset="0"/>
          </a:endParaRPr>
        </a:p>
      </dgm:t>
    </dgm:pt>
    <dgm:pt modelId="{58DDEC7C-6EFB-4E4A-9085-306B214FA908}" type="parTrans" cxnId="{89F588CD-5AA4-4278-B5B1-B558FF4215FD}">
      <dgm:prSet/>
      <dgm:spPr/>
      <dgm:t>
        <a:bodyPr/>
        <a:lstStyle/>
        <a:p>
          <a:endParaRPr lang="en-US">
            <a:latin typeface="Calibri" panose="020F0502020204030204" pitchFamily="34" charset="0"/>
          </a:endParaRPr>
        </a:p>
      </dgm:t>
    </dgm:pt>
    <dgm:pt modelId="{A884B3BD-ADA7-45BD-A185-E5B1333F2DC0}" type="sibTrans" cxnId="{89F588CD-5AA4-4278-B5B1-B558FF4215FD}">
      <dgm:prSet/>
      <dgm:spPr/>
      <dgm:t>
        <a:bodyPr/>
        <a:lstStyle/>
        <a:p>
          <a:endParaRPr lang="en-US">
            <a:latin typeface="Calibri" panose="020F0502020204030204" pitchFamily="34" charset="0"/>
          </a:endParaRPr>
        </a:p>
      </dgm:t>
    </dgm:pt>
    <dgm:pt modelId="{58B6C4DE-FD2E-4CA4-ADFD-9B70F70A9DBD}">
      <dgm:prSet phldrT="[Text]"/>
      <dgm:spPr/>
      <dgm:t>
        <a:bodyPr/>
        <a:lstStyle/>
        <a:p>
          <a:r>
            <a:rPr lang="en-US">
              <a:latin typeface="Calibri" panose="020F0502020204030204" pitchFamily="34" charset="0"/>
            </a:rPr>
            <a:t>Benefit Offer Date</a:t>
          </a:r>
          <a:endParaRPr lang="en-US" dirty="0">
            <a:latin typeface="Calibri" panose="020F0502020204030204" pitchFamily="34" charset="0"/>
          </a:endParaRPr>
        </a:p>
      </dgm:t>
    </dgm:pt>
    <dgm:pt modelId="{43D1AFAB-6843-434C-B6B3-8BAFB83BB855}" type="parTrans" cxnId="{CB213310-6DD2-4721-97E1-75925A269FBF}">
      <dgm:prSet/>
      <dgm:spPr/>
      <dgm:t>
        <a:bodyPr/>
        <a:lstStyle/>
        <a:p>
          <a:endParaRPr lang="en-US">
            <a:latin typeface="Calibri" panose="020F0502020204030204" pitchFamily="34" charset="0"/>
          </a:endParaRPr>
        </a:p>
      </dgm:t>
    </dgm:pt>
    <dgm:pt modelId="{C0681C81-C327-448D-B5D4-835B3CC83652}" type="sibTrans" cxnId="{CB213310-6DD2-4721-97E1-75925A269FBF}">
      <dgm:prSet/>
      <dgm:spPr/>
      <dgm:t>
        <a:bodyPr/>
        <a:lstStyle/>
        <a:p>
          <a:endParaRPr lang="en-US">
            <a:latin typeface="Calibri" panose="020F0502020204030204" pitchFamily="34" charset="0"/>
          </a:endParaRPr>
        </a:p>
      </dgm:t>
    </dgm:pt>
    <dgm:pt modelId="{E2F2A4BC-7E20-4123-9C2B-E9D36BC22A25}">
      <dgm:prSet phldrT="[Text]"/>
      <dgm:spPr/>
      <dgm:t>
        <a:bodyPr/>
        <a:lstStyle/>
        <a:p>
          <a:r>
            <a:rPr lang="en-US" dirty="0">
              <a:latin typeface="Calibri" panose="020F0502020204030204" pitchFamily="34" charset="0"/>
            </a:rPr>
            <a:t>Enrollment – Plan choice</a:t>
          </a:r>
        </a:p>
      </dgm:t>
    </dgm:pt>
    <dgm:pt modelId="{0755FDD5-F27E-42D8-9A58-68F68DA66A96}" type="parTrans" cxnId="{BA3D705B-A7E5-45E7-847E-CD5EAD691C86}">
      <dgm:prSet/>
      <dgm:spPr/>
      <dgm:t>
        <a:bodyPr/>
        <a:lstStyle/>
        <a:p>
          <a:endParaRPr lang="en-US">
            <a:latin typeface="Calibri" panose="020F0502020204030204" pitchFamily="34" charset="0"/>
          </a:endParaRPr>
        </a:p>
      </dgm:t>
    </dgm:pt>
    <dgm:pt modelId="{94ACEC57-DA6A-4DA2-89A3-A3559FDFFEDC}" type="sibTrans" cxnId="{BA3D705B-A7E5-45E7-847E-CD5EAD691C86}">
      <dgm:prSet/>
      <dgm:spPr/>
      <dgm:t>
        <a:bodyPr/>
        <a:lstStyle/>
        <a:p>
          <a:endParaRPr lang="en-US">
            <a:latin typeface="Calibri" panose="020F0502020204030204" pitchFamily="34" charset="0"/>
          </a:endParaRPr>
        </a:p>
      </dgm:t>
    </dgm:pt>
    <dgm:pt modelId="{6C97CE75-E937-48AE-94DD-36449A4C2B2B}">
      <dgm:prSet phldrT="[Text]"/>
      <dgm:spPr/>
      <dgm:t>
        <a:bodyPr/>
        <a:lstStyle/>
        <a:p>
          <a:r>
            <a:rPr lang="en-US">
              <a:latin typeface="Calibri" panose="020F0502020204030204" pitchFamily="34" charset="0"/>
            </a:rPr>
            <a:t>Declination – Reason</a:t>
          </a:r>
          <a:endParaRPr lang="en-US" dirty="0">
            <a:latin typeface="Calibri" panose="020F0502020204030204" pitchFamily="34" charset="0"/>
          </a:endParaRPr>
        </a:p>
      </dgm:t>
    </dgm:pt>
    <dgm:pt modelId="{9C496BE6-68B4-4764-B362-C6C44C7F04EF}" type="parTrans" cxnId="{FF92BD07-C2EF-4DAF-84AB-2A81584350EC}">
      <dgm:prSet/>
      <dgm:spPr/>
      <dgm:t>
        <a:bodyPr/>
        <a:lstStyle/>
        <a:p>
          <a:endParaRPr lang="en-US">
            <a:latin typeface="Calibri" panose="020F0502020204030204" pitchFamily="34" charset="0"/>
          </a:endParaRPr>
        </a:p>
      </dgm:t>
    </dgm:pt>
    <dgm:pt modelId="{A6511553-4E2E-4606-AB70-29E0424E1FE1}" type="sibTrans" cxnId="{FF92BD07-C2EF-4DAF-84AB-2A81584350EC}">
      <dgm:prSet/>
      <dgm:spPr/>
      <dgm:t>
        <a:bodyPr/>
        <a:lstStyle/>
        <a:p>
          <a:endParaRPr lang="en-US">
            <a:latin typeface="Calibri" panose="020F0502020204030204" pitchFamily="34" charset="0"/>
          </a:endParaRPr>
        </a:p>
      </dgm:t>
    </dgm:pt>
    <dgm:pt modelId="{DAB32AE4-D6A0-436E-BD80-0A9A7DEB678A}">
      <dgm:prSet phldrT="[Text]"/>
      <dgm:spPr/>
      <dgm:t>
        <a:bodyPr/>
        <a:lstStyle/>
        <a:p>
          <a:r>
            <a:rPr lang="en-US">
              <a:latin typeface="Calibri" panose="020F0502020204030204" pitchFamily="34" charset="0"/>
            </a:rPr>
            <a:t>Make </a:t>
          </a:r>
          <a:r>
            <a:rPr lang="en-US" dirty="0">
              <a:latin typeface="Calibri" panose="020F0502020204030204" pitchFamily="34" charset="0"/>
            </a:rPr>
            <a:t>Offer</a:t>
          </a:r>
        </a:p>
      </dgm:t>
    </dgm:pt>
    <dgm:pt modelId="{E3202445-945F-48EF-A625-684C245553CD}" type="parTrans" cxnId="{C6BFB15B-3C79-4EA7-A2B4-B755759BCB4D}">
      <dgm:prSet/>
      <dgm:spPr/>
      <dgm:t>
        <a:bodyPr/>
        <a:lstStyle/>
        <a:p>
          <a:endParaRPr lang="en-US"/>
        </a:p>
      </dgm:t>
    </dgm:pt>
    <dgm:pt modelId="{13429835-D150-42B4-B7E1-1DC322FCABD9}" type="sibTrans" cxnId="{C6BFB15B-3C79-4EA7-A2B4-B755759BCB4D}">
      <dgm:prSet/>
      <dgm:spPr/>
      <dgm:t>
        <a:bodyPr/>
        <a:lstStyle/>
        <a:p>
          <a:endParaRPr lang="en-US"/>
        </a:p>
      </dgm:t>
    </dgm:pt>
    <dgm:pt modelId="{83CF7190-8D51-4A3A-89EE-9AE845942D9B}">
      <dgm:prSet phldrT="[Text]"/>
      <dgm:spPr/>
      <dgm:t>
        <a:bodyPr/>
        <a:lstStyle/>
        <a:p>
          <a:r>
            <a:rPr lang="en-US">
              <a:latin typeface="Calibri" panose="020F0502020204030204" pitchFamily="34" charset="0"/>
            </a:rPr>
            <a:t>ACA Counters</a:t>
          </a:r>
          <a:endParaRPr lang="en-US" dirty="0">
            <a:latin typeface="Calibri" panose="020F0502020204030204" pitchFamily="34" charset="0"/>
          </a:endParaRPr>
        </a:p>
      </dgm:t>
    </dgm:pt>
    <dgm:pt modelId="{70FC5463-ACB6-4AA8-84B8-AEFB080029D3}" type="parTrans" cxnId="{E01C3662-64E6-4D1D-897F-C20FA2A6719D}">
      <dgm:prSet/>
      <dgm:spPr/>
      <dgm:t>
        <a:bodyPr/>
        <a:lstStyle/>
        <a:p>
          <a:endParaRPr lang="en-US"/>
        </a:p>
      </dgm:t>
    </dgm:pt>
    <dgm:pt modelId="{FD29D121-28F4-4C0F-812D-D33D4177A1CB}" type="sibTrans" cxnId="{E01C3662-64E6-4D1D-897F-C20FA2A6719D}">
      <dgm:prSet/>
      <dgm:spPr/>
      <dgm:t>
        <a:bodyPr/>
        <a:lstStyle/>
        <a:p>
          <a:endParaRPr lang="en-US"/>
        </a:p>
      </dgm:t>
    </dgm:pt>
    <dgm:pt modelId="{4BBADFEF-F997-4088-841B-3229BD946B1C}">
      <dgm:prSet phldrT="[Text]"/>
      <dgm:spPr/>
      <dgm:t>
        <a:bodyPr/>
        <a:lstStyle/>
        <a:p>
          <a:r>
            <a:rPr lang="en-US">
              <a:latin typeface="Calibri" panose="020F0502020204030204" pitchFamily="34" charset="0"/>
            </a:rPr>
            <a:t>ACA Reports</a:t>
          </a:r>
          <a:endParaRPr lang="en-US" dirty="0">
            <a:latin typeface="Calibri" panose="020F0502020204030204" pitchFamily="34" charset="0"/>
          </a:endParaRPr>
        </a:p>
      </dgm:t>
    </dgm:pt>
    <dgm:pt modelId="{7EDED445-9C4B-486C-A949-A8233B4E4ECB}" type="parTrans" cxnId="{ECAB6894-E557-4529-8420-39DFC804B960}">
      <dgm:prSet/>
      <dgm:spPr/>
      <dgm:t>
        <a:bodyPr/>
        <a:lstStyle/>
        <a:p>
          <a:endParaRPr lang="en-US"/>
        </a:p>
      </dgm:t>
    </dgm:pt>
    <dgm:pt modelId="{006BA4CC-4BBB-481B-8DE3-789475FD8119}" type="sibTrans" cxnId="{ECAB6894-E557-4529-8420-39DFC804B960}">
      <dgm:prSet/>
      <dgm:spPr/>
      <dgm:t>
        <a:bodyPr/>
        <a:lstStyle/>
        <a:p>
          <a:endParaRPr lang="en-US"/>
        </a:p>
      </dgm:t>
    </dgm:pt>
    <dgm:pt modelId="{18FE8620-7301-4DFF-9A84-21B1F2609263}">
      <dgm:prSet phldrT="[Text]"/>
      <dgm:spPr/>
      <dgm:t>
        <a:bodyPr/>
        <a:lstStyle/>
        <a:p>
          <a:r>
            <a:rPr lang="en-US" dirty="0">
              <a:latin typeface="Calibri" panose="020F0502020204030204" pitchFamily="34" charset="0"/>
            </a:rPr>
            <a:t>Review &amp; Record</a:t>
          </a:r>
        </a:p>
      </dgm:t>
    </dgm:pt>
    <dgm:pt modelId="{FD4138A7-FF27-46E8-9344-F14AE16B96A2}" type="parTrans" cxnId="{C9A420DF-EBCF-4F9A-8E77-4B0694E0C37E}">
      <dgm:prSet/>
      <dgm:spPr/>
      <dgm:t>
        <a:bodyPr/>
        <a:lstStyle/>
        <a:p>
          <a:endParaRPr lang="en-US"/>
        </a:p>
      </dgm:t>
    </dgm:pt>
    <dgm:pt modelId="{622D6F14-4EBB-4A82-A76C-F8331C079492}" type="sibTrans" cxnId="{C9A420DF-EBCF-4F9A-8E77-4B0694E0C37E}">
      <dgm:prSet/>
      <dgm:spPr/>
      <dgm:t>
        <a:bodyPr/>
        <a:lstStyle/>
        <a:p>
          <a:endParaRPr lang="en-US"/>
        </a:p>
      </dgm:t>
    </dgm:pt>
    <dgm:pt modelId="{A6F1C14E-BECC-4987-9825-062C0D187662}" type="pres">
      <dgm:prSet presAssocID="{91949AD1-F00F-4607-9BB5-6F1BA997A5AA}" presName="Name0" presStyleCnt="0">
        <dgm:presLayoutVars>
          <dgm:chMax val="11"/>
          <dgm:chPref val="11"/>
          <dgm:dir/>
          <dgm:resizeHandles/>
        </dgm:presLayoutVars>
      </dgm:prSet>
      <dgm:spPr/>
    </dgm:pt>
    <dgm:pt modelId="{349A6409-F664-4B1E-8B49-78B6A2A117DF}" type="pres">
      <dgm:prSet presAssocID="{18FE8620-7301-4DFF-9A84-21B1F2609263}" presName="Accent5" presStyleCnt="0"/>
      <dgm:spPr/>
    </dgm:pt>
    <dgm:pt modelId="{FF5C4070-46EF-4DF1-8679-72B7D56B63DC}" type="pres">
      <dgm:prSet presAssocID="{18FE8620-7301-4DFF-9A84-21B1F2609263}" presName="Accent" presStyleLbl="node1" presStyleIdx="0" presStyleCnt="5"/>
      <dgm:spPr/>
    </dgm:pt>
    <dgm:pt modelId="{DF911C98-0736-4355-B08D-B03E81C19266}" type="pres">
      <dgm:prSet presAssocID="{18FE8620-7301-4DFF-9A84-21B1F2609263}" presName="ParentBackground5" presStyleCnt="0"/>
      <dgm:spPr/>
    </dgm:pt>
    <dgm:pt modelId="{D61BDA57-7F28-4BA9-9645-DDEDA27AC83B}" type="pres">
      <dgm:prSet presAssocID="{18FE8620-7301-4DFF-9A84-21B1F2609263}" presName="ParentBackground" presStyleLbl="fgAcc1" presStyleIdx="0" presStyleCnt="5"/>
      <dgm:spPr/>
    </dgm:pt>
    <dgm:pt modelId="{87C498BE-AA3A-4F9D-8CD2-CD29012C4BF6}" type="pres">
      <dgm:prSet presAssocID="{18FE8620-7301-4DFF-9A84-21B1F2609263}" presName="Parent5" presStyleLbl="revTx" presStyleIdx="0" presStyleCnt="4">
        <dgm:presLayoutVars>
          <dgm:chMax val="1"/>
          <dgm:chPref val="1"/>
          <dgm:bulletEnabled val="1"/>
        </dgm:presLayoutVars>
      </dgm:prSet>
      <dgm:spPr/>
    </dgm:pt>
    <dgm:pt modelId="{DCFA4121-54E7-41AE-AF75-144717CCAC4A}" type="pres">
      <dgm:prSet presAssocID="{61A77186-C8C4-4F0A-A05B-4E52ED607DE0}" presName="Accent4" presStyleCnt="0"/>
      <dgm:spPr/>
    </dgm:pt>
    <dgm:pt modelId="{43E1F7D4-C50C-47C3-9D27-F25CF3790EB0}" type="pres">
      <dgm:prSet presAssocID="{61A77186-C8C4-4F0A-A05B-4E52ED607DE0}" presName="Accent" presStyleLbl="node1" presStyleIdx="1" presStyleCnt="5"/>
      <dgm:spPr/>
    </dgm:pt>
    <dgm:pt modelId="{DF648C5F-3D17-45B7-9252-577A80BDFD1C}" type="pres">
      <dgm:prSet presAssocID="{61A77186-C8C4-4F0A-A05B-4E52ED607DE0}" presName="ParentBackground4" presStyleCnt="0"/>
      <dgm:spPr/>
    </dgm:pt>
    <dgm:pt modelId="{65E5B26F-99D2-4E81-8539-82B6B21C7A78}" type="pres">
      <dgm:prSet presAssocID="{61A77186-C8C4-4F0A-A05B-4E52ED607DE0}" presName="ParentBackground" presStyleLbl="fgAcc1" presStyleIdx="1" presStyleCnt="5"/>
      <dgm:spPr/>
    </dgm:pt>
    <dgm:pt modelId="{3BD83AEA-E36F-4979-8F6C-1243F5932970}" type="pres">
      <dgm:prSet presAssocID="{61A77186-C8C4-4F0A-A05B-4E52ED607DE0}" presName="Child4" presStyleLbl="revTx" presStyleIdx="0" presStyleCnt="4">
        <dgm:presLayoutVars>
          <dgm:chMax val="0"/>
          <dgm:chPref val="0"/>
          <dgm:bulletEnabled val="1"/>
        </dgm:presLayoutVars>
      </dgm:prSet>
      <dgm:spPr/>
    </dgm:pt>
    <dgm:pt modelId="{5516AD9D-374C-4EE4-A3D0-080817E2BAAC}" type="pres">
      <dgm:prSet presAssocID="{61A77186-C8C4-4F0A-A05B-4E52ED607DE0}" presName="Parent4" presStyleLbl="revTx" presStyleIdx="0" presStyleCnt="4">
        <dgm:presLayoutVars>
          <dgm:chMax val="1"/>
          <dgm:chPref val="1"/>
          <dgm:bulletEnabled val="1"/>
        </dgm:presLayoutVars>
      </dgm:prSet>
      <dgm:spPr/>
    </dgm:pt>
    <dgm:pt modelId="{329F1C9F-B15E-4C85-9C53-36A3E17732E2}" type="pres">
      <dgm:prSet presAssocID="{DAB32AE4-D6A0-436E-BD80-0A9A7DEB678A}" presName="Accent3" presStyleCnt="0"/>
      <dgm:spPr/>
    </dgm:pt>
    <dgm:pt modelId="{F30CDA23-07C9-4E26-B818-3D2BC69C92D6}" type="pres">
      <dgm:prSet presAssocID="{DAB32AE4-D6A0-436E-BD80-0A9A7DEB678A}" presName="Accent" presStyleLbl="node1" presStyleIdx="2" presStyleCnt="5"/>
      <dgm:spPr/>
    </dgm:pt>
    <dgm:pt modelId="{FA30B833-C789-45B2-B077-0E474D1B72CD}" type="pres">
      <dgm:prSet presAssocID="{DAB32AE4-D6A0-436E-BD80-0A9A7DEB678A}" presName="ParentBackground3" presStyleCnt="0"/>
      <dgm:spPr/>
    </dgm:pt>
    <dgm:pt modelId="{D728F37D-371C-40D4-9CA1-EAC744D8D61C}" type="pres">
      <dgm:prSet presAssocID="{DAB32AE4-D6A0-436E-BD80-0A9A7DEB678A}" presName="ParentBackground" presStyleLbl="fgAcc1" presStyleIdx="2" presStyleCnt="5"/>
      <dgm:spPr/>
    </dgm:pt>
    <dgm:pt modelId="{8400FC2D-C993-40FB-A37E-10F636A99AF0}" type="pres">
      <dgm:prSet presAssocID="{DAB32AE4-D6A0-436E-BD80-0A9A7DEB678A}" presName="Child3" presStyleLbl="revTx" presStyleIdx="1" presStyleCnt="4">
        <dgm:presLayoutVars>
          <dgm:chMax val="0"/>
          <dgm:chPref val="0"/>
          <dgm:bulletEnabled val="1"/>
        </dgm:presLayoutVars>
      </dgm:prSet>
      <dgm:spPr/>
    </dgm:pt>
    <dgm:pt modelId="{1AF304D1-DC11-4C75-88E9-51E3D84BBF1C}" type="pres">
      <dgm:prSet presAssocID="{DAB32AE4-D6A0-436E-BD80-0A9A7DEB678A}" presName="Parent3" presStyleLbl="revTx" presStyleIdx="1" presStyleCnt="4">
        <dgm:presLayoutVars>
          <dgm:chMax val="1"/>
          <dgm:chPref val="1"/>
          <dgm:bulletEnabled val="1"/>
        </dgm:presLayoutVars>
      </dgm:prSet>
      <dgm:spPr/>
    </dgm:pt>
    <dgm:pt modelId="{D38580B8-5160-4266-A33A-E47ABA633DFB}" type="pres">
      <dgm:prSet presAssocID="{B9A3B4B7-28A3-4643-91C9-1CE2FC021A52}" presName="Accent2" presStyleCnt="0"/>
      <dgm:spPr/>
    </dgm:pt>
    <dgm:pt modelId="{AB076769-EFB5-4C5B-ABA7-753C3437BB3F}" type="pres">
      <dgm:prSet presAssocID="{B9A3B4B7-28A3-4643-91C9-1CE2FC021A52}" presName="Accent" presStyleLbl="node1" presStyleIdx="3" presStyleCnt="5"/>
      <dgm:spPr/>
    </dgm:pt>
    <dgm:pt modelId="{7B967B05-9521-4D3F-9C79-7B6780B59EA6}" type="pres">
      <dgm:prSet presAssocID="{B9A3B4B7-28A3-4643-91C9-1CE2FC021A52}" presName="ParentBackground2" presStyleCnt="0"/>
      <dgm:spPr/>
    </dgm:pt>
    <dgm:pt modelId="{CCE69093-F005-46D6-B912-F1DE0F53000C}" type="pres">
      <dgm:prSet presAssocID="{B9A3B4B7-28A3-4643-91C9-1CE2FC021A52}" presName="ParentBackground" presStyleLbl="fgAcc1" presStyleIdx="3" presStyleCnt="5"/>
      <dgm:spPr/>
    </dgm:pt>
    <dgm:pt modelId="{01551AF9-BF4B-4C37-B5A7-852175AEDE92}" type="pres">
      <dgm:prSet presAssocID="{B9A3B4B7-28A3-4643-91C9-1CE2FC021A52}" presName="Child2" presStyleLbl="revTx" presStyleIdx="2" presStyleCnt="4">
        <dgm:presLayoutVars>
          <dgm:chMax val="0"/>
          <dgm:chPref val="0"/>
          <dgm:bulletEnabled val="1"/>
        </dgm:presLayoutVars>
      </dgm:prSet>
      <dgm:spPr/>
    </dgm:pt>
    <dgm:pt modelId="{EFC25797-795E-46AB-8F62-0CC626C69329}" type="pres">
      <dgm:prSet presAssocID="{B9A3B4B7-28A3-4643-91C9-1CE2FC021A52}" presName="Parent2" presStyleLbl="revTx" presStyleIdx="2" presStyleCnt="4">
        <dgm:presLayoutVars>
          <dgm:chMax val="1"/>
          <dgm:chPref val="1"/>
          <dgm:bulletEnabled val="1"/>
        </dgm:presLayoutVars>
      </dgm:prSet>
      <dgm:spPr/>
    </dgm:pt>
    <dgm:pt modelId="{F7439B20-F323-438B-A8EB-DA76BBBC5E2B}" type="pres">
      <dgm:prSet presAssocID="{CAD8F1AD-7EA8-4CBB-AADA-4DF0241CD933}" presName="Accent1" presStyleCnt="0"/>
      <dgm:spPr/>
    </dgm:pt>
    <dgm:pt modelId="{1869196F-56D4-4773-B552-3C4362FA6BCF}" type="pres">
      <dgm:prSet presAssocID="{CAD8F1AD-7EA8-4CBB-AADA-4DF0241CD933}" presName="Accent" presStyleLbl="node1" presStyleIdx="4" presStyleCnt="5"/>
      <dgm:spPr/>
    </dgm:pt>
    <dgm:pt modelId="{CB34DD4F-CA14-4855-9F41-E002B977B27E}" type="pres">
      <dgm:prSet presAssocID="{CAD8F1AD-7EA8-4CBB-AADA-4DF0241CD933}" presName="ParentBackground1" presStyleCnt="0"/>
      <dgm:spPr/>
    </dgm:pt>
    <dgm:pt modelId="{552F7C8F-C784-45F1-BAF9-1E838D0571C5}" type="pres">
      <dgm:prSet presAssocID="{CAD8F1AD-7EA8-4CBB-AADA-4DF0241CD933}" presName="ParentBackground" presStyleLbl="fgAcc1" presStyleIdx="4" presStyleCnt="5"/>
      <dgm:spPr/>
    </dgm:pt>
    <dgm:pt modelId="{6A1AAB3C-0F24-4B6D-9217-81FDBF86BE08}" type="pres">
      <dgm:prSet presAssocID="{CAD8F1AD-7EA8-4CBB-AADA-4DF0241CD933}" presName="Child1" presStyleLbl="revTx" presStyleIdx="3" presStyleCnt="4">
        <dgm:presLayoutVars>
          <dgm:chMax val="0"/>
          <dgm:chPref val="0"/>
          <dgm:bulletEnabled val="1"/>
        </dgm:presLayoutVars>
      </dgm:prSet>
      <dgm:spPr/>
    </dgm:pt>
    <dgm:pt modelId="{7EC6D49D-B593-4D9D-A98D-868E8F64D797}" type="pres">
      <dgm:prSet presAssocID="{CAD8F1AD-7EA8-4CBB-AADA-4DF0241CD933}" presName="Parent1" presStyleLbl="revTx" presStyleIdx="3" presStyleCnt="4">
        <dgm:presLayoutVars>
          <dgm:chMax val="1"/>
          <dgm:chPref val="1"/>
          <dgm:bulletEnabled val="1"/>
        </dgm:presLayoutVars>
      </dgm:prSet>
      <dgm:spPr/>
    </dgm:pt>
  </dgm:ptLst>
  <dgm:cxnLst>
    <dgm:cxn modelId="{FF92BD07-C2EF-4DAF-84AB-2A81584350EC}" srcId="{61A77186-C8C4-4F0A-A05B-4E52ED607DE0}" destId="{6C97CE75-E937-48AE-94DD-36449A4C2B2B}" srcOrd="1" destOrd="0" parTransId="{9C496BE6-68B4-4764-B362-C6C44C7F04EF}" sibTransId="{A6511553-4E2E-4606-AB70-29E0424E1FE1}"/>
    <dgm:cxn modelId="{CB213310-6DD2-4721-97E1-75925A269FBF}" srcId="{DAB32AE4-D6A0-436E-BD80-0A9A7DEB678A}" destId="{58B6C4DE-FD2E-4CA4-ADFD-9B70F70A9DBD}" srcOrd="1" destOrd="0" parTransId="{43D1AFAB-6843-434C-B6B3-8BAFB83BB855}" sibTransId="{C0681C81-C327-448D-B5D4-835B3CC83652}"/>
    <dgm:cxn modelId="{87AA7516-ED02-4BB8-87AC-74465BB4DAA2}" type="presOf" srcId="{CAD8F1AD-7EA8-4CBB-AADA-4DF0241CD933}" destId="{7EC6D49D-B593-4D9D-A98D-868E8F64D797}" srcOrd="1" destOrd="0" presId="urn:microsoft.com/office/officeart/2011/layout/CircleProcess"/>
    <dgm:cxn modelId="{085CE81A-D2E5-4928-8EA6-A76403709245}" srcId="{CAD8F1AD-7EA8-4CBB-AADA-4DF0241CD933}" destId="{4453BE53-0BDE-49BC-8F74-5EC67882A15B}" srcOrd="0" destOrd="0" parTransId="{ACFF378C-5AD5-4052-9AB7-45E768B61896}" sibTransId="{66279E3D-E80C-43D1-8826-7855D4F04CB8}"/>
    <dgm:cxn modelId="{68FBF52A-0DBB-4FD5-9427-DE288F11B3FA}" srcId="{91949AD1-F00F-4607-9BB5-6F1BA997A5AA}" destId="{CAD8F1AD-7EA8-4CBB-AADA-4DF0241CD933}" srcOrd="0" destOrd="0" parTransId="{F6984BF2-9DAC-47B0-9E15-B90F0B206B57}" sibTransId="{ECEB1886-5424-4822-A374-CA543B63C7B6}"/>
    <dgm:cxn modelId="{092EB933-A9E5-47AB-8E27-C164C40FE493}" type="presOf" srcId="{CAD8F1AD-7EA8-4CBB-AADA-4DF0241CD933}" destId="{552F7C8F-C784-45F1-BAF9-1E838D0571C5}" srcOrd="0" destOrd="0" presId="urn:microsoft.com/office/officeart/2011/layout/CircleProcess"/>
    <dgm:cxn modelId="{CFDB2D38-7FB5-48BB-8643-B84905B414E2}" type="presOf" srcId="{64D2A489-0929-4EB2-9F6F-AC107D9D5CAE}" destId="{8400FC2D-C993-40FB-A37E-10F636A99AF0}" srcOrd="0" destOrd="0" presId="urn:microsoft.com/office/officeart/2011/layout/CircleProcess"/>
    <dgm:cxn modelId="{BA3D705B-A7E5-45E7-847E-CD5EAD691C86}" srcId="{61A77186-C8C4-4F0A-A05B-4E52ED607DE0}" destId="{E2F2A4BC-7E20-4123-9C2B-E9D36BC22A25}" srcOrd="0" destOrd="0" parTransId="{0755FDD5-F27E-42D8-9A58-68F68DA66A96}" sibTransId="{94ACEC57-DA6A-4DA2-89A3-A3559FDFFEDC}"/>
    <dgm:cxn modelId="{C6BFB15B-3C79-4EA7-A2B4-B755759BCB4D}" srcId="{91949AD1-F00F-4607-9BB5-6F1BA997A5AA}" destId="{DAB32AE4-D6A0-436E-BD80-0A9A7DEB678A}" srcOrd="2" destOrd="0" parTransId="{E3202445-945F-48EF-A625-684C245553CD}" sibTransId="{13429835-D150-42B4-B7E1-1DC322FCABD9}"/>
    <dgm:cxn modelId="{E01C3662-64E6-4D1D-897F-C20FA2A6719D}" srcId="{B9A3B4B7-28A3-4643-91C9-1CE2FC021A52}" destId="{83CF7190-8D51-4A3A-89EE-9AE845942D9B}" srcOrd="0" destOrd="0" parTransId="{70FC5463-ACB6-4AA8-84B8-AEFB080029D3}" sibTransId="{FD29D121-28F4-4C0F-812D-D33D4177A1CB}"/>
    <dgm:cxn modelId="{6699DD65-8B83-4A65-A63F-D354FB3AC687}" type="presOf" srcId="{18FE8620-7301-4DFF-9A84-21B1F2609263}" destId="{D61BDA57-7F28-4BA9-9645-DDEDA27AC83B}" srcOrd="0" destOrd="0" presId="urn:microsoft.com/office/officeart/2011/layout/CircleProcess"/>
    <dgm:cxn modelId="{D9C5F74E-0D73-4F77-BA65-0B5E1E2F4E32}" type="presOf" srcId="{B9A3B4B7-28A3-4643-91C9-1CE2FC021A52}" destId="{CCE69093-F005-46D6-B912-F1DE0F53000C}" srcOrd="0" destOrd="0" presId="urn:microsoft.com/office/officeart/2011/layout/CircleProcess"/>
    <dgm:cxn modelId="{E3FCD571-5807-4A62-B8A6-91779DD927E1}" srcId="{91949AD1-F00F-4607-9BB5-6F1BA997A5AA}" destId="{61A77186-C8C4-4F0A-A05B-4E52ED607DE0}" srcOrd="3" destOrd="0" parTransId="{81DB1253-7DC6-4B17-96AE-D800AB34D515}" sibTransId="{105FB445-B79B-497C-B5DE-A267388399E9}"/>
    <dgm:cxn modelId="{39895055-C3F4-4654-A205-EFDECAD34A40}" type="presOf" srcId="{4453BE53-0BDE-49BC-8F74-5EC67882A15B}" destId="{6A1AAB3C-0F24-4B6D-9217-81FDBF86BE08}" srcOrd="0" destOrd="0" presId="urn:microsoft.com/office/officeart/2011/layout/CircleProcess"/>
    <dgm:cxn modelId="{E816F37C-DB8B-47C2-9F45-4D0A0FCBCB34}" type="presOf" srcId="{4BBADFEF-F997-4088-841B-3229BD946B1C}" destId="{01551AF9-BF4B-4C37-B5A7-852175AEDE92}" srcOrd="0" destOrd="1" presId="urn:microsoft.com/office/officeart/2011/layout/CircleProcess"/>
    <dgm:cxn modelId="{674B3F7F-757F-46F6-9353-54EC813A4338}" type="presOf" srcId="{DAB32AE4-D6A0-436E-BD80-0A9A7DEB678A}" destId="{1AF304D1-DC11-4C75-88E9-51E3D84BBF1C}" srcOrd="1" destOrd="0" presId="urn:microsoft.com/office/officeart/2011/layout/CircleProcess"/>
    <dgm:cxn modelId="{38142D82-94B7-4FE4-B823-BB1B5DE497D6}" type="presOf" srcId="{83CF7190-8D51-4A3A-89EE-9AE845942D9B}" destId="{01551AF9-BF4B-4C37-B5A7-852175AEDE92}" srcOrd="0" destOrd="0" presId="urn:microsoft.com/office/officeart/2011/layout/CircleProcess"/>
    <dgm:cxn modelId="{BD175D85-B777-44AA-8431-DBF21C4CEB06}" type="presOf" srcId="{18FE8620-7301-4DFF-9A84-21B1F2609263}" destId="{87C498BE-AA3A-4F9D-8CD2-CD29012C4BF6}" srcOrd="1" destOrd="0" presId="urn:microsoft.com/office/officeart/2011/layout/CircleProcess"/>
    <dgm:cxn modelId="{6143AE86-F848-468A-923D-500296D425DB}" type="presOf" srcId="{58B6C4DE-FD2E-4CA4-ADFD-9B70F70A9DBD}" destId="{8400FC2D-C993-40FB-A37E-10F636A99AF0}" srcOrd="0" destOrd="1" presId="urn:microsoft.com/office/officeart/2011/layout/CircleProcess"/>
    <dgm:cxn modelId="{C1769A8F-69D4-4D80-9649-3C568FB4D289}" type="presOf" srcId="{DAB32AE4-D6A0-436E-BD80-0A9A7DEB678A}" destId="{D728F37D-371C-40D4-9CA1-EAC744D8D61C}" srcOrd="0" destOrd="0" presId="urn:microsoft.com/office/officeart/2011/layout/CircleProcess"/>
    <dgm:cxn modelId="{50686694-707C-44F0-9734-DEA016A88ADC}" type="presOf" srcId="{B9A3B4B7-28A3-4643-91C9-1CE2FC021A52}" destId="{EFC25797-795E-46AB-8F62-0CC626C69329}" srcOrd="1" destOrd="0" presId="urn:microsoft.com/office/officeart/2011/layout/CircleProcess"/>
    <dgm:cxn modelId="{ECAB6894-E557-4529-8420-39DFC804B960}" srcId="{B9A3B4B7-28A3-4643-91C9-1CE2FC021A52}" destId="{4BBADFEF-F997-4088-841B-3229BD946B1C}" srcOrd="1" destOrd="0" parTransId="{7EDED445-9C4B-486C-A949-A8233B4E4ECB}" sibTransId="{006BA4CC-4BBB-481B-8DE3-789475FD8119}"/>
    <dgm:cxn modelId="{614E6496-8122-4B9C-93F1-8823F604FA87}" srcId="{91949AD1-F00F-4607-9BB5-6F1BA997A5AA}" destId="{B9A3B4B7-28A3-4643-91C9-1CE2FC021A52}" srcOrd="1" destOrd="0" parTransId="{4ACEA4FA-B375-4AF8-811B-0D0FF1829E87}" sibTransId="{AC7ED692-C0D9-41A9-B4CB-A1FEBB639203}"/>
    <dgm:cxn modelId="{4F1F1898-DE21-45C7-9E71-6323BAD98D69}" type="presOf" srcId="{61A77186-C8C4-4F0A-A05B-4E52ED607DE0}" destId="{5516AD9D-374C-4EE4-A3D0-080817E2BAAC}" srcOrd="1" destOrd="0" presId="urn:microsoft.com/office/officeart/2011/layout/CircleProcess"/>
    <dgm:cxn modelId="{6BD2969F-2298-4343-A94E-DD4F99DD1D99}" type="presOf" srcId="{E2F2A4BC-7E20-4123-9C2B-E9D36BC22A25}" destId="{3BD83AEA-E36F-4979-8F6C-1243F5932970}" srcOrd="0" destOrd="0" presId="urn:microsoft.com/office/officeart/2011/layout/CircleProcess"/>
    <dgm:cxn modelId="{91E95BAD-5B9F-4AE2-9F8C-1B59A38888AC}" type="presOf" srcId="{91949AD1-F00F-4607-9BB5-6F1BA997A5AA}" destId="{A6F1C14E-BECC-4987-9825-062C0D187662}" srcOrd="0" destOrd="0" presId="urn:microsoft.com/office/officeart/2011/layout/CircleProcess"/>
    <dgm:cxn modelId="{1258DFAE-EE68-443F-A940-D05F8CCB9EC3}" type="presOf" srcId="{61A77186-C8C4-4F0A-A05B-4E52ED607DE0}" destId="{65E5B26F-99D2-4E81-8539-82B6B21C7A78}" srcOrd="0" destOrd="0" presId="urn:microsoft.com/office/officeart/2011/layout/CircleProcess"/>
    <dgm:cxn modelId="{304C8CBB-C80B-42B7-BAA2-D918D1A3B565}" type="presOf" srcId="{6C97CE75-E937-48AE-94DD-36449A4C2B2B}" destId="{3BD83AEA-E36F-4979-8F6C-1243F5932970}" srcOrd="0" destOrd="1" presId="urn:microsoft.com/office/officeart/2011/layout/CircleProcess"/>
    <dgm:cxn modelId="{89F588CD-5AA4-4278-B5B1-B558FF4215FD}" srcId="{DAB32AE4-D6A0-436E-BD80-0A9A7DEB678A}" destId="{64D2A489-0929-4EB2-9F6F-AC107D9D5CAE}" srcOrd="0" destOrd="0" parTransId="{58DDEC7C-6EFB-4E4A-9085-306B214FA908}" sibTransId="{A884B3BD-ADA7-45BD-A185-E5B1333F2DC0}"/>
    <dgm:cxn modelId="{C9A420DF-EBCF-4F9A-8E77-4B0694E0C37E}" srcId="{91949AD1-F00F-4607-9BB5-6F1BA997A5AA}" destId="{18FE8620-7301-4DFF-9A84-21B1F2609263}" srcOrd="4" destOrd="0" parTransId="{FD4138A7-FF27-46E8-9344-F14AE16B96A2}" sibTransId="{622D6F14-4EBB-4A82-A76C-F8331C079492}"/>
    <dgm:cxn modelId="{013703C6-7B95-4CC1-A113-67FBEB84CA11}" type="presParOf" srcId="{A6F1C14E-BECC-4987-9825-062C0D187662}" destId="{349A6409-F664-4B1E-8B49-78B6A2A117DF}" srcOrd="0" destOrd="0" presId="urn:microsoft.com/office/officeart/2011/layout/CircleProcess"/>
    <dgm:cxn modelId="{6D604024-47DC-4F23-873F-6BB5372DE07F}" type="presParOf" srcId="{349A6409-F664-4B1E-8B49-78B6A2A117DF}" destId="{FF5C4070-46EF-4DF1-8679-72B7D56B63DC}" srcOrd="0" destOrd="0" presId="urn:microsoft.com/office/officeart/2011/layout/CircleProcess"/>
    <dgm:cxn modelId="{D88286A9-1FEF-4711-8D27-2044EFE11A10}" type="presParOf" srcId="{A6F1C14E-BECC-4987-9825-062C0D187662}" destId="{DF911C98-0736-4355-B08D-B03E81C19266}" srcOrd="1" destOrd="0" presId="urn:microsoft.com/office/officeart/2011/layout/CircleProcess"/>
    <dgm:cxn modelId="{FA98B0A5-1020-4786-87CE-785161D5C509}" type="presParOf" srcId="{DF911C98-0736-4355-B08D-B03E81C19266}" destId="{D61BDA57-7F28-4BA9-9645-DDEDA27AC83B}" srcOrd="0" destOrd="0" presId="urn:microsoft.com/office/officeart/2011/layout/CircleProcess"/>
    <dgm:cxn modelId="{A290C790-C36D-4B75-AD63-D9ABFF983206}" type="presParOf" srcId="{A6F1C14E-BECC-4987-9825-062C0D187662}" destId="{87C498BE-AA3A-4F9D-8CD2-CD29012C4BF6}" srcOrd="2" destOrd="0" presId="urn:microsoft.com/office/officeart/2011/layout/CircleProcess"/>
    <dgm:cxn modelId="{83F1436E-AA6A-4B49-AD30-1373B61708DF}" type="presParOf" srcId="{A6F1C14E-BECC-4987-9825-062C0D187662}" destId="{DCFA4121-54E7-41AE-AF75-144717CCAC4A}" srcOrd="3" destOrd="0" presId="urn:microsoft.com/office/officeart/2011/layout/CircleProcess"/>
    <dgm:cxn modelId="{8D0DA80D-8D23-4B27-BA92-72D8A9027F39}" type="presParOf" srcId="{DCFA4121-54E7-41AE-AF75-144717CCAC4A}" destId="{43E1F7D4-C50C-47C3-9D27-F25CF3790EB0}" srcOrd="0" destOrd="0" presId="urn:microsoft.com/office/officeart/2011/layout/CircleProcess"/>
    <dgm:cxn modelId="{22A644D1-CFA4-45A9-BE3F-FD6F316B71E2}" type="presParOf" srcId="{A6F1C14E-BECC-4987-9825-062C0D187662}" destId="{DF648C5F-3D17-45B7-9252-577A80BDFD1C}" srcOrd="4" destOrd="0" presId="urn:microsoft.com/office/officeart/2011/layout/CircleProcess"/>
    <dgm:cxn modelId="{26AB3554-B8A2-440F-A8D3-94B6AF075757}" type="presParOf" srcId="{DF648C5F-3D17-45B7-9252-577A80BDFD1C}" destId="{65E5B26F-99D2-4E81-8539-82B6B21C7A78}" srcOrd="0" destOrd="0" presId="urn:microsoft.com/office/officeart/2011/layout/CircleProcess"/>
    <dgm:cxn modelId="{53CDD1C6-5E7A-4661-B666-9843D3793B79}" type="presParOf" srcId="{A6F1C14E-BECC-4987-9825-062C0D187662}" destId="{3BD83AEA-E36F-4979-8F6C-1243F5932970}" srcOrd="5" destOrd="0" presId="urn:microsoft.com/office/officeart/2011/layout/CircleProcess"/>
    <dgm:cxn modelId="{81EAEAA9-52D5-4CE7-B4D2-3AA54D65D221}" type="presParOf" srcId="{A6F1C14E-BECC-4987-9825-062C0D187662}" destId="{5516AD9D-374C-4EE4-A3D0-080817E2BAAC}" srcOrd="6" destOrd="0" presId="urn:microsoft.com/office/officeart/2011/layout/CircleProcess"/>
    <dgm:cxn modelId="{DD2E6F1A-567E-4A7D-90B2-C20F451702C4}" type="presParOf" srcId="{A6F1C14E-BECC-4987-9825-062C0D187662}" destId="{329F1C9F-B15E-4C85-9C53-36A3E17732E2}" srcOrd="7" destOrd="0" presId="urn:microsoft.com/office/officeart/2011/layout/CircleProcess"/>
    <dgm:cxn modelId="{D3A9AA0B-2E1B-463F-BFA8-CC031A330C76}" type="presParOf" srcId="{329F1C9F-B15E-4C85-9C53-36A3E17732E2}" destId="{F30CDA23-07C9-4E26-B818-3D2BC69C92D6}" srcOrd="0" destOrd="0" presId="urn:microsoft.com/office/officeart/2011/layout/CircleProcess"/>
    <dgm:cxn modelId="{990CD0A6-13BC-40AA-8FBF-39185CDB81D3}" type="presParOf" srcId="{A6F1C14E-BECC-4987-9825-062C0D187662}" destId="{FA30B833-C789-45B2-B077-0E474D1B72CD}" srcOrd="8" destOrd="0" presId="urn:microsoft.com/office/officeart/2011/layout/CircleProcess"/>
    <dgm:cxn modelId="{2AE41732-AC7F-4FDA-BED4-760231530E59}" type="presParOf" srcId="{FA30B833-C789-45B2-B077-0E474D1B72CD}" destId="{D728F37D-371C-40D4-9CA1-EAC744D8D61C}" srcOrd="0" destOrd="0" presId="urn:microsoft.com/office/officeart/2011/layout/CircleProcess"/>
    <dgm:cxn modelId="{F6F74F48-65B6-4A4C-A23A-5698943E85B1}" type="presParOf" srcId="{A6F1C14E-BECC-4987-9825-062C0D187662}" destId="{8400FC2D-C993-40FB-A37E-10F636A99AF0}" srcOrd="9" destOrd="0" presId="urn:microsoft.com/office/officeart/2011/layout/CircleProcess"/>
    <dgm:cxn modelId="{801663AF-FD16-469B-86E8-338A8E3B4B0D}" type="presParOf" srcId="{A6F1C14E-BECC-4987-9825-062C0D187662}" destId="{1AF304D1-DC11-4C75-88E9-51E3D84BBF1C}" srcOrd="10" destOrd="0" presId="urn:microsoft.com/office/officeart/2011/layout/CircleProcess"/>
    <dgm:cxn modelId="{1AFA0D8C-7193-499B-938B-ECCFD1CA9083}" type="presParOf" srcId="{A6F1C14E-BECC-4987-9825-062C0D187662}" destId="{D38580B8-5160-4266-A33A-E47ABA633DFB}" srcOrd="11" destOrd="0" presId="urn:microsoft.com/office/officeart/2011/layout/CircleProcess"/>
    <dgm:cxn modelId="{2EEA5AB0-B23E-43ED-8000-02ADF706DFB9}" type="presParOf" srcId="{D38580B8-5160-4266-A33A-E47ABA633DFB}" destId="{AB076769-EFB5-4C5B-ABA7-753C3437BB3F}" srcOrd="0" destOrd="0" presId="urn:microsoft.com/office/officeart/2011/layout/CircleProcess"/>
    <dgm:cxn modelId="{45663B0E-9836-47B8-A9D4-2F7FA662574B}" type="presParOf" srcId="{A6F1C14E-BECC-4987-9825-062C0D187662}" destId="{7B967B05-9521-4D3F-9C79-7B6780B59EA6}" srcOrd="12" destOrd="0" presId="urn:microsoft.com/office/officeart/2011/layout/CircleProcess"/>
    <dgm:cxn modelId="{658FA3A7-78D3-411B-BBEF-80566F2A6778}" type="presParOf" srcId="{7B967B05-9521-4D3F-9C79-7B6780B59EA6}" destId="{CCE69093-F005-46D6-B912-F1DE0F53000C}" srcOrd="0" destOrd="0" presId="urn:microsoft.com/office/officeart/2011/layout/CircleProcess"/>
    <dgm:cxn modelId="{201D4DCF-F237-47DB-B10A-0A1494482361}" type="presParOf" srcId="{A6F1C14E-BECC-4987-9825-062C0D187662}" destId="{01551AF9-BF4B-4C37-B5A7-852175AEDE92}" srcOrd="13" destOrd="0" presId="urn:microsoft.com/office/officeart/2011/layout/CircleProcess"/>
    <dgm:cxn modelId="{5A6A4A6B-8655-4401-A163-D6A667155157}" type="presParOf" srcId="{A6F1C14E-BECC-4987-9825-062C0D187662}" destId="{EFC25797-795E-46AB-8F62-0CC626C69329}" srcOrd="14" destOrd="0" presId="urn:microsoft.com/office/officeart/2011/layout/CircleProcess"/>
    <dgm:cxn modelId="{4329AF69-638C-45E1-AAC1-E808B523413F}" type="presParOf" srcId="{A6F1C14E-BECC-4987-9825-062C0D187662}" destId="{F7439B20-F323-438B-A8EB-DA76BBBC5E2B}" srcOrd="15" destOrd="0" presId="urn:microsoft.com/office/officeart/2011/layout/CircleProcess"/>
    <dgm:cxn modelId="{D58B0AD9-2B9D-423A-BF0A-21D61F9BD8A5}" type="presParOf" srcId="{F7439B20-F323-438B-A8EB-DA76BBBC5E2B}" destId="{1869196F-56D4-4773-B552-3C4362FA6BCF}" srcOrd="0" destOrd="0" presId="urn:microsoft.com/office/officeart/2011/layout/CircleProcess"/>
    <dgm:cxn modelId="{C87B33E4-D5A8-44AE-842D-76C98AA3719C}" type="presParOf" srcId="{A6F1C14E-BECC-4987-9825-062C0D187662}" destId="{CB34DD4F-CA14-4855-9F41-E002B977B27E}" srcOrd="16" destOrd="0" presId="urn:microsoft.com/office/officeart/2011/layout/CircleProcess"/>
    <dgm:cxn modelId="{8E758583-6DDC-4546-8925-B0B2EE486D59}" type="presParOf" srcId="{CB34DD4F-CA14-4855-9F41-E002B977B27E}" destId="{552F7C8F-C784-45F1-BAF9-1E838D0571C5}" srcOrd="0" destOrd="0" presId="urn:microsoft.com/office/officeart/2011/layout/CircleProcess"/>
    <dgm:cxn modelId="{CE68DD2E-D8BF-4C88-AC64-2120A17EDFE3}" type="presParOf" srcId="{A6F1C14E-BECC-4987-9825-062C0D187662}" destId="{6A1AAB3C-0F24-4B6D-9217-81FDBF86BE08}" srcOrd="17" destOrd="0" presId="urn:microsoft.com/office/officeart/2011/layout/CircleProcess"/>
    <dgm:cxn modelId="{A326FD74-49BC-4034-BD7A-9A51B37F8584}" type="presParOf" srcId="{A6F1C14E-BECC-4987-9825-062C0D187662}" destId="{7EC6D49D-B593-4D9D-A98D-868E8F64D797}" srcOrd="1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C4070-46EF-4DF1-8679-72B7D56B63DC}">
      <dsp:nvSpPr>
        <dsp:cNvPr id="0" name=""/>
        <dsp:cNvSpPr/>
      </dsp:nvSpPr>
      <dsp:spPr>
        <a:xfrm>
          <a:off x="9347290" y="1633263"/>
          <a:ext cx="2125020" cy="212536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1BDA57-7F28-4BA9-9645-DDEDA27AC83B}">
      <dsp:nvSpPr>
        <dsp:cNvPr id="0" name=""/>
        <dsp:cNvSpPr/>
      </dsp:nvSpPr>
      <dsp:spPr>
        <a:xfrm>
          <a:off x="9417408" y="1704121"/>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rPr>
            <a:t>Review &amp; Record</a:t>
          </a:r>
        </a:p>
      </dsp:txBody>
      <dsp:txXfrm>
        <a:off x="9701272" y="1987553"/>
        <a:ext cx="1417057" cy="1416788"/>
      </dsp:txXfrm>
    </dsp:sp>
    <dsp:sp modelId="{43E1F7D4-C50C-47C3-9D27-F25CF3790EB0}">
      <dsp:nvSpPr>
        <dsp:cNvPr id="0" name=""/>
        <dsp:cNvSpPr/>
      </dsp:nvSpPr>
      <dsp:spPr>
        <a:xfrm rot="2700000">
          <a:off x="7150013" y="1633373"/>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5B26F-99D2-4E81-8539-82B6B21C7A78}">
      <dsp:nvSpPr>
        <dsp:cNvPr id="0" name=""/>
        <dsp:cNvSpPr/>
      </dsp:nvSpPr>
      <dsp:spPr>
        <a:xfrm>
          <a:off x="7222270" y="1704121"/>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rPr>
            <a:t>Record Employee Response</a:t>
          </a:r>
        </a:p>
      </dsp:txBody>
      <dsp:txXfrm>
        <a:off x="7505002" y="1987553"/>
        <a:ext cx="1417057" cy="1416788"/>
      </dsp:txXfrm>
    </dsp:sp>
    <dsp:sp modelId="{3BD83AEA-E36F-4979-8F6C-1243F5932970}">
      <dsp:nvSpPr>
        <dsp:cNvPr id="0" name=""/>
        <dsp:cNvSpPr/>
      </dsp:nvSpPr>
      <dsp:spPr>
        <a:xfrm>
          <a:off x="7222270" y="3797790"/>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Calibri" panose="020F0502020204030204" pitchFamily="34" charset="0"/>
            </a:rPr>
            <a:t>Enrollment – Plan choice</a:t>
          </a: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Declination – Reason</a:t>
          </a:r>
          <a:endParaRPr lang="en-US" sz="1700" kern="1200" dirty="0">
            <a:latin typeface="Calibri" panose="020F0502020204030204" pitchFamily="34" charset="0"/>
          </a:endParaRPr>
        </a:p>
      </dsp:txBody>
      <dsp:txXfrm>
        <a:off x="7222270" y="3797790"/>
        <a:ext cx="1983654" cy="1165055"/>
      </dsp:txXfrm>
    </dsp:sp>
    <dsp:sp modelId="{F30CDA23-07C9-4E26-B818-3D2BC69C92D6}">
      <dsp:nvSpPr>
        <dsp:cNvPr id="0" name=""/>
        <dsp:cNvSpPr/>
      </dsp:nvSpPr>
      <dsp:spPr>
        <a:xfrm rot="2700000">
          <a:off x="4954874" y="1633373"/>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28F37D-371C-40D4-9CA1-EAC744D8D61C}">
      <dsp:nvSpPr>
        <dsp:cNvPr id="0" name=""/>
        <dsp:cNvSpPr/>
      </dsp:nvSpPr>
      <dsp:spPr>
        <a:xfrm>
          <a:off x="5026000" y="1704121"/>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Calibri" panose="020F0502020204030204" pitchFamily="34" charset="0"/>
            </a:rPr>
            <a:t>Make </a:t>
          </a:r>
          <a:r>
            <a:rPr lang="en-US" sz="2400" kern="1200" dirty="0">
              <a:latin typeface="Calibri" panose="020F0502020204030204" pitchFamily="34" charset="0"/>
            </a:rPr>
            <a:t>Offer</a:t>
          </a:r>
        </a:p>
      </dsp:txBody>
      <dsp:txXfrm>
        <a:off x="5308733" y="1987553"/>
        <a:ext cx="1417057" cy="1416788"/>
      </dsp:txXfrm>
    </dsp:sp>
    <dsp:sp modelId="{8400FC2D-C993-40FB-A37E-10F636A99AF0}">
      <dsp:nvSpPr>
        <dsp:cNvPr id="0" name=""/>
        <dsp:cNvSpPr/>
      </dsp:nvSpPr>
      <dsp:spPr>
        <a:xfrm>
          <a:off x="5026000" y="3797790"/>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Package</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Benefit Offer Date</a:t>
          </a:r>
          <a:endParaRPr lang="en-US" sz="1700" kern="1200" dirty="0">
            <a:latin typeface="Calibri" panose="020F0502020204030204" pitchFamily="34" charset="0"/>
          </a:endParaRPr>
        </a:p>
      </dsp:txBody>
      <dsp:txXfrm>
        <a:off x="5026000" y="3797790"/>
        <a:ext cx="1983654" cy="1165055"/>
      </dsp:txXfrm>
    </dsp:sp>
    <dsp:sp modelId="{AB076769-EFB5-4C5B-ABA7-753C3437BB3F}">
      <dsp:nvSpPr>
        <dsp:cNvPr id="0" name=""/>
        <dsp:cNvSpPr/>
      </dsp:nvSpPr>
      <dsp:spPr>
        <a:xfrm rot="2700000">
          <a:off x="2758605" y="1633373"/>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69093-F005-46D6-B912-F1DE0F53000C}">
      <dsp:nvSpPr>
        <dsp:cNvPr id="0" name=""/>
        <dsp:cNvSpPr/>
      </dsp:nvSpPr>
      <dsp:spPr>
        <a:xfrm>
          <a:off x="2829731" y="1704121"/>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rPr>
            <a:t>Track Eligibility</a:t>
          </a:r>
        </a:p>
      </dsp:txBody>
      <dsp:txXfrm>
        <a:off x="3113594" y="1987553"/>
        <a:ext cx="1417057" cy="1416788"/>
      </dsp:txXfrm>
    </dsp:sp>
    <dsp:sp modelId="{01551AF9-BF4B-4C37-B5A7-852175AEDE92}">
      <dsp:nvSpPr>
        <dsp:cNvPr id="0" name=""/>
        <dsp:cNvSpPr/>
      </dsp:nvSpPr>
      <dsp:spPr>
        <a:xfrm>
          <a:off x="2829731" y="3797790"/>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Counters</a:t>
          </a:r>
          <a:endParaRPr lang="en-US" sz="1700" kern="1200" dirty="0">
            <a:latin typeface="Calibri" panose="020F0502020204030204" pitchFamily="34" charset="0"/>
          </a:endParaRPr>
        </a:p>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ACA Reports</a:t>
          </a:r>
          <a:endParaRPr lang="en-US" sz="1700" kern="1200" dirty="0">
            <a:latin typeface="Calibri" panose="020F0502020204030204" pitchFamily="34" charset="0"/>
          </a:endParaRPr>
        </a:p>
      </dsp:txBody>
      <dsp:txXfrm>
        <a:off x="2829731" y="3797790"/>
        <a:ext cx="1983654" cy="1165055"/>
      </dsp:txXfrm>
    </dsp:sp>
    <dsp:sp modelId="{1869196F-56D4-4773-B552-3C4362FA6BCF}">
      <dsp:nvSpPr>
        <dsp:cNvPr id="0" name=""/>
        <dsp:cNvSpPr/>
      </dsp:nvSpPr>
      <dsp:spPr>
        <a:xfrm rot="2700000">
          <a:off x="562335" y="1633373"/>
          <a:ext cx="2124775" cy="2124775"/>
        </a:xfrm>
        <a:prstGeom prst="teardrop">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2F7C8F-C784-45F1-BAF9-1E838D0571C5}">
      <dsp:nvSpPr>
        <dsp:cNvPr id="0" name=""/>
        <dsp:cNvSpPr/>
      </dsp:nvSpPr>
      <dsp:spPr>
        <a:xfrm>
          <a:off x="633461" y="1704121"/>
          <a:ext cx="1983654" cy="1983652"/>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rPr>
            <a:t>Determine Eligibility</a:t>
          </a:r>
        </a:p>
      </dsp:txBody>
      <dsp:txXfrm>
        <a:off x="917325" y="1987553"/>
        <a:ext cx="1417057" cy="1416788"/>
      </dsp:txXfrm>
    </dsp:sp>
    <dsp:sp modelId="{6A1AAB3C-0F24-4B6D-9217-81FDBF86BE08}">
      <dsp:nvSpPr>
        <dsp:cNvPr id="0" name=""/>
        <dsp:cNvSpPr/>
      </dsp:nvSpPr>
      <dsp:spPr>
        <a:xfrm>
          <a:off x="633461" y="3797790"/>
          <a:ext cx="1983654" cy="1165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Calibri" panose="020F0502020204030204" pitchFamily="34" charset="0"/>
            </a:rPr>
            <a:t>Employee &gt; Payroll &gt; ACA Eligibility</a:t>
          </a:r>
          <a:endParaRPr lang="en-US" sz="1700" kern="1200" dirty="0">
            <a:latin typeface="Calibri" panose="020F0502020204030204" pitchFamily="34" charset="0"/>
          </a:endParaRPr>
        </a:p>
      </dsp:txBody>
      <dsp:txXfrm>
        <a:off x="633461" y="3797790"/>
        <a:ext cx="1983654" cy="116505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76555-D618-458E-8A82-9BE67CF1E9B9}"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13ADF-E786-44EB-B903-68C320F1E230}" type="slidenum">
              <a:rPr lang="en-US" smtClean="0"/>
              <a:t>‹#›</a:t>
            </a:fld>
            <a:endParaRPr lang="en-US"/>
          </a:p>
        </p:txBody>
      </p:sp>
    </p:spTree>
    <p:extLst>
      <p:ext uri="{BB962C8B-B14F-4D97-AF65-F5344CB8AC3E}">
        <p14:creationId xmlns:p14="http://schemas.microsoft.com/office/powerpoint/2010/main" val="50522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o.idaho.gov/Pages/Standard%20Periods%20-%20for%20Ongoing%20Current%20Employees%20-%20Affordable%20Care%20Act.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2022 How is the Health of your current ACA process.  We appreciate you taking the time to prepare your company for success with your 1095-C year end filings.</a:t>
            </a:r>
          </a:p>
          <a:p>
            <a:r>
              <a:rPr lang="en-US" dirty="0"/>
              <a:t>A few housekeeping items before we get started:</a:t>
            </a:r>
          </a:p>
          <a:p>
            <a:r>
              <a:rPr lang="en-US" dirty="0"/>
              <a:t>     All attendees are in listen-only mode to reduce background noise</a:t>
            </a:r>
          </a:p>
          <a:p>
            <a:r>
              <a:rPr lang="en-US" dirty="0"/>
              <a:t>     If you have any questions, please use the Q/A box</a:t>
            </a:r>
          </a:p>
          <a:p>
            <a:r>
              <a:rPr lang="en-US" dirty="0"/>
              <a:t>     This webinar is being recorded and will be available in the KB along with the </a:t>
            </a:r>
            <a:r>
              <a:rPr lang="en-US" dirty="0" err="1"/>
              <a:t>powerpoint</a:t>
            </a:r>
            <a:r>
              <a:rPr lang="en-US" dirty="0"/>
              <a:t> for your reference as you work through year-end.</a:t>
            </a:r>
          </a:p>
          <a:p>
            <a:endParaRPr lang="en-US" dirty="0"/>
          </a:p>
        </p:txBody>
      </p:sp>
      <p:sp>
        <p:nvSpPr>
          <p:cNvPr id="4" name="Slide Number Placeholder 3"/>
          <p:cNvSpPr>
            <a:spLocks noGrp="1"/>
          </p:cNvSpPr>
          <p:nvPr>
            <p:ph type="sldNum" sz="quarter" idx="5"/>
          </p:nvPr>
        </p:nvSpPr>
        <p:spPr/>
        <p:txBody>
          <a:bodyPr/>
          <a:lstStyle/>
          <a:p>
            <a:fld id="{AFB13ADF-E786-44EB-B903-68C320F1E230}" type="slidenum">
              <a:rPr lang="en-US" smtClean="0"/>
              <a:t>1</a:t>
            </a:fld>
            <a:endParaRPr lang="en-US"/>
          </a:p>
        </p:txBody>
      </p:sp>
    </p:spTree>
    <p:extLst>
      <p:ext uri="{BB962C8B-B14F-4D97-AF65-F5344CB8AC3E}">
        <p14:creationId xmlns:p14="http://schemas.microsoft.com/office/powerpoint/2010/main" val="1375184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 a member of our Training Team and year-end teams, I know firsthand the demands of January and the dramatic increase of calls and tickets that result from your tax filing and ACA obligations.  One of our key objectives today is to share with you ways to ensure accurate 1095-C filings and have confidence in your data going into January and February. </a:t>
            </a:r>
          </a:p>
          <a:p>
            <a:endParaRPr lang="en-US" b="0" dirty="0"/>
          </a:p>
          <a:p>
            <a:r>
              <a:rPr lang="en-US" b="0" dirty="0"/>
              <a:t>We know that preparation is key to a successful and stress-free January so let’s cover some suggestions on how to create a plan for tackling the increased workload in January. </a:t>
            </a:r>
          </a:p>
          <a:p>
            <a:endParaRPr lang="en-US" b="0" dirty="0"/>
          </a:p>
          <a:p>
            <a:r>
              <a:rPr lang="en-US" b="0" dirty="0"/>
              <a:t>1 – Organize a year-end team: There is a considerable work required in January that impacts multiple teams. Payroll will be processing the last payrolls of the year and ensuring all paycheck adjustments and corrections are completed.  HR is working to ensure new benefits are set up by Jan 1 and all compliance changes in place.  Finance is often very busy closing out the quarter and fiscal year. Bringing these teams together is important to ensure alignment on timeline and responsibilities. Coordination is key…. Just like we coordinate our wardrobe….</a:t>
            </a:r>
          </a:p>
          <a:p>
            <a:endParaRPr lang="en-US" b="0" dirty="0"/>
          </a:p>
          <a:p>
            <a:r>
              <a:rPr lang="en-US" b="0" dirty="0"/>
              <a:t>2 – Then, as a group, reflect on lessons learned from last year-end.  What went well that we want to repeat?  What areas presented us challenges and what do we need to do to make sure we don’t struggle with the same issues this year? </a:t>
            </a:r>
          </a:p>
          <a:p>
            <a:endParaRPr lang="en-US" b="0" dirty="0"/>
          </a:p>
          <a:p>
            <a:r>
              <a:rPr lang="en-US" b="0" dirty="0"/>
              <a:t>3 – To address those challenges, learn what resources are available.  In addition to software and data issues, am I aware of changes for this next year?  Are there resources like the American Payroll Association, legal blogs, or HR resources like SHRM that may have information I need? </a:t>
            </a:r>
          </a:p>
          <a:p>
            <a:endParaRPr lang="en-US" b="0" dirty="0"/>
          </a:p>
          <a:p>
            <a:r>
              <a:rPr lang="en-US" b="0" dirty="0"/>
              <a:t>4 – Most importantly, start early.  Reviewing data now will save you time in January.  1095-C will be updated in Avionte once the IRS releases the final version of the form next month (Oct 14</a:t>
            </a:r>
            <a:r>
              <a:rPr lang="en-US" b="0" baseline="30000" dirty="0"/>
              <a:t>th</a:t>
            </a:r>
            <a:r>
              <a:rPr lang="en-US" b="0" dirty="0"/>
              <a:t>)</a:t>
            </a:r>
            <a:endParaRPr lang="en-US" b="1" dirty="0"/>
          </a:p>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C3357B7-A259-47A8-9D3E-FB8C05507DE1}" type="slidenum">
              <a:rPr lang="en-US" smtClean="0"/>
              <a:t>10</a:t>
            </a:fld>
            <a:endParaRPr lang="en-US"/>
          </a:p>
        </p:txBody>
      </p:sp>
    </p:spTree>
    <p:extLst>
      <p:ext uri="{BB962C8B-B14F-4D97-AF65-F5344CB8AC3E}">
        <p14:creationId xmlns:p14="http://schemas.microsoft.com/office/powerpoint/2010/main" val="2688016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what actions to take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010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One of the biggest challenges our clients face at the end of the year is that data needed for ACA reporting is not being entered, which is why it is important to review processes now to ensure we are populating the data in the system that leads to accurate 1095-Cs. </a:t>
            </a:r>
          </a:p>
          <a:p>
            <a:endParaRPr lang="en-US" dirty="0"/>
          </a:p>
          <a:p>
            <a:r>
              <a:rPr lang="en-US" dirty="0"/>
              <a:t>As a reminder, you should be following this </a:t>
            </a:r>
            <a:r>
              <a:rPr lang="en-US" b="1" dirty="0"/>
              <a:t>daily tracking process </a:t>
            </a:r>
            <a:r>
              <a:rPr lang="en-US" dirty="0"/>
              <a:t>throughout the year in order to produce accurate employee 1095-Cs. As we know, we must run payroll for employees every week in order to produce accurate W-2s at the end of the year. Similarly, we must create a weekly tracking practice for the system to create 1095-Cs at the end of the year.</a:t>
            </a:r>
          </a:p>
          <a:p>
            <a:endParaRPr lang="en-US" dirty="0"/>
          </a:p>
          <a:p>
            <a:pPr lvl="0"/>
            <a:r>
              <a:rPr lang="en-US" sz="1200" b="0" i="0" kern="1200" dirty="0">
                <a:solidFill>
                  <a:schemeClr val="tx1"/>
                </a:solidFill>
                <a:effectLst/>
                <a:latin typeface="Avenir Book" panose="02000503020000020003" pitchFamily="2" charset="0"/>
                <a:ea typeface="+mn-ea"/>
                <a:cs typeface="+mn-cs"/>
              </a:rPr>
              <a:t>(Daily tracking process)</a:t>
            </a:r>
          </a:p>
          <a:p>
            <a:pPr lvl="1"/>
            <a:r>
              <a:rPr lang="en-US" sz="1200" b="0" i="0" kern="1200" dirty="0">
                <a:solidFill>
                  <a:schemeClr val="tx1"/>
                </a:solidFill>
                <a:effectLst/>
                <a:latin typeface="Avenir Book" panose="02000503020000020003" pitchFamily="2" charset="0"/>
                <a:ea typeface="+mn-ea"/>
                <a:cs typeface="+mn-cs"/>
              </a:rPr>
              <a:t>Daily or weekly tracking of employee healthcare coverage</a:t>
            </a:r>
          </a:p>
          <a:p>
            <a:pPr lvl="1"/>
            <a:r>
              <a:rPr lang="en-US" sz="1200" b="0" i="0" kern="1200" dirty="0">
                <a:solidFill>
                  <a:schemeClr val="tx1"/>
                </a:solidFill>
                <a:effectLst/>
                <a:latin typeface="Avenir Book" panose="02000503020000020003" pitchFamily="2" charset="0"/>
                <a:ea typeface="+mn-ea"/>
                <a:cs typeface="+mn-cs"/>
              </a:rPr>
              <a:t>By this time, you should have set-up your aca companion and been recording and making offers to employees as well as whether they enrolled or declined</a:t>
            </a:r>
          </a:p>
          <a:p>
            <a:pPr lvl="2"/>
            <a:r>
              <a:rPr lang="en-US" sz="1200" b="0" i="0" kern="1200" dirty="0">
                <a:solidFill>
                  <a:schemeClr val="tx1"/>
                </a:solidFill>
                <a:effectLst/>
                <a:latin typeface="Avenir Book" panose="02000503020000020003" pitchFamily="2" charset="0"/>
                <a:ea typeface="+mn-ea"/>
                <a:cs typeface="+mn-cs"/>
              </a:rPr>
              <a:t>Determining eligibility upon assignment; telling the system if they’re ACA fulltime or variable hours</a:t>
            </a:r>
          </a:p>
          <a:p>
            <a:pPr lvl="2"/>
            <a:r>
              <a:rPr lang="en-US" sz="1200" b="0" i="0" kern="1200" dirty="0">
                <a:solidFill>
                  <a:schemeClr val="tx1"/>
                </a:solidFill>
                <a:effectLst/>
                <a:latin typeface="Avenir Book" panose="02000503020000020003" pitchFamily="2" charset="0"/>
                <a:ea typeface="+mn-ea"/>
                <a:cs typeface="+mn-cs"/>
              </a:rPr>
              <a:t>Tracking eligibility ongoing, for example if they hit full time hours by the end of your measurement period – you want to make sure you’re offering insurance at that time</a:t>
            </a:r>
          </a:p>
          <a:p>
            <a:pPr lvl="2"/>
            <a:r>
              <a:rPr lang="en-US" sz="1200" b="0" i="0" kern="1200" dirty="0">
                <a:solidFill>
                  <a:schemeClr val="tx1"/>
                </a:solidFill>
                <a:effectLst/>
                <a:latin typeface="Avenir Book" panose="02000503020000020003" pitchFamily="2" charset="0"/>
                <a:ea typeface="+mn-ea"/>
                <a:cs typeface="+mn-cs"/>
              </a:rPr>
              <a:t>You want to make sure you’re making offers and recording that within the ACA companion</a:t>
            </a:r>
          </a:p>
          <a:p>
            <a:pPr lvl="2"/>
            <a:r>
              <a:rPr lang="en-US" sz="1200" b="0" i="0" kern="1200" dirty="0">
                <a:solidFill>
                  <a:schemeClr val="tx1"/>
                </a:solidFill>
                <a:effectLst/>
                <a:latin typeface="Avenir Book" panose="02000503020000020003" pitchFamily="2" charset="0"/>
                <a:ea typeface="+mn-ea"/>
                <a:cs typeface="+mn-cs"/>
              </a:rPr>
              <a:t>Recording the employee response</a:t>
            </a:r>
          </a:p>
          <a:p>
            <a:pPr lvl="3"/>
            <a:r>
              <a:rPr lang="en-US" sz="1200" b="0" i="0" kern="1200" dirty="0">
                <a:solidFill>
                  <a:schemeClr val="tx1"/>
                </a:solidFill>
                <a:effectLst/>
                <a:latin typeface="Avenir Book" panose="02000503020000020003" pitchFamily="2" charset="0"/>
                <a:ea typeface="+mn-ea"/>
                <a:cs typeface="+mn-cs"/>
              </a:rPr>
              <a:t>If you decline and the reason</a:t>
            </a:r>
          </a:p>
          <a:p>
            <a:pPr lvl="3"/>
            <a:r>
              <a:rPr lang="en-US" sz="1200" b="0" i="0" kern="1200" dirty="0">
                <a:solidFill>
                  <a:schemeClr val="tx1"/>
                </a:solidFill>
                <a:effectLst/>
                <a:latin typeface="Avenir Book" panose="02000503020000020003" pitchFamily="2" charset="0"/>
                <a:ea typeface="+mn-ea"/>
                <a:cs typeface="+mn-cs"/>
              </a:rPr>
              <a:t>If they enroll and what plan</a:t>
            </a:r>
          </a:p>
          <a:p>
            <a:pPr lvl="2"/>
            <a:r>
              <a:rPr lang="en-US" sz="1200" b="0" i="0" kern="1200" dirty="0">
                <a:solidFill>
                  <a:schemeClr val="tx1"/>
                </a:solidFill>
                <a:effectLst/>
                <a:latin typeface="Avenir Book" panose="02000503020000020003" pitchFamily="2" charset="0"/>
                <a:ea typeface="+mn-ea"/>
                <a:cs typeface="+mn-cs"/>
              </a:rPr>
              <a:t>ACA Reports that help track this in the report section</a:t>
            </a:r>
          </a:p>
          <a:p>
            <a:pPr lvl="1"/>
            <a:r>
              <a:rPr lang="en-US" sz="1200" b="0" i="0" kern="1200" dirty="0">
                <a:solidFill>
                  <a:schemeClr val="tx1"/>
                </a:solidFill>
                <a:effectLst/>
                <a:latin typeface="Avenir Book" panose="02000503020000020003" pitchFamily="2" charset="0"/>
                <a:ea typeface="+mn-ea"/>
                <a:cs typeface="+mn-cs"/>
              </a:rPr>
              <a:t>If you haven’t been doing this, no worries, at the end of the webinar, I will show you how you can get the forms generated via an import</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A5D7758E-AB27-4CDA-8442-9423EFD7F45C}" type="slidenum">
              <a:rPr lang="en-US" smtClean="0"/>
              <a:t>12</a:t>
            </a:fld>
            <a:endParaRPr lang="en-US"/>
          </a:p>
        </p:txBody>
      </p:sp>
    </p:spTree>
    <p:extLst>
      <p:ext uri="{BB962C8B-B14F-4D97-AF65-F5344CB8AC3E}">
        <p14:creationId xmlns:p14="http://schemas.microsoft.com/office/powerpoint/2010/main" val="110627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ACA Eligibility is so important because the system needs to know who the full time employees are for ACA.  These employees require a 1095-C and there are 2 ways for that Avionte allows determination of status.  First, is you can tell the system that the employee is full time on the ACA Eligibility page</a:t>
            </a:r>
          </a:p>
          <a:p>
            <a:endParaRPr lang="en-US" dirty="0"/>
          </a:p>
          <a:p>
            <a:r>
              <a:rPr lang="en-US" dirty="0"/>
              <a:t>The ACA Eligibility screen in the core application (found in Employee &gt; Payroll sub-menu). ACA eligibility, and whether the employee is ACA full time is one of the key factors on if the employee needs a 1095-C form. </a:t>
            </a: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reminder the ACA eligibility screen in the core application has an important field called the eligibility dropdown</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we talk about the process, I just want to remind you about this dropdown</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find this under employee &gt; payroll &gt; aca eligibility</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DO NOT SEE THIS IN YOUR SUB MENU ITEMS, YOU CAN HAVE YOUR ADMIN GO INTO ADMIN TOOLS &gt; FORM TO MAKE IT VISIBLE FOR YOU.</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best practice –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make this determination upon assignment</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By default, all new employees are undetermined</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Should be setting this to no if they are variable hour</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Yes if they are going to be working aca full time hours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select yes – those are people who get a 1095-C</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isn’t asking if are going to be offering an employee insurance, you can offer to anyone</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triggers those who are aca full time and need a 1095-C</a:t>
            </a:r>
          </a:p>
          <a:p>
            <a:pPr marL="1600200" marR="0" lvl="3" indent="-2286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ACA only requires forms for people who are aca full time or enrolled in a self-insured plan – so if you set yes on this dropdown for everyone you might be printing 1095-Cs you don’t need</a:t>
            </a:r>
          </a:p>
          <a:p>
            <a:r>
              <a:rPr lang="en-US" dirty="0"/>
              <a:t>*****Mark yes or leave as undetermined.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718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ACA Eligibility screen in the core application (found in Employee &gt; Payroll sub-menu). ACA eligibility, and whether the employee is ACA full time is one of the key factors on if the employee needs a 1095-C form. </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By default, all new employees are undetermined</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Should be setting this to no if they are variable hour</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Yes if they are going to be working aca full time hours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select yes – those are people who get a 1095-C</a:t>
            </a:r>
          </a:p>
          <a:p>
            <a:r>
              <a:rPr lang="en-US" dirty="0"/>
              <a:t>*****Mark yes or leave as undetermined. </a:t>
            </a:r>
          </a:p>
          <a:p>
            <a:r>
              <a:rPr lang="en-US" dirty="0"/>
              <a:t>Rule of parity for ACA - </a:t>
            </a:r>
            <a:r>
              <a:rPr lang="en-US" b="1" i="0" dirty="0">
                <a:solidFill>
                  <a:srgbClr val="202124"/>
                </a:solidFill>
                <a:effectLst/>
                <a:latin typeface="Roboto" panose="02000000000000000000" pitchFamily="2" charset="0"/>
              </a:rPr>
              <a:t>an exception that employers can leverage for not having to reoffer coverage to applicable employees who leave and return to work over a short window of time</a:t>
            </a:r>
          </a:p>
          <a:p>
            <a:r>
              <a:rPr lang="en-US" b="1" i="0" dirty="0">
                <a:solidFill>
                  <a:srgbClr val="5F6368"/>
                </a:solidFill>
                <a:effectLst/>
                <a:latin typeface="Roboto" panose="02000000000000000000" pitchFamily="2" charset="0"/>
              </a:rPr>
              <a:t>If the last period of employment period is equal to or greater than the break in ACA hours then it is NOT considered a break in service</a:t>
            </a:r>
            <a:r>
              <a:rPr lang="en-US" b="0" i="0" dirty="0">
                <a:solidFill>
                  <a:srgbClr val="4D5156"/>
                </a:solidFill>
                <a:effectLst/>
                <a:latin typeface="Roboto" panose="02000000000000000000" pitchFamily="2" charset="0"/>
              </a:rPr>
              <a:t> </a:t>
            </a:r>
            <a:r>
              <a:rPr lang="en-US" b="1" i="0" dirty="0">
                <a:solidFill>
                  <a:srgbClr val="425563"/>
                </a:solidFill>
                <a:effectLst/>
                <a:latin typeface="BryantWeb"/>
              </a:rPr>
              <a:t>and should continue with the  </a:t>
            </a:r>
            <a:r>
              <a:rPr lang="en-US" b="0" i="0" u="none" strike="noStrike" dirty="0">
                <a:solidFill>
                  <a:srgbClr val="FFB81C"/>
                </a:solidFill>
                <a:effectLst/>
                <a:latin typeface="BryantWeb"/>
                <a:hlinkClick r:id="rId3"/>
              </a:rPr>
              <a:t>standard measurement period</a:t>
            </a:r>
            <a:r>
              <a:rPr lang="en-US" b="1" i="0" dirty="0">
                <a:solidFill>
                  <a:srgbClr val="425563"/>
                </a:solidFill>
                <a:effectLst/>
                <a:latin typeface="BryantWeb"/>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484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these are active, Go to Start page and in shortcuts click on View </a:t>
            </a:r>
            <a:r>
              <a:rPr lang="en-US" dirty="0" err="1"/>
              <a:t>Counterlist</a:t>
            </a:r>
            <a:r>
              <a:rPr lang="en-US" dirty="0"/>
              <a:t> and check mark those choose the counters.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Monitor ACA Full Time W/O Offer counter for those employees needing an insurance offer – done weekly</a:t>
            </a:r>
          </a:p>
          <a:p>
            <a:endParaRPr lang="en-US" dirty="0"/>
          </a:p>
        </p:txBody>
      </p:sp>
      <p:sp>
        <p:nvSpPr>
          <p:cNvPr id="4" name="Slide Number Placeholder 3"/>
          <p:cNvSpPr>
            <a:spLocks noGrp="1"/>
          </p:cNvSpPr>
          <p:nvPr>
            <p:ph type="sldNum" sz="quarter" idx="5"/>
          </p:nvPr>
        </p:nvSpPr>
        <p:spPr/>
        <p:txBody>
          <a:bodyPr/>
          <a:lstStyle/>
          <a:p>
            <a:fld id="{956B98A7-6FBB-4E1E-BDC2-1F55AF1B1380}" type="slidenum">
              <a:rPr lang="en-US" smtClean="0"/>
              <a:pPr/>
              <a:t>15</a:t>
            </a:fld>
            <a:endParaRPr lang="en-US" dirty="0"/>
          </a:p>
        </p:txBody>
      </p:sp>
    </p:spTree>
    <p:extLst>
      <p:ext uri="{BB962C8B-B14F-4D97-AF65-F5344CB8AC3E}">
        <p14:creationId xmlns:p14="http://schemas.microsoft.com/office/powerpoint/2010/main" val="1914660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Aca Reporting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591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Before I can document that I offered any employees insurance, I need to ensure the insurance plan and benefit package set up is completed for this year.  If I haven’t already created my 2022 insurance plans, I should do so now, before I test the 1095-Cs in November and December.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ACA Companion – Insurance plan tab</a:t>
            </a:r>
          </a:p>
          <a:p>
            <a:r>
              <a:rPr lang="en-US" dirty="0"/>
              <a:t>Insurance plans need</a:t>
            </a:r>
            <a:r>
              <a:rPr lang="en-US" baseline="0" dirty="0"/>
              <a:t> to be added first, then they can be added to benefit packages</a:t>
            </a:r>
          </a:p>
          <a:p>
            <a:r>
              <a:rPr lang="en-US" b="0" dirty="0"/>
              <a:t>As part of the set up, I need to enter in a name for the plan as well as the provider.  Both are for internal reference only, they will not print on the 1095-C. </a:t>
            </a:r>
          </a:p>
          <a:p>
            <a:endParaRPr lang="en-US" b="0" dirty="0"/>
          </a:p>
          <a:p>
            <a:r>
              <a:rPr lang="en-US" b="0" dirty="0"/>
              <a:t>The key fields that impact the 1095-C are the cost of the plan, the plan start month, if the plan was self-insured and the applicable codes for Lines 14 and 16 of the form. Those fields, in the boxes shown, will all pull onto the 1095-C. </a:t>
            </a:r>
          </a:p>
          <a:p>
            <a:endParaRPr lang="en-US" baseline="0" dirty="0"/>
          </a:p>
          <a:p>
            <a:endParaRPr lang="en-US" baseline="0" dirty="0"/>
          </a:p>
          <a:p>
            <a:pPr marL="171450" indent="-171450">
              <a:buFont typeface="Arial" panose="020B0604020202020204" pitchFamily="34" charset="0"/>
              <a:buChar char="•"/>
            </a:pPr>
            <a:r>
              <a:rPr lang="en-US" baseline="0" dirty="0"/>
              <a:t>Plan Name: Whatever you want, only ever seen by your users (the EE will never see this) We recommend  putting the year in the name (i.e. 2022 MEC)</a:t>
            </a:r>
          </a:p>
          <a:p>
            <a:pPr marL="171450" indent="-171450">
              <a:buFont typeface="Arial" panose="020B0604020202020204" pitchFamily="34" charset="0"/>
              <a:buChar char="•"/>
            </a:pPr>
            <a:r>
              <a:rPr lang="en-US" baseline="0" dirty="0"/>
              <a:t>Monthly employee only min. contribution = what is the minimum amount the </a:t>
            </a:r>
            <a:r>
              <a:rPr lang="en-US" baseline="0" dirty="0" err="1"/>
              <a:t>ee</a:t>
            </a:r>
            <a:r>
              <a:rPr lang="en-US" baseline="0" dirty="0"/>
              <a:t> will contribute to pay for the insurance?</a:t>
            </a:r>
          </a:p>
          <a:p>
            <a:pPr marL="171450" indent="-171450">
              <a:buFont typeface="Arial" panose="020B0604020202020204" pitchFamily="34" charset="0"/>
              <a:buChar char="•"/>
            </a:pPr>
            <a:r>
              <a:rPr lang="en-US" baseline="0" dirty="0"/>
              <a:t>Open enrollment dates = doesn’t affect EOY reporting, typically the month before the plan starts </a:t>
            </a:r>
          </a:p>
          <a:p>
            <a:pPr marL="171450" indent="-171450">
              <a:buFont typeface="Arial" panose="020B0604020202020204" pitchFamily="34" charset="0"/>
              <a:buChar char="•"/>
            </a:pPr>
            <a:r>
              <a:rPr lang="en-US" baseline="0" dirty="0"/>
              <a:t>Is this a self-insured plan = important for 1095-C reporting</a:t>
            </a:r>
          </a:p>
          <a:p>
            <a:pPr marL="171450" indent="-171450">
              <a:buFont typeface="Arial" panose="020B0604020202020204" pitchFamily="34" charset="0"/>
              <a:buChar char="•"/>
            </a:pPr>
            <a:r>
              <a:rPr lang="en-US" dirty="0"/>
              <a:t>Offer of coverage</a:t>
            </a:r>
            <a:r>
              <a:rPr lang="en-US" baseline="0" dirty="0"/>
              <a:t> code = shows the level of coverage for this plan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DO I need to change my insurance plans or benefits each year??  YES!</a:t>
            </a:r>
          </a:p>
          <a:p>
            <a:pPr marL="171450" indent="-171450">
              <a:buFont typeface="Arial" panose="020B0604020202020204" pitchFamily="34" charset="0"/>
              <a:buChar char="•"/>
            </a:pPr>
            <a:r>
              <a:rPr lang="en-US" baseline="0" dirty="0"/>
              <a:t>May have added new offerings or removed some, new plans in a package, rate for employees may have changed ($), offer of coverage for Safe Harbor may have changed (addition of new codes)</a:t>
            </a:r>
          </a:p>
          <a:p>
            <a:pPr marL="0" indent="0">
              <a:buFont typeface="Arial" panose="020B0604020202020204" pitchFamily="34" charset="0"/>
              <a:buNone/>
            </a:pPr>
            <a:r>
              <a:rPr lang="en-US" baseline="0" dirty="0"/>
              <a:t>Link to article on how to do this is in the KB.</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239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setting up your plans, here is a guide to use….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02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after you have entered in Insurance Plans</a:t>
            </a:r>
          </a:p>
          <a:p>
            <a:r>
              <a:rPr lang="en-US" dirty="0"/>
              <a:t>Use Years in name for tracking</a:t>
            </a:r>
          </a:p>
          <a:p>
            <a:r>
              <a:rPr lang="en-US" dirty="0"/>
              <a:t>Choices you offered to your employee – tracking for line 14, 15 and 16</a:t>
            </a:r>
          </a:p>
          <a:p>
            <a:r>
              <a:rPr lang="en-US" dirty="0"/>
              <a:t>First and</a:t>
            </a:r>
            <a:r>
              <a:rPr lang="en-US" baseline="0" dirty="0"/>
              <a:t> last offered date = typically a year span, different from open enrollment period and usually longer than open enrollment period</a:t>
            </a:r>
          </a:p>
          <a:p>
            <a:r>
              <a:rPr lang="en-US" baseline="0" dirty="0"/>
              <a:t>May have offered different plans to external (temp) then internal employees – can identify that when setting up the plans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24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Segoe UI" panose="020B0502040204020203" pitchFamily="34" charset="0"/>
              </a:rPr>
              <a:t>Here’s what we are going to cover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215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entering offers in the ACA Companion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77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80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place you use the most after the setu</a:t>
            </a:r>
            <a:r>
              <a:rPr lang="en-US" baseline="0" dirty="0"/>
              <a:t>p has been completed </a:t>
            </a:r>
          </a:p>
          <a:p>
            <a:r>
              <a:rPr lang="en-US" baseline="0" dirty="0"/>
              <a:t>Remember to choose your specific employer from the drop down (if more than one)</a:t>
            </a:r>
          </a:p>
          <a:p>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260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you select “Add” for your offer of coverage, you will see that offer under your “Benefit Package Offers” box where then you can select if an employee enrolled or declined</a:t>
            </a:r>
            <a:endParaRPr lang="en-US" dirty="0"/>
          </a:p>
          <a:p>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338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Enrolled</a:t>
            </a:r>
            <a:r>
              <a:rPr lang="en-US" baseline="0" dirty="0"/>
              <a:t> = date the EE said they want to take the offer </a:t>
            </a:r>
          </a:p>
          <a:p>
            <a:r>
              <a:rPr lang="en-US" baseline="0" dirty="0"/>
              <a:t>Coverage Dates = Super Important! Directly affect 1095 C</a:t>
            </a:r>
          </a:p>
          <a:p>
            <a:endParaRPr lang="en-US" baseline="0" dirty="0"/>
          </a:p>
          <a:p>
            <a:r>
              <a:rPr lang="en-US" baseline="0" dirty="0"/>
              <a:t>	Start Date = the date they were covered with insurance </a:t>
            </a:r>
          </a:p>
          <a:p>
            <a:r>
              <a:rPr lang="en-US" baseline="0" dirty="0"/>
              <a:t>	End Date = can leave open, or put in the end date for the plan itself. If EE terminates mid-year, make sure to input that date as the end date</a:t>
            </a:r>
          </a:p>
          <a:p>
            <a:endParaRPr lang="en-US" baseline="0" dirty="0"/>
          </a:p>
          <a:p>
            <a:r>
              <a:rPr lang="en-US" dirty="0"/>
              <a:t>Does not</a:t>
            </a:r>
            <a:r>
              <a:rPr lang="en-US" baseline="0" dirty="0"/>
              <a:t> affect 1095 report </a:t>
            </a:r>
          </a:p>
          <a:p>
            <a:r>
              <a:rPr lang="en-US" baseline="0" dirty="0"/>
              <a:t>For those using the Essential </a:t>
            </a:r>
            <a:r>
              <a:rPr lang="en-US" baseline="0" dirty="0" err="1"/>
              <a:t>Staffcare</a:t>
            </a:r>
            <a:r>
              <a:rPr lang="en-US" baseline="0" dirty="0"/>
              <a:t> integration, completing your weekly imports will populate these deductions</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161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a:t>
            </a:r>
            <a:r>
              <a:rPr lang="en-US" baseline="0" dirty="0"/>
              <a:t> the covered individual’s name and birthdate or SSN – usually get from insurance company</a:t>
            </a:r>
          </a:p>
          <a:p>
            <a:r>
              <a:rPr lang="en-US" baseline="0" dirty="0"/>
              <a:t>Dependent information is not tracked in Avionte!</a:t>
            </a:r>
          </a:p>
          <a:p>
            <a:endParaRPr lang="en-US" baseline="0" dirty="0"/>
          </a:p>
          <a:p>
            <a:r>
              <a:rPr lang="en-US" baseline="0" dirty="0"/>
              <a:t>Coverage Dates = when they actually had insurance through this plan, could be different than the coverage dates for the EE </a:t>
            </a:r>
          </a:p>
          <a:p>
            <a:r>
              <a:rPr lang="en-US" baseline="0" dirty="0"/>
              <a:t>	Shows which months the person was covered on 1095 </a:t>
            </a:r>
          </a:p>
          <a:p>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181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Date range of offer: The range of dates in which the employee was eligible</a:t>
            </a:r>
            <a:r>
              <a:rPr lang="en-US" baseline="0" dirty="0"/>
              <a:t> for insurance and able to accept or decline the insurance plan offer</a:t>
            </a:r>
          </a:p>
          <a:p>
            <a:pPr marL="628650" lvl="1" indent="-171450">
              <a:buFontTx/>
              <a:buChar char="-"/>
            </a:pPr>
            <a:r>
              <a:rPr lang="en-US" baseline="0" dirty="0"/>
              <a:t>End date should be left blank if they are still currently declining</a:t>
            </a:r>
          </a:p>
          <a:p>
            <a:pPr marL="171450" lvl="0" indent="-171450">
              <a:buFontTx/>
              <a:buChar char="-"/>
            </a:pPr>
            <a:r>
              <a:rPr lang="en-US" baseline="0" dirty="0"/>
              <a:t>Decline reason field: A free text field used to describe why the employee declined the insurance plan offer</a:t>
            </a:r>
          </a:p>
          <a:p>
            <a:pPr marL="171450" lvl="0" indent="-171450">
              <a:buFontTx/>
              <a:buChar char="-"/>
            </a:pPr>
            <a:r>
              <a:rPr lang="en-US" baseline="0" dirty="0"/>
              <a:t>Click “Add” once declination is completed</a:t>
            </a:r>
          </a:p>
          <a:p>
            <a:endParaRPr lang="en-US"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705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ACA Import will add enrollments and/or declinations to ACA Companion for reporting. A standard formatted Excel spreadsheet is attached to the bottom of the KB article link. The Declination Export should be run after enrollments are added. It exports a list of employees who are measured/marked as ACA eligible, but who have “concerning” code combinations on their 1095-Cs that would cause red flags. You can export this AQ to Excel, save the file, and re-import it back into Avionte using the ACA Import. </a:t>
            </a:r>
          </a:p>
          <a:p>
            <a:endParaRPr lang="en-US" dirty="0"/>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some mass update or edit tools you can use</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ACA imports – imports enrollments and declinations from a excel spreadsheet</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There’s a template for this on the kb</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still a good amount of information needed, but it can be done</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use essential staff care – they will send you a file in this format so you can update that information ACA companion app</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Mapping required in admin tools</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haven’t been tracking declinations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a tool called the ACA declination export AQ</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Works in tandem with the import</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First enter your enrollments into the aca companion</a:t>
            </a:r>
          </a:p>
          <a:p>
            <a:pPr marL="1600200" marR="0" lvl="3"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you can run the ACA declination export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aq</a:t>
            </a:r>
            <a:r>
              <a:rPr lang="en-US" sz="1200" dirty="0">
                <a:effectLst/>
                <a:latin typeface="Calibri" panose="020F0502020204030204" pitchFamily="34" charset="0"/>
                <a:ea typeface="Calibri" panose="020F0502020204030204" pitchFamily="34" charset="0"/>
                <a:cs typeface="Times New Roman" panose="02020603050405020304" pitchFamily="18" charset="0"/>
              </a:rPr>
              <a:t> – and it exports a list of employees who were aca full time but have red flag; you were probably offered insurance, but a declination or offer was never entered</a:t>
            </a:r>
          </a:p>
          <a:p>
            <a:pPr marL="2057400" marR="0" lvl="4" indent="-22860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Assumes when the offer or declination probably occurred, and then exports that in the aca import format</a:t>
            </a:r>
          </a:p>
          <a:p>
            <a:pPr marL="2057400" marR="0" lvl="4" indent="-22860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manual changes</a:t>
            </a:r>
          </a:p>
          <a:p>
            <a:pPr marL="2057400" marR="0" lvl="4" indent="-22860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Save it and import using the aca import</a:t>
            </a:r>
          </a:p>
          <a:p>
            <a:pPr marL="742950" marR="0" lvl="1" indent="-285750">
              <a:lnSpc>
                <a:spcPct val="107000"/>
              </a:lnSpc>
              <a:spcBef>
                <a:spcPts val="0"/>
              </a:spcBef>
              <a:spcAft>
                <a:spcPts val="80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After you do the imports, you would regenerate your data and review your forms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81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Aca Reporting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169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process as resolving errors when initially importing employee information!</a:t>
            </a:r>
          </a:p>
          <a:p>
            <a:r>
              <a:rPr lang="en-US" dirty="0"/>
              <a:t>This is likely an error that is not allowing the employee’s information to be synced into the ACA Companion.</a:t>
            </a:r>
          </a:p>
          <a:p>
            <a:endParaRPr lang="en-US" dirty="0"/>
          </a:p>
          <a:p>
            <a:r>
              <a:rPr lang="en-US" dirty="0"/>
              <a:t>2 options – manual or mass fix to correct this issue.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Manual:  You can make the necessary change in the EE record in core or if you’re missing a lot of EE’s you can run the </a:t>
            </a:r>
            <a:r>
              <a:rPr lang="en-US" sz="1200" dirty="0">
                <a:solidFill>
                  <a:schemeClr val="bg2">
                    <a:lumMod val="25000"/>
                  </a:schemeClr>
                </a:solidFill>
              </a:rPr>
              <a:t>ACA Companion Employee Sync Error AQ in Reports</a:t>
            </a:r>
          </a:p>
          <a:p>
            <a:endParaRPr lang="en-US" dirty="0"/>
          </a:p>
          <a:p>
            <a:r>
              <a:rPr lang="en-US" dirty="0"/>
              <a:t>Check the error in the ACA Companion home tab- could be the SSN is missing or an address is incomplete</a:t>
            </a:r>
          </a:p>
          <a:p>
            <a:endParaRPr lang="en-US" baseline="0" dirty="0"/>
          </a:p>
          <a:p>
            <a:pPr lvl="3"/>
            <a:r>
              <a:rPr lang="en-US" sz="1200" b="0" i="0" kern="1200" dirty="0">
                <a:solidFill>
                  <a:schemeClr val="tx1"/>
                </a:solidFill>
                <a:effectLst/>
                <a:latin typeface="Avenir Book" panose="02000503020000020003" pitchFamily="2" charset="0"/>
                <a:ea typeface="+mn-ea"/>
                <a:cs typeface="+mn-cs"/>
              </a:rPr>
              <a:t>Reference the instructions here on running the ACA companion sync error AQ in reports and making fixes in the core app or in an excel file if you need to do a lot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23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Been with Avionte for 8.5 YEARS– 13 plus years in staffing – experience on both sides of Avionte.</a:t>
            </a:r>
          </a:p>
          <a:p>
            <a:r>
              <a:rPr lang="en-US" dirty="0"/>
              <a:t>Worked specifically with year-end team for years. </a:t>
            </a:r>
          </a:p>
          <a:p>
            <a:endParaRPr lang="en-US" dirty="0"/>
          </a:p>
        </p:txBody>
      </p:sp>
      <p:sp>
        <p:nvSpPr>
          <p:cNvPr id="4" name="Slide Number Placeholder 3"/>
          <p:cNvSpPr>
            <a:spLocks noGrp="1"/>
          </p:cNvSpPr>
          <p:nvPr>
            <p:ph type="sldNum" sz="quarter" idx="5"/>
          </p:nvPr>
        </p:nvSpPr>
        <p:spPr/>
        <p:txBody>
          <a:bodyPr/>
          <a:lstStyle/>
          <a:p>
            <a:fld id="{AFB13ADF-E786-44EB-B903-68C320F1E230}" type="slidenum">
              <a:rPr lang="en-US" smtClean="0"/>
              <a:t>3</a:t>
            </a:fld>
            <a:endParaRPr lang="en-US"/>
          </a:p>
        </p:txBody>
      </p:sp>
    </p:spTree>
    <p:extLst>
      <p:ext uri="{BB962C8B-B14F-4D97-AF65-F5344CB8AC3E}">
        <p14:creationId xmlns:p14="http://schemas.microsoft.com/office/powerpoint/2010/main" val="397759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data is generated in the ACA Companion, it then allows you to review the reports to review errors and what is populated on the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342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Aca Reporting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2366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 Companion Census AQ:  Shows an employee’s total hours and ACA Eligibility as well as total wages, benefits and benefit amounts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 Companion Insurance Offers AQ:  Displays a list of all offers made in the ACA Companion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ACA Companion Employee Sync Error AQ:  Shows a list of employees who did not import into the ACA Companion</a:t>
            </a:r>
          </a:p>
          <a:p>
            <a:pPr lvl="0"/>
            <a:r>
              <a:rPr lang="en-US" dirty="0"/>
              <a:t>Displays why an employee did not import and what needs to changed</a:t>
            </a:r>
          </a:p>
          <a:p>
            <a:pPr lvl="0"/>
            <a:r>
              <a:rPr lang="en-US" dirty="0"/>
              <a:t>Needs to be followed by an import to update the employee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253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Report Preparation tab in the aca companion</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should see multiple suppliers if you have more than one</a:t>
            </a: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Here we see several suppliers</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Button options – generate data (after click it the first time, changes to regenerate data) – generate date pushes data into reporting table to produce those 1095-Cs – “process info”</a:t>
            </a:r>
          </a:p>
          <a:p>
            <a:pPr marL="1143000" marR="0" lvl="2" indent="-228600">
              <a:lnSpc>
                <a:spcPct val="107000"/>
              </a:lnSpc>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Regenerate data – click to see changes after correcting errors – “process”</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Finalize data – don’t click this until you have successfully filed with the IRS and get that confirmation from Greenshades – point of no return – anything after this is a corrected form</a:t>
            </a:r>
          </a:p>
          <a:p>
            <a:pPr marL="1143000" marR="0" lvl="2" indent="-228600">
              <a:lnSpc>
                <a:spcPct val="107000"/>
              </a:lnSpc>
              <a:spcBef>
                <a:spcPts val="0"/>
              </a:spcBef>
              <a:spcAft>
                <a:spcPts val="80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POST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467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010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Another activity that can occur throughout the year is gathering employee consent for the electronic delivery of employee year-end tax forms, including the 1095-C.  Employees that have consented to electronic delivery don’t require a mailed copy which can reduce the forms your company needs to mail, saving both time and money in January. Once opted into consent, instead of mailing them, you can simply post the tax forms to the employee portal for talent to easily access, the same way they do their paychecks. </a:t>
            </a:r>
          </a:p>
          <a:p>
            <a:endParaRPr lang="en-US" b="0" dirty="0"/>
          </a:p>
          <a:p>
            <a:r>
              <a:rPr lang="en-US" b="0" dirty="0"/>
              <a:t>A leading practice that is common among our clients is to present the opportunity for employee consent during onboarding.  Using Avionte BOLD and our integration with ADOBE, our BOLD clients can create a form to gather that consent. </a:t>
            </a:r>
          </a:p>
          <a:p>
            <a:endParaRPr lang="en-US" b="0" dirty="0"/>
          </a:p>
          <a:p>
            <a:r>
              <a:rPr lang="en-US" b="0" dirty="0"/>
              <a:t>As the Adobe administrator with access to our Adobe account, I can create an ADOBE form.  Avionte has provided Adobe mapping fields that ensure the data completed on the form flow into the employee’s record, specifically whether the employee consents or not. </a:t>
            </a:r>
          </a:p>
          <a:p>
            <a:endParaRPr lang="en-US" b="0" dirty="0"/>
          </a:p>
          <a:p>
            <a:r>
              <a:rPr lang="en-US" b="0" dirty="0"/>
              <a:t>This Knowledge Base article will provide all of the available mappings so that the form can be set up accurately to push the data into the employee’s record. The article also has a training video on how to complete and build Adobe forms so we won’t cover the form creation process in detail here today. </a:t>
            </a:r>
          </a:p>
          <a:p>
            <a:endParaRPr lang="en-US" dirty="0"/>
          </a:p>
          <a:p>
            <a:r>
              <a:rPr lang="en-US" dirty="0"/>
              <a:t>Can send out individually or using mass action.  Can also us the Announcements feature to announce when they are posted on the Talent portal.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193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898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BOLD Bulletin for ACA Updates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5606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courses – ACA Companion Setup and ACA 1094-C and 1095-C Reporting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8C91F-16F1-4C09-B865-7C6D20EF6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083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Helpful KB articles – ACA and Taxes directory help you locate the most useful and thorough year-end related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01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disclaimer will specify the scope of what Avionte can do for you in the year-end process.</a:t>
            </a:r>
          </a:p>
          <a:p>
            <a:r>
              <a:rPr lang="en-US" dirty="0"/>
              <a:t>Can not stress enough that you need to consult with legal or tax decisions that concern your business.</a:t>
            </a:r>
          </a:p>
          <a:p>
            <a:endParaRPr lang="en-US" dirty="0"/>
          </a:p>
        </p:txBody>
      </p:sp>
      <p:sp>
        <p:nvSpPr>
          <p:cNvPr id="4" name="Slide Number Placeholder 3"/>
          <p:cNvSpPr>
            <a:spLocks noGrp="1"/>
          </p:cNvSpPr>
          <p:nvPr>
            <p:ph type="sldNum" sz="quarter" idx="5"/>
          </p:nvPr>
        </p:nvSpPr>
        <p:spPr/>
        <p:txBody>
          <a:bodyPr/>
          <a:lstStyle/>
          <a:p>
            <a:fld id="{AFB13ADF-E786-44EB-B903-68C320F1E230}" type="slidenum">
              <a:rPr lang="en-US" smtClean="0"/>
              <a:t>4</a:t>
            </a:fld>
            <a:endParaRPr lang="en-US"/>
          </a:p>
        </p:txBody>
      </p:sp>
    </p:spTree>
    <p:extLst>
      <p:ext uri="{BB962C8B-B14F-4D97-AF65-F5344CB8AC3E}">
        <p14:creationId xmlns:p14="http://schemas.microsoft.com/office/powerpoint/2010/main" val="923988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3218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892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996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093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5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Things you should do </a:t>
            </a:r>
            <a:r>
              <a:rPr lang="en-US" b="1" dirty="0"/>
              <a:t>now</a:t>
            </a:r>
            <a:r>
              <a:rPr lang="en-US" dirty="0"/>
              <a:t> to make January and the creation of 1095-Cs a smooth process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24683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  Great news*****New proposal by the IRS:  </a:t>
            </a:r>
            <a:r>
              <a:rPr lang="en-US" sz="1800" dirty="0">
                <a:solidFill>
                  <a:srgbClr val="494949"/>
                </a:solidFill>
                <a:effectLst/>
                <a:latin typeface="Helvetica" panose="020B0604020202020204" pitchFamily="34" charset="0"/>
                <a:ea typeface="Calibri" panose="020F0502020204030204" pitchFamily="34" charset="0"/>
              </a:rPr>
              <a:t>after initially saying there would be no automatic deadline extension for delivering Affordable Care Act (ACA) 1095 reporting forms to employees at the start of 2022, IRS has now proposed a permanent, automatic 30-day extension, until March 2, for furnishing employee forms. The proposal says employers and insurers may take advantage of the extension for 2021 reporting forms before the rule is finalized. The proposal does not change the due dates for filing these forms with the IRS.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dirty="0">
                <a:solidFill>
                  <a:srgbClr val="494949"/>
                </a:solidFill>
                <a:effectLst/>
                <a:latin typeface="Helvetica" panose="020B0604020202020204" pitchFamily="34" charset="0"/>
                <a:ea typeface="Calibri" panose="020F0502020204030204" pitchFamily="34" charset="0"/>
              </a:rPr>
              <a:t>*Employers that file 250 or more returns with the IRS must file the returns electronically.</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algn="l" rtl="0" fontAlgn="base"/>
            <a:endParaRPr lang="en-US" b="0" i="0" dirty="0">
              <a:solidFill>
                <a:srgbClr val="000000"/>
              </a:solidFill>
              <a:effectLst/>
              <a:latin typeface="Segoe UI" panose="020B0502040204020203" pitchFamily="34" charset="0"/>
            </a:endParaRPr>
          </a:p>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08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Segoe UI" panose="020B0502040204020203" pitchFamily="34" charset="0"/>
              </a:rPr>
              <a:t>We want to set you up for success and the way to do that is preparation.  </a:t>
            </a:r>
            <a:r>
              <a:rPr lang="en-US" b="0" i="0" dirty="0" err="1">
                <a:solidFill>
                  <a:srgbClr val="000000"/>
                </a:solidFill>
                <a:effectLst/>
                <a:latin typeface="Segoe UI" panose="020B0502040204020203" pitchFamily="34" charset="0"/>
              </a:rPr>
              <a:t>Defn</a:t>
            </a:r>
            <a:r>
              <a:rPr lang="en-US" b="0" i="0" dirty="0">
                <a:solidFill>
                  <a:srgbClr val="000000"/>
                </a:solidFill>
                <a:effectLst/>
                <a:latin typeface="Segoe UI" panose="020B0502040204020203" pitchFamily="34" charset="0"/>
              </a:rPr>
              <a:t> of preparation states “</a:t>
            </a:r>
            <a:r>
              <a:rPr lang="en-US" b="0" i="0" dirty="0">
                <a:solidFill>
                  <a:srgbClr val="202124"/>
                </a:solidFill>
                <a:effectLst/>
                <a:latin typeface="Roboto" panose="02000000000000000000" pitchFamily="2" charset="0"/>
              </a:rPr>
              <a:t>something done to get ready for an event or undertaking.”</a:t>
            </a:r>
          </a:p>
          <a:p>
            <a:pPr algn="l" rtl="0" fontAlgn="base"/>
            <a:r>
              <a:rPr lang="en-US" b="0" i="0" dirty="0">
                <a:solidFill>
                  <a:srgbClr val="202124"/>
                </a:solidFill>
                <a:effectLst/>
                <a:latin typeface="Roboto" panose="02000000000000000000" pitchFamily="2" charset="0"/>
              </a:rPr>
              <a:t>Well, year end for those of you who work in the back office can be an undertaking…… a little year end humor for my back office folks!</a:t>
            </a:r>
          </a:p>
          <a:p>
            <a:pPr algn="l" rtl="0" fontAlgn="base"/>
            <a:endParaRPr lang="en-US" b="0" i="0" dirty="0">
              <a:solidFill>
                <a:srgbClr val="202124"/>
              </a:solidFill>
              <a:effectLst/>
              <a:latin typeface="Roboto" panose="02000000000000000000" pitchFamily="2" charset="0"/>
            </a:endParaRPr>
          </a:p>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3357B7-A259-47A8-9D3E-FB8C05507D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23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Things you should do now to make January and the creation of 1095-Cs a smooth process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6B98A7-6FBB-4E1E-BDC2-1F55AF1B1380}" type="slidenum">
              <a:rPr kumimoji="0" lang="en-US" sz="1200" b="0" i="0" u="none" strike="noStrike" kern="1200" cap="none" spc="0" normalizeH="0" baseline="0" noProof="0" smtClean="0">
                <a:ln>
                  <a:noFill/>
                </a:ln>
                <a:solidFill>
                  <a:prstClr val="black"/>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327948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Segoe UI" panose="020B0502040204020203" pitchFamily="34" charset="0"/>
              </a:rPr>
              <a:t>A few quick items to check first before you get started.  </a:t>
            </a:r>
          </a:p>
          <a:p>
            <a:pPr algn="l" rtl="0" fontAlgn="base"/>
            <a:r>
              <a:rPr lang="en-US" b="0" i="0" dirty="0">
                <a:solidFill>
                  <a:srgbClr val="000000"/>
                </a:solidFill>
                <a:effectLst/>
                <a:latin typeface="Segoe UI" panose="020B0502040204020203" pitchFamily="34" charset="0"/>
              </a:rPr>
              <a:t>1– Have to use BO (whether Classic or Bold) to track the info needed for the ACA process – looking at the transactional data</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Segoe UI" panose="020B0502040204020203" pitchFamily="34" charset="0"/>
              </a:rPr>
              <a:t>2 - If you do not yet have Greenshades, you can chat with AM/AD to get signed up.  There is paperwork that needs to be completed to get a registration key for the integration.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Segoe UI" panose="020B0502040204020203" pitchFamily="34" charset="0"/>
              </a:rPr>
              <a:t>3 – ACA package and ACA application are set up using the info provided in the ACA workbook provided during set up.</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Segoe UI" panose="020B0502040204020203" pitchFamily="34" charset="0"/>
              </a:rPr>
              <a:t>4 – Must be tracking data in your system – that means ending assignments in a timely fashion, putting in offers and declines, accurately updating insurance, etc.</a:t>
            </a:r>
          </a:p>
          <a:p>
            <a:pPr algn="l" rtl="0" fontAlgn="base"/>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C3357B7-A259-47A8-9D3E-FB8C05507DE1}" type="slidenum">
              <a:rPr lang="en-US" smtClean="0"/>
              <a:t>9</a:t>
            </a:fld>
            <a:endParaRPr lang="en-US"/>
          </a:p>
        </p:txBody>
      </p:sp>
    </p:spTree>
    <p:extLst>
      <p:ext uri="{BB962C8B-B14F-4D97-AF65-F5344CB8AC3E}">
        <p14:creationId xmlns:p14="http://schemas.microsoft.com/office/powerpoint/2010/main" val="879938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0.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29.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29.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lternate 2">
    <p:bg>
      <p:bgPr>
        <a:solidFill>
          <a:srgbClr val="313B5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F7EDA8-6846-4CBC-BBE1-4748AC47F73B}"/>
              </a:ext>
            </a:extLst>
          </p:cNvPr>
          <p:cNvSpPr/>
          <p:nvPr userDrawn="1"/>
        </p:nvSpPr>
        <p:spPr>
          <a:xfrm>
            <a:off x="0" y="4318000"/>
            <a:ext cx="12191999" cy="25515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avionte-icon-blue-text-white-transp.png">
            <a:extLst>
              <a:ext uri="{FF2B5EF4-FFF2-40B4-BE49-F238E27FC236}">
                <a16:creationId xmlns:a16="http://schemas.microsoft.com/office/drawing/2014/main" id="{5834AB6C-3620-401A-9AAC-3E8063E885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2482" y="1878774"/>
            <a:ext cx="6682622" cy="1603829"/>
          </a:xfrm>
          <a:prstGeom prst="rect">
            <a:avLst/>
          </a:prstGeom>
        </p:spPr>
      </p:pic>
      <p:sp>
        <p:nvSpPr>
          <p:cNvPr id="9" name="Text Placeholder 9">
            <a:extLst>
              <a:ext uri="{FF2B5EF4-FFF2-40B4-BE49-F238E27FC236}">
                <a16:creationId xmlns:a16="http://schemas.microsoft.com/office/drawing/2014/main" id="{6AEA9573-0129-4486-841E-823CD3AC0E7F}"/>
              </a:ext>
            </a:extLst>
          </p:cNvPr>
          <p:cNvSpPr>
            <a:spLocks noGrp="1"/>
          </p:cNvSpPr>
          <p:nvPr>
            <p:ph type="body" sz="quarter" idx="10" hasCustomPrompt="1"/>
          </p:nvPr>
        </p:nvSpPr>
        <p:spPr>
          <a:xfrm>
            <a:off x="0" y="4318000"/>
            <a:ext cx="12192000" cy="2540000"/>
          </a:xfrm>
        </p:spPr>
        <p:txBody>
          <a:bodyPr anchor="ctr">
            <a:normAutofit/>
          </a:bodyPr>
          <a:lstStyle>
            <a:lvl1pPr marL="0" indent="0" algn="ctr">
              <a:buNone/>
              <a:defRPr sz="4800">
                <a:solidFill>
                  <a:schemeClr val="bg1"/>
                </a:solidFill>
                <a:latin typeface="Avenir" panose="020B0503020203020204"/>
              </a:defRPr>
            </a:lvl1pPr>
          </a:lstStyle>
          <a:p>
            <a:pPr lvl="0"/>
            <a:r>
              <a:rPr lang="en-US" sz="4800" dirty="0">
                <a:latin typeface="Avenir" panose="020B0503020203020204"/>
              </a:rPr>
              <a:t>Bold Solutions, Innovative Approach</a:t>
            </a:r>
            <a:endParaRPr lang="en-US" dirty="0"/>
          </a:p>
        </p:txBody>
      </p:sp>
    </p:spTree>
    <p:extLst>
      <p:ext uri="{BB962C8B-B14F-4D97-AF65-F5344CB8AC3E}">
        <p14:creationId xmlns:p14="http://schemas.microsoft.com/office/powerpoint/2010/main" val="291349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Alternate">
    <p:bg>
      <p:bgPr>
        <a:solidFill>
          <a:srgbClr val="0073F0"/>
        </a:solidFill>
        <a:effectLst/>
      </p:bgPr>
    </p:bg>
    <p:spTree>
      <p:nvGrpSpPr>
        <p:cNvPr id="1" name=""/>
        <p:cNvGrpSpPr/>
        <p:nvPr/>
      </p:nvGrpSpPr>
      <p:grpSpPr>
        <a:xfrm>
          <a:off x="0" y="0"/>
          <a:ext cx="0" cy="0"/>
          <a:chOff x="0" y="0"/>
          <a:chExt cx="0" cy="0"/>
        </a:xfrm>
      </p:grpSpPr>
      <p:pic>
        <p:nvPicPr>
          <p:cNvPr id="4" name="Picture 3" descr="a-icon-transparent.png">
            <a:extLst>
              <a:ext uri="{FF2B5EF4-FFF2-40B4-BE49-F238E27FC236}">
                <a16:creationId xmlns:a16="http://schemas.microsoft.com/office/drawing/2014/main" id="{151B025E-5873-4589-ACD3-F9B5006599E0}"/>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925285" y="706746"/>
            <a:ext cx="6858000" cy="6858000"/>
          </a:xfrm>
          <a:prstGeom prst="rect">
            <a:avLst/>
          </a:prstGeom>
          <a:ln>
            <a:noFill/>
          </a:ln>
        </p:spPr>
      </p:pic>
      <p:sp>
        <p:nvSpPr>
          <p:cNvPr id="6" name="Title 1">
            <a:extLst>
              <a:ext uri="{FF2B5EF4-FFF2-40B4-BE49-F238E27FC236}">
                <a16:creationId xmlns:a16="http://schemas.microsoft.com/office/drawing/2014/main" id="{C36CB8C0-D41B-4C0F-B6CB-84F66683BFF5}"/>
              </a:ext>
            </a:extLst>
          </p:cNvPr>
          <p:cNvSpPr txBox="1">
            <a:spLocks/>
          </p:cNvSpPr>
          <p:nvPr userDrawn="1"/>
        </p:nvSpPr>
        <p:spPr>
          <a:xfrm>
            <a:off x="2368934" y="714728"/>
            <a:ext cx="7819947" cy="47311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tx1"/>
                </a:solidFill>
                <a:latin typeface="Avenir Black"/>
                <a:ea typeface="+mj-ea"/>
                <a:cs typeface="Avenir Black"/>
              </a:defRPr>
            </a:lvl1pPr>
          </a:lstStyle>
          <a:p>
            <a:pPr algn="ctr"/>
            <a:endParaRPr lang="en-US" sz="3500" spc="200" dirty="0">
              <a:solidFill>
                <a:schemeClr val="bg1"/>
              </a:solidFill>
              <a:latin typeface="Avenir" panose="020B0503020203020204" pitchFamily="34" charset="0"/>
              <a:cs typeface="Avenir Light"/>
            </a:endParaRPr>
          </a:p>
        </p:txBody>
      </p:sp>
      <p:sp>
        <p:nvSpPr>
          <p:cNvPr id="5" name="Text Placeholder 8">
            <a:extLst>
              <a:ext uri="{FF2B5EF4-FFF2-40B4-BE49-F238E27FC236}">
                <a16:creationId xmlns:a16="http://schemas.microsoft.com/office/drawing/2014/main" id="{CCE09EE9-26ED-444B-876A-6D1B221914B6}"/>
              </a:ext>
            </a:extLst>
          </p:cNvPr>
          <p:cNvSpPr>
            <a:spLocks noGrp="1"/>
          </p:cNvSpPr>
          <p:nvPr>
            <p:ph type="body" sz="quarter" idx="10" hasCustomPrompt="1"/>
          </p:nvPr>
        </p:nvSpPr>
        <p:spPr>
          <a:xfrm>
            <a:off x="1846262" y="1085056"/>
            <a:ext cx="8499475" cy="4687888"/>
          </a:xfrm>
        </p:spPr>
        <p:txBody>
          <a:bodyPr anchor="ctr">
            <a:normAutofit/>
          </a:bodyPr>
          <a:lstStyle>
            <a:lvl1pPr marL="0" indent="0" algn="ctr">
              <a:buNone/>
              <a:defRPr sz="5400">
                <a:solidFill>
                  <a:schemeClr val="bg1"/>
                </a:solidFill>
                <a:latin typeface="Avenir" panose="020B0503020203020204"/>
              </a:defRPr>
            </a:lvl1pPr>
          </a:lstStyle>
          <a:p>
            <a:pPr lvl="0"/>
            <a:r>
              <a:rPr lang="en-US" sz="5400" dirty="0">
                <a:latin typeface="Avenir" panose="020B0503020203020204"/>
              </a:rPr>
              <a:t>This is a Divider Slide with Big Graphics</a:t>
            </a:r>
            <a:endParaRPr lang="en-US" dirty="0"/>
          </a:p>
        </p:txBody>
      </p:sp>
    </p:spTree>
    <p:extLst>
      <p:ext uri="{BB962C8B-B14F-4D97-AF65-F5344CB8AC3E}">
        <p14:creationId xmlns:p14="http://schemas.microsoft.com/office/powerpoint/2010/main" val="299514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lu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0073F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6BFD0A-7FD5-4DDB-B1A9-2E9C5FA17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6" name="Picture 5" descr="a-icon-transparent.png">
            <a:extLst>
              <a:ext uri="{FF2B5EF4-FFF2-40B4-BE49-F238E27FC236}">
                <a16:creationId xmlns:a16="http://schemas.microsoft.com/office/drawing/2014/main" id="{C49A77A4-D5F4-DF47-9124-92B0DB9D6D5C}"/>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215620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E3E6-9BFE-4A3A-A5FB-25FA45A08508}"/>
              </a:ext>
            </a:extLst>
          </p:cNvPr>
          <p:cNvSpPr>
            <a:spLocks noGrp="1"/>
          </p:cNvSpPr>
          <p:nvPr>
            <p:ph type="title"/>
          </p:nvPr>
        </p:nvSpPr>
        <p:spPr/>
        <p:txBody>
          <a:bodyPr/>
          <a:lstStyle>
            <a:lvl1pPr>
              <a:defRPr>
                <a:solidFill>
                  <a:srgbClr val="0073F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52E93B-C4B8-45B5-8273-C9617D9D2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BA8478-6376-409B-BBA9-491A95CFE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120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u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0073F0"/>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6" name="Picture 5" descr="a-icon-transparent.png">
            <a:extLst>
              <a:ext uri="{FF2B5EF4-FFF2-40B4-BE49-F238E27FC236}">
                <a16:creationId xmlns:a16="http://schemas.microsoft.com/office/drawing/2014/main" id="{5E32567B-FA67-CC4A-8014-F6A5DFB359E4}"/>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48246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u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0073F0"/>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318765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Arrow alternate">
    <p:bg>
      <p:bgPr>
        <a:solidFill>
          <a:srgbClr val="DCDCDE"/>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184DFCE-D117-462B-9300-7B786A6ED11A}"/>
              </a:ext>
            </a:extLst>
          </p:cNvPr>
          <p:cNvSpPr>
            <a:spLocks noGrp="1"/>
          </p:cNvSpPr>
          <p:nvPr>
            <p:ph type="title"/>
          </p:nvPr>
        </p:nvSpPr>
        <p:spPr>
          <a:xfrm>
            <a:off x="594360" y="352341"/>
            <a:ext cx="10515600" cy="1004960"/>
          </a:xfrm>
        </p:spPr>
        <p:txBody>
          <a:bodyPr>
            <a:normAutofit/>
          </a:bodyPr>
          <a:lstStyle/>
          <a:p>
            <a:r>
              <a:rPr lang="en-US" sz="2400" spc="200">
                <a:solidFill>
                  <a:srgbClr val="0073F0"/>
                </a:solidFill>
              </a:rPr>
              <a:t>Click to edit Master title style</a:t>
            </a:r>
            <a:endParaRPr lang="en-US" sz="2400" spc="200" dirty="0">
              <a:solidFill>
                <a:srgbClr val="0073F0"/>
              </a:solidFill>
            </a:endParaRPr>
          </a:p>
        </p:txBody>
      </p:sp>
      <p:pic>
        <p:nvPicPr>
          <p:cNvPr id="12" name="Picture 11" descr="circle-arrow-blue1.png">
            <a:extLst>
              <a:ext uri="{FF2B5EF4-FFF2-40B4-BE49-F238E27FC236}">
                <a16:creationId xmlns:a16="http://schemas.microsoft.com/office/drawing/2014/main" id="{272B4551-B0EC-4F3A-ADA7-E3AB16F8ED31}"/>
              </a:ext>
            </a:extLst>
          </p:cNvPr>
          <p:cNvPicPr>
            <a:picLocks noChangeAspect="1"/>
          </p:cNvPicPr>
          <p:nvPr userDrawn="1"/>
        </p:nvPicPr>
        <p:blipFill>
          <a:blip r:embed="rId2">
            <a:alphaModFix amt="23000"/>
            <a:extLst>
              <a:ext uri="{28A0092B-C50C-407E-A947-70E740481C1C}">
                <a14:useLocalDpi xmlns:a14="http://schemas.microsoft.com/office/drawing/2010/main" val="0"/>
              </a:ext>
            </a:extLst>
          </a:blip>
          <a:stretch>
            <a:fillRect/>
          </a:stretch>
        </p:blipFill>
        <p:spPr>
          <a:xfrm>
            <a:off x="-335564" y="3973870"/>
            <a:ext cx="3351162" cy="3351162"/>
          </a:xfrm>
          <a:prstGeom prst="rect">
            <a:avLst/>
          </a:prstGeom>
        </p:spPr>
      </p:pic>
    </p:spTree>
    <p:extLst>
      <p:ext uri="{BB962C8B-B14F-4D97-AF65-F5344CB8AC3E}">
        <p14:creationId xmlns:p14="http://schemas.microsoft.com/office/powerpoint/2010/main" val="2268130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erry Header and Arrows">
    <p:bg>
      <p:bgPr>
        <a:solidFill>
          <a:srgbClr val="DCDC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0073F0"/>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5CB7C9AE-AE47-4FD2-9671-BA7D6ACA0B72}"/>
              </a:ext>
            </a:extLst>
          </p:cNvPr>
          <p:cNvSpPr/>
          <p:nvPr userDrawn="1"/>
        </p:nvSpPr>
        <p:spPr>
          <a:xfrm>
            <a:off x="874022" y="2024128"/>
            <a:ext cx="5221978" cy="2809744"/>
          </a:xfrm>
          <a:prstGeom prst="rect">
            <a:avLst/>
          </a:prstGeom>
        </p:spPr>
        <p:txBody>
          <a:bodyPr wrap="square">
            <a:spAutoFit/>
          </a:bodyPr>
          <a:lstStyle/>
          <a:p>
            <a:pPr>
              <a:lnSpc>
                <a:spcPct val="107000"/>
              </a:lnSpc>
              <a:spcAft>
                <a:spcPts val="800"/>
              </a:spcAft>
            </a:pPr>
            <a:r>
              <a:rPr lang="en-US" dirty="0">
                <a:solidFill>
                  <a:schemeClr val="bg2">
                    <a:lumMod val="10000"/>
                  </a:schemeClr>
                </a:solidFill>
                <a:latin typeface="Avenir Black" panose="020B0803020203020204" pitchFamily="34" charset="0"/>
                <a:ea typeface="Calibri" panose="020F0502020204030204" pitchFamily="34" charset="0"/>
                <a:cs typeface="Avenir Black"/>
              </a:rPr>
              <a:t>Example of stylized bullets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Black"/>
              </a:rPr>
              <a:t>   </a:t>
            </a:r>
            <a:r>
              <a:rPr lang="en-US" dirty="0">
                <a:solidFill>
                  <a:schemeClr val="bg2">
                    <a:lumMod val="10000"/>
                  </a:schemeClr>
                </a:solidFill>
                <a:latin typeface="Avenir" panose="020B0503020203020204" pitchFamily="34" charset="0"/>
                <a:ea typeface="Calibri" panose="020F0502020204030204" pitchFamily="34" charset="0"/>
                <a:cs typeface="Avenir Medium"/>
              </a:rPr>
              <a:t>   Gray slide works for light colored graphics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Arrow bullets cut &amp; pasted</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You can increase the size of the arrows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Screenshot of the </a:t>
            </a:r>
            <a:r>
              <a:rPr lang="en-US" dirty="0" err="1">
                <a:solidFill>
                  <a:schemeClr val="bg2">
                    <a:lumMod val="10000"/>
                  </a:schemeClr>
                </a:solidFill>
                <a:latin typeface="Avenir" panose="020B0503020203020204" pitchFamily="34" charset="0"/>
                <a:ea typeface="Calibri" panose="020F0502020204030204" pitchFamily="34" charset="0"/>
                <a:cs typeface="Avenir Medium"/>
              </a:rPr>
              <a:t>AvionteBOLD</a:t>
            </a:r>
            <a:r>
              <a:rPr lang="en-US" dirty="0">
                <a:solidFill>
                  <a:schemeClr val="bg2">
                    <a:lumMod val="10000"/>
                  </a:schemeClr>
                </a:solidFill>
                <a:latin typeface="Avenir" panose="020B0503020203020204" pitchFamily="34" charset="0"/>
                <a:ea typeface="Calibri" panose="020F0502020204030204" pitchFamily="34" charset="0"/>
                <a:cs typeface="Avenir Medium"/>
              </a:rPr>
              <a:t> dashboard</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a:t>
            </a:r>
          </a:p>
        </p:txBody>
      </p:sp>
      <p:pic>
        <p:nvPicPr>
          <p:cNvPr id="7" name="Picture 6" descr="circle-arrow-blue1.png">
            <a:extLst>
              <a:ext uri="{FF2B5EF4-FFF2-40B4-BE49-F238E27FC236}">
                <a16:creationId xmlns:a16="http://schemas.microsoft.com/office/drawing/2014/main" id="{C6DEF054-CA7C-4DEE-B0C0-A77C6001F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2520818"/>
            <a:ext cx="346364" cy="346364"/>
          </a:xfrm>
          <a:prstGeom prst="rect">
            <a:avLst/>
          </a:prstGeom>
        </p:spPr>
      </p:pic>
      <p:pic>
        <p:nvPicPr>
          <p:cNvPr id="8" name="Picture 7" descr="circle-arrow-blue1.png">
            <a:extLst>
              <a:ext uri="{FF2B5EF4-FFF2-40B4-BE49-F238E27FC236}">
                <a16:creationId xmlns:a16="http://schemas.microsoft.com/office/drawing/2014/main" id="{C7151CD2-3670-479E-B074-07BEB085FA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2996044"/>
            <a:ext cx="346364" cy="346364"/>
          </a:xfrm>
          <a:prstGeom prst="rect">
            <a:avLst/>
          </a:prstGeom>
        </p:spPr>
      </p:pic>
      <p:pic>
        <p:nvPicPr>
          <p:cNvPr id="9" name="Picture 8" descr="circle-arrow-blue1.png">
            <a:extLst>
              <a:ext uri="{FF2B5EF4-FFF2-40B4-BE49-F238E27FC236}">
                <a16:creationId xmlns:a16="http://schemas.microsoft.com/office/drawing/2014/main" id="{E55DC2BD-F33F-40FC-A081-E93DF5403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3471270"/>
            <a:ext cx="346364" cy="346364"/>
          </a:xfrm>
          <a:prstGeom prst="rect">
            <a:avLst/>
          </a:prstGeom>
        </p:spPr>
      </p:pic>
      <p:pic>
        <p:nvPicPr>
          <p:cNvPr id="10" name="Picture 9" descr="circle-arrow-blue1.png">
            <a:extLst>
              <a:ext uri="{FF2B5EF4-FFF2-40B4-BE49-F238E27FC236}">
                <a16:creationId xmlns:a16="http://schemas.microsoft.com/office/drawing/2014/main" id="{EA47C908-773D-4BA5-86E6-24A301288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3938302"/>
            <a:ext cx="346364" cy="346364"/>
          </a:xfrm>
          <a:prstGeom prst="rect">
            <a:avLst/>
          </a:prstGeom>
        </p:spPr>
      </p:pic>
    </p:spTree>
    <p:extLst>
      <p:ext uri="{BB962C8B-B14F-4D97-AF65-F5344CB8AC3E}">
        <p14:creationId xmlns:p14="http://schemas.microsoft.com/office/powerpoint/2010/main" val="1309548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688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799E-40BD-48A3-8AE3-EF22E7C344ED}"/>
              </a:ext>
            </a:extLst>
          </p:cNvPr>
          <p:cNvSpPr>
            <a:spLocks noGrp="1"/>
          </p:cNvSpPr>
          <p:nvPr>
            <p:ph type="title"/>
          </p:nvPr>
        </p:nvSpPr>
        <p:spPr/>
        <p:txBody>
          <a:bodyPr/>
          <a:lstStyle/>
          <a:p>
            <a:r>
              <a:rPr lang="en-US"/>
              <a:t>Click to edit Master title style</a:t>
            </a:r>
            <a:endParaRPr lang="en-US" dirty="0"/>
          </a:p>
        </p:txBody>
      </p:sp>
      <p:pic>
        <p:nvPicPr>
          <p:cNvPr id="3" name="Picture 2">
            <a:extLst>
              <a:ext uri="{FF2B5EF4-FFF2-40B4-BE49-F238E27FC236}">
                <a16:creationId xmlns:a16="http://schemas.microsoft.com/office/drawing/2014/main" id="{0530F71A-849A-4EAE-A61F-BFD9C722F974}"/>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248012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Berry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404D6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6BFD0A-7FD5-4DDB-B1A9-2E9C5FA1797B}"/>
              </a:ext>
            </a:extLst>
          </p:cNvPr>
          <p:cNvSpPr>
            <a:spLocks noGrp="1"/>
          </p:cNvSpPr>
          <p:nvPr>
            <p:ph idx="1"/>
          </p:nvPr>
        </p:nvSpPr>
        <p:spPr/>
        <p:txBody>
          <a:bodyPr/>
          <a:lstStyle>
            <a:lvl1pPr>
              <a:defRPr>
                <a:solidFill>
                  <a:srgbClr val="404D67"/>
                </a:solidFill>
              </a:defRPr>
            </a:lvl1pPr>
            <a:lvl2pPr>
              <a:defRPr>
                <a:solidFill>
                  <a:srgbClr val="404D67"/>
                </a:solidFill>
              </a:defRPr>
            </a:lvl2pPr>
            <a:lvl3pPr>
              <a:defRPr>
                <a:solidFill>
                  <a:srgbClr val="404D67"/>
                </a:solidFill>
              </a:defRPr>
            </a:lvl3pPr>
            <a:lvl4pPr>
              <a:defRPr>
                <a:solidFill>
                  <a:srgbClr val="404D67"/>
                </a:solidFill>
              </a:defRPr>
            </a:lvl4pPr>
            <a:lvl5pPr>
              <a:defRPr>
                <a:solidFill>
                  <a:srgbClr val="404D6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6" name="Picture 5" descr="a-icon-transparent.png">
            <a:extLst>
              <a:ext uri="{FF2B5EF4-FFF2-40B4-BE49-F238E27FC236}">
                <a16:creationId xmlns:a16="http://schemas.microsoft.com/office/drawing/2014/main" id="{4A86FF0D-426D-504E-99A2-607A4C4E50E8}"/>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3127789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13B5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4332E5-051E-4388-8720-A1F6F507F757}"/>
              </a:ext>
            </a:extLst>
          </p:cNvPr>
          <p:cNvSpPr/>
          <p:nvPr userDrawn="1"/>
        </p:nvSpPr>
        <p:spPr>
          <a:xfrm>
            <a:off x="0" y="4318000"/>
            <a:ext cx="12191999" cy="255154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vionte-icon-blue-text-white-transp.png">
            <a:extLst>
              <a:ext uri="{FF2B5EF4-FFF2-40B4-BE49-F238E27FC236}">
                <a16:creationId xmlns:a16="http://schemas.microsoft.com/office/drawing/2014/main" id="{5834AB6C-3620-401A-9AAC-3E8063E885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2482" y="1878774"/>
            <a:ext cx="6682622" cy="1603829"/>
          </a:xfrm>
          <a:prstGeom prst="rect">
            <a:avLst/>
          </a:prstGeom>
        </p:spPr>
      </p:pic>
      <p:sp>
        <p:nvSpPr>
          <p:cNvPr id="10" name="Text Placeholder 9">
            <a:extLst>
              <a:ext uri="{FF2B5EF4-FFF2-40B4-BE49-F238E27FC236}">
                <a16:creationId xmlns:a16="http://schemas.microsoft.com/office/drawing/2014/main" id="{1F04DBCB-ACDB-4A97-B906-2EC13F7CD9B9}"/>
              </a:ext>
            </a:extLst>
          </p:cNvPr>
          <p:cNvSpPr>
            <a:spLocks noGrp="1"/>
          </p:cNvSpPr>
          <p:nvPr>
            <p:ph type="body" sz="quarter" idx="10" hasCustomPrompt="1"/>
          </p:nvPr>
        </p:nvSpPr>
        <p:spPr>
          <a:xfrm>
            <a:off x="0" y="4318000"/>
            <a:ext cx="12192000" cy="2540000"/>
          </a:xfrm>
        </p:spPr>
        <p:txBody>
          <a:bodyPr anchor="ctr">
            <a:normAutofit/>
          </a:bodyPr>
          <a:lstStyle>
            <a:lvl1pPr marL="0" indent="0" algn="ctr">
              <a:buNone/>
              <a:defRPr sz="4800">
                <a:solidFill>
                  <a:schemeClr val="bg1"/>
                </a:solidFill>
                <a:latin typeface="Avenir" panose="020B0503020203020204"/>
              </a:defRPr>
            </a:lvl1pPr>
          </a:lstStyle>
          <a:p>
            <a:pPr lvl="0"/>
            <a:r>
              <a:rPr lang="en-US" sz="4800" dirty="0">
                <a:latin typeface="Avenir" panose="020B0503020203020204"/>
              </a:rPr>
              <a:t>Bold Solutions, Innovative Approach</a:t>
            </a:r>
            <a:endParaRPr lang="en-US" dirty="0"/>
          </a:p>
        </p:txBody>
      </p:sp>
    </p:spTree>
    <p:extLst>
      <p:ext uri="{BB962C8B-B14F-4D97-AF65-F5344CB8AC3E}">
        <p14:creationId xmlns:p14="http://schemas.microsoft.com/office/powerpoint/2010/main" val="3469419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E3E6-9BFE-4A3A-A5FB-25FA45A08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52E93B-C4B8-45B5-8273-C9617D9D2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BA8478-6376-409B-BBA9-491A95CFE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190C390F-5D5C-49DB-9058-D2852A6EE7EB}"/>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3178514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E49A-6B95-4B62-9E66-8F728DB217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4B9E7-A3AE-4827-8CA3-43CCA51085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BDEF731-B45D-4D89-A8D7-60BC8FF54DF1}"/>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981827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BFD0A-7FD5-4DDB-B1A9-2E9C5FA17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01F7832-8390-4207-928B-40A2B97F45E8}"/>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5" name="Picture 4" descr="a-icon-transparent.png">
            <a:extLst>
              <a:ext uri="{FF2B5EF4-FFF2-40B4-BE49-F238E27FC236}">
                <a16:creationId xmlns:a16="http://schemas.microsoft.com/office/drawing/2014/main" id="{C3422F32-B463-9D49-BC4D-843924E66860}"/>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4294620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799E-40BD-48A3-8AE3-EF22E7C344ED}"/>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5BA0B739-4EBF-44FC-9A58-33AB67197D3A}"/>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3908447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180E6A-01C0-49AC-BE8B-6FD416602E50}"/>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3551450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 Detailed">
    <p:bg>
      <p:bgPr>
        <a:solidFill>
          <a:srgbClr val="313B53"/>
        </a:solidFill>
        <a:effectLst/>
      </p:bgPr>
    </p:bg>
    <p:spTree>
      <p:nvGrpSpPr>
        <p:cNvPr id="1" name=""/>
        <p:cNvGrpSpPr/>
        <p:nvPr/>
      </p:nvGrpSpPr>
      <p:grpSpPr>
        <a:xfrm>
          <a:off x="0" y="0"/>
          <a:ext cx="0" cy="0"/>
          <a:chOff x="0" y="0"/>
          <a:chExt cx="0" cy="0"/>
        </a:xfrm>
      </p:grpSpPr>
      <p:pic>
        <p:nvPicPr>
          <p:cNvPr id="3" name="Picture 2" descr="avionte-icon-blue-text-white-transp.png">
            <a:extLst>
              <a:ext uri="{FF2B5EF4-FFF2-40B4-BE49-F238E27FC236}">
                <a16:creationId xmlns:a16="http://schemas.microsoft.com/office/drawing/2014/main" id="{3E8ABCF2-81B6-40CE-9B8F-A1B2A40167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2482" y="2178956"/>
            <a:ext cx="6682622" cy="1603829"/>
          </a:xfrm>
          <a:prstGeom prst="rect">
            <a:avLst/>
          </a:prstGeom>
        </p:spPr>
      </p:pic>
      <p:sp>
        <p:nvSpPr>
          <p:cNvPr id="4" name="Title 1">
            <a:extLst>
              <a:ext uri="{FF2B5EF4-FFF2-40B4-BE49-F238E27FC236}">
                <a16:creationId xmlns:a16="http://schemas.microsoft.com/office/drawing/2014/main" id="{1CE70AC5-0DBB-4DB8-A35C-C0ADF72CA7A0}"/>
              </a:ext>
            </a:extLst>
          </p:cNvPr>
          <p:cNvSpPr txBox="1">
            <a:spLocks/>
          </p:cNvSpPr>
          <p:nvPr userDrawn="1"/>
        </p:nvSpPr>
        <p:spPr>
          <a:xfrm>
            <a:off x="842818" y="4807857"/>
            <a:ext cx="10483273" cy="205014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a:solidFill>
                  <a:schemeClr val="tx1"/>
                </a:solidFill>
                <a:latin typeface="Avenir Black"/>
                <a:ea typeface="+mj-ea"/>
                <a:cs typeface="Avenir Black"/>
              </a:defRPr>
            </a:lvl1pPr>
          </a:lstStyle>
          <a:p>
            <a:pPr algn="ctr">
              <a:lnSpc>
                <a:spcPct val="150000"/>
              </a:lnSpc>
            </a:pPr>
            <a:endParaRPr lang="en-US" sz="2400" dirty="0">
              <a:solidFill>
                <a:srgbClr val="FFFFFF"/>
              </a:solidFill>
              <a:latin typeface="Avenir" panose="020B0503020203020204" pitchFamily="34" charset="0"/>
              <a:cs typeface="Avenir Roman"/>
            </a:endParaRPr>
          </a:p>
          <a:p>
            <a:pPr algn="ctr">
              <a:lnSpc>
                <a:spcPct val="150000"/>
              </a:lnSpc>
            </a:pPr>
            <a:r>
              <a:rPr lang="en-US" sz="2400" baseline="30000" dirty="0">
                <a:solidFill>
                  <a:srgbClr val="FFFFFF"/>
                </a:solidFill>
                <a:latin typeface="Avenir" panose="020B0503020203020204" pitchFamily="34" charset="0"/>
                <a:cs typeface="Avenir Roman"/>
              </a:rPr>
              <a:t>Delivering innovative front and back office software solutions for over a decade, </a:t>
            </a:r>
            <a:br>
              <a:rPr lang="en-US" sz="2400" baseline="30000" dirty="0">
                <a:solidFill>
                  <a:srgbClr val="FFFFFF"/>
                </a:solidFill>
                <a:latin typeface="Avenir" panose="020B0503020203020204" pitchFamily="34" charset="0"/>
                <a:cs typeface="Avenir Roman"/>
              </a:rPr>
            </a:br>
            <a:r>
              <a:rPr lang="en-US" sz="2400" baseline="30000" dirty="0">
                <a:solidFill>
                  <a:srgbClr val="FFFFFF"/>
                </a:solidFill>
                <a:latin typeface="Avenir" panose="020B0503020203020204" pitchFamily="34" charset="0"/>
                <a:cs typeface="Avenir Roman"/>
              </a:rPr>
              <a:t>with great partnerships and continuous development. Avionté is driven to bring you the best products </a:t>
            </a:r>
            <a:br>
              <a:rPr lang="en-US" sz="2400" baseline="30000" dirty="0">
                <a:solidFill>
                  <a:srgbClr val="FFFFFF"/>
                </a:solidFill>
                <a:latin typeface="Avenir" panose="020B0503020203020204" pitchFamily="34" charset="0"/>
                <a:cs typeface="Avenir Roman"/>
              </a:rPr>
            </a:br>
            <a:r>
              <a:rPr lang="en-US" sz="2400" baseline="30000" dirty="0">
                <a:solidFill>
                  <a:srgbClr val="FFFFFF"/>
                </a:solidFill>
                <a:latin typeface="Avenir" panose="020B0503020203020204" pitchFamily="34" charset="0"/>
                <a:cs typeface="Avenir Roman"/>
              </a:rPr>
              <a:t>and services the industry has to offer. </a:t>
            </a:r>
          </a:p>
          <a:p>
            <a:pPr algn="ctr">
              <a:lnSpc>
                <a:spcPct val="150000"/>
              </a:lnSpc>
            </a:pPr>
            <a:endParaRPr lang="en-US" sz="2400" b="1" baseline="30000" dirty="0">
              <a:solidFill>
                <a:srgbClr val="FFFFFF"/>
              </a:solidFill>
              <a:latin typeface="Avenir" panose="020B0503020203020204" pitchFamily="34" charset="0"/>
              <a:cs typeface="Avenir Roman"/>
            </a:endParaRPr>
          </a:p>
          <a:p>
            <a:pPr algn="ctr">
              <a:lnSpc>
                <a:spcPct val="150000"/>
              </a:lnSpc>
            </a:pPr>
            <a:r>
              <a:rPr lang="en-US" sz="2900" baseline="30000" dirty="0">
                <a:solidFill>
                  <a:srgbClr val="FFFFFF"/>
                </a:solidFill>
                <a:latin typeface="Avenir Black" panose="020B0803020203020204" pitchFamily="34" charset="0"/>
              </a:rPr>
              <a:t>avionte.com</a:t>
            </a:r>
          </a:p>
          <a:p>
            <a:pPr algn="ctr">
              <a:lnSpc>
                <a:spcPct val="150000"/>
              </a:lnSpc>
            </a:pPr>
            <a:endParaRPr lang="en-US" sz="2400" spc="200" dirty="0">
              <a:solidFill>
                <a:srgbClr val="FFFFFF"/>
              </a:solidFill>
              <a:latin typeface="Avenir Roman"/>
              <a:cs typeface="Avenir Roman"/>
            </a:endParaRPr>
          </a:p>
          <a:p>
            <a:pPr algn="ctr">
              <a:lnSpc>
                <a:spcPct val="150000"/>
              </a:lnSpc>
            </a:pPr>
            <a:endParaRPr lang="en-US" sz="2400" dirty="0">
              <a:solidFill>
                <a:srgbClr val="FFFFFF"/>
              </a:solidFill>
              <a:latin typeface="Avenir Roman"/>
              <a:cs typeface="Avenir Roman"/>
            </a:endParaRPr>
          </a:p>
        </p:txBody>
      </p:sp>
    </p:spTree>
    <p:extLst>
      <p:ext uri="{BB962C8B-B14F-4D97-AF65-F5344CB8AC3E}">
        <p14:creationId xmlns:p14="http://schemas.microsoft.com/office/powerpoint/2010/main" val="2535891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 Detailed-Alternate">
    <p:bg>
      <p:bgPr>
        <a:solidFill>
          <a:srgbClr val="313B5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19EE05-5DA7-43A9-AFDE-CCF6E5BD4225}"/>
              </a:ext>
            </a:extLst>
          </p:cNvPr>
          <p:cNvSpPr/>
          <p:nvPr userDrawn="1"/>
        </p:nvSpPr>
        <p:spPr>
          <a:xfrm>
            <a:off x="0" y="4318000"/>
            <a:ext cx="12191999" cy="255154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vionte-icon-blue-text-white-transp.png">
            <a:extLst>
              <a:ext uri="{FF2B5EF4-FFF2-40B4-BE49-F238E27FC236}">
                <a16:creationId xmlns:a16="http://schemas.microsoft.com/office/drawing/2014/main" id="{3E8ABCF2-81B6-40CE-9B8F-A1B2A40167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2482" y="2178956"/>
            <a:ext cx="6682622" cy="1603829"/>
          </a:xfrm>
          <a:prstGeom prst="rect">
            <a:avLst/>
          </a:prstGeom>
        </p:spPr>
      </p:pic>
      <p:sp>
        <p:nvSpPr>
          <p:cNvPr id="4" name="Title 1">
            <a:extLst>
              <a:ext uri="{FF2B5EF4-FFF2-40B4-BE49-F238E27FC236}">
                <a16:creationId xmlns:a16="http://schemas.microsoft.com/office/drawing/2014/main" id="{1CE70AC5-0DBB-4DB8-A35C-C0ADF72CA7A0}"/>
              </a:ext>
            </a:extLst>
          </p:cNvPr>
          <p:cNvSpPr txBox="1">
            <a:spLocks/>
          </p:cNvSpPr>
          <p:nvPr userDrawn="1"/>
        </p:nvSpPr>
        <p:spPr>
          <a:xfrm>
            <a:off x="842818" y="4807857"/>
            <a:ext cx="10483273" cy="205014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kern="1200">
                <a:solidFill>
                  <a:schemeClr val="tx1"/>
                </a:solidFill>
                <a:latin typeface="Avenir Black"/>
                <a:ea typeface="+mj-ea"/>
                <a:cs typeface="Avenir Black"/>
              </a:defRPr>
            </a:lvl1pPr>
          </a:lstStyle>
          <a:p>
            <a:pPr algn="ctr">
              <a:lnSpc>
                <a:spcPct val="150000"/>
              </a:lnSpc>
            </a:pPr>
            <a:endParaRPr lang="en-US" sz="2400" dirty="0">
              <a:solidFill>
                <a:srgbClr val="FFFFFF"/>
              </a:solidFill>
              <a:latin typeface="Avenir" panose="020B0503020203020204" pitchFamily="34" charset="0"/>
              <a:cs typeface="Avenir Roman"/>
            </a:endParaRPr>
          </a:p>
          <a:p>
            <a:pPr algn="ctr">
              <a:lnSpc>
                <a:spcPct val="150000"/>
              </a:lnSpc>
            </a:pPr>
            <a:r>
              <a:rPr lang="en-US" sz="2400" baseline="30000" dirty="0">
                <a:solidFill>
                  <a:srgbClr val="FFFFFF"/>
                </a:solidFill>
                <a:latin typeface="Avenir" panose="020B0503020203020204" pitchFamily="34" charset="0"/>
                <a:cs typeface="Avenir Roman"/>
              </a:rPr>
              <a:t>Delivering innovative front and back office software solutions for over a decade, </a:t>
            </a:r>
            <a:br>
              <a:rPr lang="en-US" sz="2400" baseline="30000" dirty="0">
                <a:solidFill>
                  <a:srgbClr val="FFFFFF"/>
                </a:solidFill>
                <a:latin typeface="Avenir" panose="020B0503020203020204" pitchFamily="34" charset="0"/>
                <a:cs typeface="Avenir Roman"/>
              </a:rPr>
            </a:br>
            <a:r>
              <a:rPr lang="en-US" sz="2400" baseline="30000" dirty="0">
                <a:solidFill>
                  <a:srgbClr val="FFFFFF"/>
                </a:solidFill>
                <a:latin typeface="Avenir" panose="020B0503020203020204" pitchFamily="34" charset="0"/>
                <a:cs typeface="Avenir Roman"/>
              </a:rPr>
              <a:t>with great partnerships and continuous development. Avionté is driven to bring you the best products </a:t>
            </a:r>
            <a:br>
              <a:rPr lang="en-US" sz="2400" baseline="30000" dirty="0">
                <a:solidFill>
                  <a:srgbClr val="FFFFFF"/>
                </a:solidFill>
                <a:latin typeface="Avenir" panose="020B0503020203020204" pitchFamily="34" charset="0"/>
                <a:cs typeface="Avenir Roman"/>
              </a:rPr>
            </a:br>
            <a:r>
              <a:rPr lang="en-US" sz="2400" baseline="30000" dirty="0">
                <a:solidFill>
                  <a:srgbClr val="FFFFFF"/>
                </a:solidFill>
                <a:latin typeface="Avenir" panose="020B0503020203020204" pitchFamily="34" charset="0"/>
                <a:cs typeface="Avenir Roman"/>
              </a:rPr>
              <a:t>and services the industry has to offer. </a:t>
            </a:r>
          </a:p>
          <a:p>
            <a:pPr algn="ctr">
              <a:lnSpc>
                <a:spcPct val="150000"/>
              </a:lnSpc>
            </a:pPr>
            <a:endParaRPr lang="en-US" sz="2400" b="1" baseline="30000" dirty="0">
              <a:solidFill>
                <a:srgbClr val="FFFFFF"/>
              </a:solidFill>
              <a:latin typeface="Avenir" panose="020B0503020203020204" pitchFamily="34" charset="0"/>
              <a:cs typeface="Avenir Roman"/>
            </a:endParaRPr>
          </a:p>
          <a:p>
            <a:pPr algn="ctr">
              <a:lnSpc>
                <a:spcPct val="150000"/>
              </a:lnSpc>
            </a:pPr>
            <a:r>
              <a:rPr lang="en-US" sz="2900" baseline="30000" dirty="0">
                <a:solidFill>
                  <a:srgbClr val="FFFFFF"/>
                </a:solidFill>
                <a:latin typeface="Avenir Black" panose="020B0803020203020204" pitchFamily="34" charset="0"/>
              </a:rPr>
              <a:t>avionte.com</a:t>
            </a:r>
          </a:p>
          <a:p>
            <a:pPr algn="ctr">
              <a:lnSpc>
                <a:spcPct val="150000"/>
              </a:lnSpc>
            </a:pPr>
            <a:endParaRPr lang="en-US" sz="2400" spc="200" dirty="0">
              <a:solidFill>
                <a:srgbClr val="FFFFFF"/>
              </a:solidFill>
              <a:latin typeface="Avenir Roman"/>
              <a:cs typeface="Avenir Roman"/>
            </a:endParaRPr>
          </a:p>
          <a:p>
            <a:pPr algn="ctr">
              <a:lnSpc>
                <a:spcPct val="150000"/>
              </a:lnSpc>
            </a:pPr>
            <a:endParaRPr lang="en-US" sz="2400" dirty="0">
              <a:solidFill>
                <a:srgbClr val="FFFFFF"/>
              </a:solidFill>
              <a:latin typeface="Avenir Roman"/>
              <a:cs typeface="Avenir Roman"/>
            </a:endParaRPr>
          </a:p>
        </p:txBody>
      </p:sp>
    </p:spTree>
    <p:extLst>
      <p:ext uri="{BB962C8B-B14F-4D97-AF65-F5344CB8AC3E}">
        <p14:creationId xmlns:p14="http://schemas.microsoft.com/office/powerpoint/2010/main" val="2543540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Slide">
    <p:bg>
      <p:bgRef idx="1001">
        <a:schemeClr val="bg2"/>
      </p:bgRef>
    </p:bg>
    <p:spTree>
      <p:nvGrpSpPr>
        <p:cNvPr id="1" name=""/>
        <p:cNvGrpSpPr/>
        <p:nvPr/>
      </p:nvGrpSpPr>
      <p:grpSpPr>
        <a:xfrm>
          <a:off x="0" y="0"/>
          <a:ext cx="0" cy="0"/>
          <a:chOff x="0" y="0"/>
          <a:chExt cx="0" cy="0"/>
        </a:xfrm>
      </p:grpSpPr>
      <p:pic>
        <p:nvPicPr>
          <p:cNvPr id="8" name="Picture 32">
            <a:extLst>
              <a:ext uri="{FF2B5EF4-FFF2-40B4-BE49-F238E27FC236}">
                <a16:creationId xmlns:a16="http://schemas.microsoft.com/office/drawing/2014/main" id="{D169A2AF-DD0A-4B0A-842D-367764778C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pic>
        <p:nvPicPr>
          <p:cNvPr id="12" name="Picture 11">
            <a:extLst>
              <a:ext uri="{FF2B5EF4-FFF2-40B4-BE49-F238E27FC236}">
                <a16:creationId xmlns:a16="http://schemas.microsoft.com/office/drawing/2014/main" id="{5353C7F9-B432-4208-B305-DD00B7CFE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820" y="2378485"/>
            <a:ext cx="7364360" cy="1841090"/>
          </a:xfrm>
          <a:prstGeom prst="rect">
            <a:avLst/>
          </a:prstGeom>
        </p:spPr>
      </p:pic>
      <p:sp>
        <p:nvSpPr>
          <p:cNvPr id="3" name="Subtitle 2">
            <a:extLst>
              <a:ext uri="{FF2B5EF4-FFF2-40B4-BE49-F238E27FC236}">
                <a16:creationId xmlns:a16="http://schemas.microsoft.com/office/drawing/2014/main" id="{44D54BDB-062F-45EF-9EF0-1F4609A3686A}"/>
              </a:ext>
            </a:extLst>
          </p:cNvPr>
          <p:cNvSpPr>
            <a:spLocks noGrp="1"/>
          </p:cNvSpPr>
          <p:nvPr>
            <p:ph type="subTitle" idx="1" hasCustomPrompt="1"/>
          </p:nvPr>
        </p:nvSpPr>
        <p:spPr>
          <a:xfrm>
            <a:off x="4038600" y="3994047"/>
            <a:ext cx="5114926" cy="451056"/>
          </a:xfrm>
        </p:spPr>
        <p:txBody>
          <a:bodyPr>
            <a:noAutofit/>
          </a:bodyPr>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INNOVATIVE. INTEGRATED. BOLD.</a:t>
            </a:r>
          </a:p>
        </p:txBody>
      </p:sp>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20" name="Straight Connector 19">
            <a:extLst>
              <a:ext uri="{FF2B5EF4-FFF2-40B4-BE49-F238E27FC236}">
                <a16:creationId xmlns:a16="http://schemas.microsoft.com/office/drawing/2014/main" id="{13D817FE-68AA-45F6-A87C-CC2228A9BFA6}"/>
              </a:ext>
            </a:extLst>
          </p:cNvPr>
          <p:cNvCxnSpPr>
            <a:cxnSpLocks/>
          </p:cNvCxnSpPr>
          <p:nvPr/>
        </p:nvCxnSpPr>
        <p:spPr>
          <a:xfrm flipH="1">
            <a:off x="4857750" y="3974997"/>
            <a:ext cx="7334250" cy="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BEC24E65-5DB1-4474-BD13-7934BC195F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25777433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pic>
        <p:nvPicPr>
          <p:cNvPr id="22" name="Picture 32">
            <a:extLst>
              <a:ext uri="{FF2B5EF4-FFF2-40B4-BE49-F238E27FC236}">
                <a16:creationId xmlns:a16="http://schemas.microsoft.com/office/drawing/2014/main" id="{87A26BFC-1229-46A5-BE3D-733815719B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pic>
        <p:nvPicPr>
          <p:cNvPr id="12" name="Picture 11">
            <a:extLst>
              <a:ext uri="{FF2B5EF4-FFF2-40B4-BE49-F238E27FC236}">
                <a16:creationId xmlns:a16="http://schemas.microsoft.com/office/drawing/2014/main" id="{5353C7F9-B432-4208-B305-DD00B7CFE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820" y="2378485"/>
            <a:ext cx="7364360" cy="1841090"/>
          </a:xfrm>
          <a:prstGeom prst="rect">
            <a:avLst/>
          </a:prstGeom>
        </p:spPr>
      </p:pic>
      <p:sp>
        <p:nvSpPr>
          <p:cNvPr id="3" name="Subtitle 2">
            <a:extLst>
              <a:ext uri="{FF2B5EF4-FFF2-40B4-BE49-F238E27FC236}">
                <a16:creationId xmlns:a16="http://schemas.microsoft.com/office/drawing/2014/main" id="{44D54BDB-062F-45EF-9EF0-1F4609A3686A}"/>
              </a:ext>
            </a:extLst>
          </p:cNvPr>
          <p:cNvSpPr>
            <a:spLocks noGrp="1"/>
          </p:cNvSpPr>
          <p:nvPr>
            <p:ph type="subTitle" idx="1" hasCustomPrompt="1"/>
          </p:nvPr>
        </p:nvSpPr>
        <p:spPr>
          <a:xfrm>
            <a:off x="4038600" y="3994047"/>
            <a:ext cx="5114926" cy="451056"/>
          </a:xfrm>
        </p:spPr>
        <p:txBody>
          <a:bodyPr>
            <a:noAutofit/>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INNOVATIVE. INTEGRATED. BOLD.</a:t>
            </a:r>
          </a:p>
        </p:txBody>
      </p:sp>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20" name="Straight Connector 19">
            <a:extLst>
              <a:ext uri="{FF2B5EF4-FFF2-40B4-BE49-F238E27FC236}">
                <a16:creationId xmlns:a16="http://schemas.microsoft.com/office/drawing/2014/main" id="{13D817FE-68AA-45F6-A87C-CC2228A9BFA6}"/>
              </a:ext>
            </a:extLst>
          </p:cNvPr>
          <p:cNvCxnSpPr>
            <a:cxnSpLocks/>
          </p:cNvCxnSpPr>
          <p:nvPr/>
        </p:nvCxnSpPr>
        <p:spPr>
          <a:xfrm flipH="1">
            <a:off x="4857750" y="3974997"/>
            <a:ext cx="7334250"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3" name="Picture 22" descr="Icon&#10;&#10;Description automatically generated">
            <a:extLst>
              <a:ext uri="{FF2B5EF4-FFF2-40B4-BE49-F238E27FC236}">
                <a16:creationId xmlns:a16="http://schemas.microsoft.com/office/drawing/2014/main" id="{ECABEAAF-03AA-476C-B89C-516182A8B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3766909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Slide">
    <p:bg>
      <p:bgRef idx="1001">
        <a:schemeClr val="bg2"/>
      </p:bgRef>
    </p:bg>
    <p:spTree>
      <p:nvGrpSpPr>
        <p:cNvPr id="1" name=""/>
        <p:cNvGrpSpPr/>
        <p:nvPr/>
      </p:nvGrpSpPr>
      <p:grpSpPr>
        <a:xfrm>
          <a:off x="0" y="0"/>
          <a:ext cx="0" cy="0"/>
          <a:chOff x="0" y="0"/>
          <a:chExt cx="0" cy="0"/>
        </a:xfrm>
      </p:grpSpPr>
      <p:pic>
        <p:nvPicPr>
          <p:cNvPr id="8" name="Picture 32">
            <a:extLst>
              <a:ext uri="{FF2B5EF4-FFF2-40B4-BE49-F238E27FC236}">
                <a16:creationId xmlns:a16="http://schemas.microsoft.com/office/drawing/2014/main" id="{D169A2AF-DD0A-4B0A-842D-367764778C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pic>
        <p:nvPicPr>
          <p:cNvPr id="12" name="Picture 11">
            <a:extLst>
              <a:ext uri="{FF2B5EF4-FFF2-40B4-BE49-F238E27FC236}">
                <a16:creationId xmlns:a16="http://schemas.microsoft.com/office/drawing/2014/main" id="{5353C7F9-B432-4208-B305-DD00B7CFE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820" y="2378485"/>
            <a:ext cx="7364360" cy="1841090"/>
          </a:xfrm>
          <a:prstGeom prst="rect">
            <a:avLst/>
          </a:prstGeom>
        </p:spPr>
      </p:pic>
      <p:sp>
        <p:nvSpPr>
          <p:cNvPr id="3" name="Subtitle 2">
            <a:extLst>
              <a:ext uri="{FF2B5EF4-FFF2-40B4-BE49-F238E27FC236}">
                <a16:creationId xmlns:a16="http://schemas.microsoft.com/office/drawing/2014/main" id="{44D54BDB-062F-45EF-9EF0-1F4609A3686A}"/>
              </a:ext>
            </a:extLst>
          </p:cNvPr>
          <p:cNvSpPr>
            <a:spLocks noGrp="1"/>
          </p:cNvSpPr>
          <p:nvPr>
            <p:ph type="subTitle" idx="1" hasCustomPrompt="1"/>
          </p:nvPr>
        </p:nvSpPr>
        <p:spPr>
          <a:xfrm>
            <a:off x="4038600" y="3994047"/>
            <a:ext cx="5114926" cy="451056"/>
          </a:xfrm>
        </p:spPr>
        <p:txBody>
          <a:bodyPr>
            <a:noAutofit/>
          </a:bodyPr>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INNOVATIVE. INTEGRATED. BOLD.</a:t>
            </a:r>
          </a:p>
        </p:txBody>
      </p:sp>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20" name="Straight Connector 19">
            <a:extLst>
              <a:ext uri="{FF2B5EF4-FFF2-40B4-BE49-F238E27FC236}">
                <a16:creationId xmlns:a16="http://schemas.microsoft.com/office/drawing/2014/main" id="{13D817FE-68AA-45F6-A87C-CC2228A9BFA6}"/>
              </a:ext>
            </a:extLst>
          </p:cNvPr>
          <p:cNvCxnSpPr>
            <a:cxnSpLocks/>
          </p:cNvCxnSpPr>
          <p:nvPr/>
        </p:nvCxnSpPr>
        <p:spPr>
          <a:xfrm flipH="1">
            <a:off x="4857750" y="3974997"/>
            <a:ext cx="7334250" cy="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BEC24E65-5DB1-4474-BD13-7934BC195F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108281014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ernate">
    <p:bg>
      <p:bgPr>
        <a:solidFill>
          <a:srgbClr val="313B53"/>
        </a:solidFill>
        <a:effectLst/>
      </p:bgPr>
    </p:bg>
    <p:spTree>
      <p:nvGrpSpPr>
        <p:cNvPr id="1" name=""/>
        <p:cNvGrpSpPr/>
        <p:nvPr/>
      </p:nvGrpSpPr>
      <p:grpSpPr>
        <a:xfrm>
          <a:off x="0" y="0"/>
          <a:ext cx="0" cy="0"/>
          <a:chOff x="0" y="0"/>
          <a:chExt cx="0" cy="0"/>
        </a:xfrm>
      </p:grpSpPr>
      <p:pic>
        <p:nvPicPr>
          <p:cNvPr id="3" name="Picture 2" descr="avionte-icon-blue-text-white-transp.png">
            <a:extLst>
              <a:ext uri="{FF2B5EF4-FFF2-40B4-BE49-F238E27FC236}">
                <a16:creationId xmlns:a16="http://schemas.microsoft.com/office/drawing/2014/main" id="{81D8D7BB-B786-4118-BBAF-5178628B08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7548" y="2202047"/>
            <a:ext cx="6682622" cy="1603829"/>
          </a:xfrm>
          <a:prstGeom prst="rect">
            <a:avLst/>
          </a:prstGeom>
        </p:spPr>
      </p:pic>
      <p:sp>
        <p:nvSpPr>
          <p:cNvPr id="5" name="Text Placeholder 9">
            <a:extLst>
              <a:ext uri="{FF2B5EF4-FFF2-40B4-BE49-F238E27FC236}">
                <a16:creationId xmlns:a16="http://schemas.microsoft.com/office/drawing/2014/main" id="{9B15D46E-74D8-41AB-8852-215FC1A174EC}"/>
              </a:ext>
            </a:extLst>
          </p:cNvPr>
          <p:cNvSpPr>
            <a:spLocks noGrp="1"/>
          </p:cNvSpPr>
          <p:nvPr>
            <p:ph type="body" sz="quarter" idx="10" hasCustomPrompt="1"/>
          </p:nvPr>
        </p:nvSpPr>
        <p:spPr>
          <a:xfrm>
            <a:off x="0" y="4318000"/>
            <a:ext cx="12192000" cy="2540000"/>
          </a:xfrm>
        </p:spPr>
        <p:txBody>
          <a:bodyPr anchor="ctr">
            <a:normAutofit/>
          </a:bodyPr>
          <a:lstStyle>
            <a:lvl1pPr marL="0" indent="0" algn="ctr">
              <a:buNone/>
              <a:defRPr sz="4800">
                <a:solidFill>
                  <a:schemeClr val="bg1"/>
                </a:solidFill>
                <a:latin typeface="Avenir" panose="020B0503020203020204"/>
              </a:defRPr>
            </a:lvl1pPr>
          </a:lstStyle>
          <a:p>
            <a:pPr lvl="0"/>
            <a:r>
              <a:rPr lang="en-US" sz="4800" dirty="0">
                <a:latin typeface="Avenir" panose="020B0503020203020204"/>
              </a:rPr>
              <a:t>Bold Solutions, Innovative Approach</a:t>
            </a:r>
            <a:endParaRPr lang="en-US" dirty="0"/>
          </a:p>
        </p:txBody>
      </p:sp>
    </p:spTree>
    <p:extLst>
      <p:ext uri="{BB962C8B-B14F-4D97-AF65-F5344CB8AC3E}">
        <p14:creationId xmlns:p14="http://schemas.microsoft.com/office/powerpoint/2010/main" val="2930010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le Slide">
    <p:bg>
      <p:bgRef idx="1001">
        <a:schemeClr val="bg1"/>
      </p:bgRef>
    </p:bg>
    <p:spTree>
      <p:nvGrpSpPr>
        <p:cNvPr id="1" name=""/>
        <p:cNvGrpSpPr/>
        <p:nvPr/>
      </p:nvGrpSpPr>
      <p:grpSpPr>
        <a:xfrm>
          <a:off x="0" y="0"/>
          <a:ext cx="0" cy="0"/>
          <a:chOff x="0" y="0"/>
          <a:chExt cx="0" cy="0"/>
        </a:xfrm>
      </p:grpSpPr>
      <p:pic>
        <p:nvPicPr>
          <p:cNvPr id="8" name="Picture 32">
            <a:extLst>
              <a:ext uri="{FF2B5EF4-FFF2-40B4-BE49-F238E27FC236}">
                <a16:creationId xmlns:a16="http://schemas.microsoft.com/office/drawing/2014/main" id="{183FB5B1-89B3-4F99-B134-21F4282205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pic>
        <p:nvPicPr>
          <p:cNvPr id="12" name="Picture 11">
            <a:extLst>
              <a:ext uri="{FF2B5EF4-FFF2-40B4-BE49-F238E27FC236}">
                <a16:creationId xmlns:a16="http://schemas.microsoft.com/office/drawing/2014/main" id="{5353C7F9-B432-4208-B305-DD00B7CFE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820" y="2378485"/>
            <a:ext cx="7364360" cy="1841090"/>
          </a:xfrm>
          <a:prstGeom prst="rect">
            <a:avLst/>
          </a:prstGeom>
        </p:spPr>
      </p:pic>
      <p:sp>
        <p:nvSpPr>
          <p:cNvPr id="3" name="Subtitle 2">
            <a:extLst>
              <a:ext uri="{FF2B5EF4-FFF2-40B4-BE49-F238E27FC236}">
                <a16:creationId xmlns:a16="http://schemas.microsoft.com/office/drawing/2014/main" id="{44D54BDB-062F-45EF-9EF0-1F4609A3686A}"/>
              </a:ext>
            </a:extLst>
          </p:cNvPr>
          <p:cNvSpPr>
            <a:spLocks noGrp="1"/>
          </p:cNvSpPr>
          <p:nvPr>
            <p:ph type="subTitle" idx="1" hasCustomPrompt="1"/>
          </p:nvPr>
        </p:nvSpPr>
        <p:spPr>
          <a:xfrm>
            <a:off x="4038600" y="3994047"/>
            <a:ext cx="5114926" cy="451056"/>
          </a:xfrm>
        </p:spPr>
        <p:txBody>
          <a:bodyPr>
            <a:noAutofit/>
          </a:bodyPr>
          <a:lstStyle>
            <a:lvl1pPr marL="0" indent="0" algn="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INNOVATIVE. INTEGRATED. BOLD.</a:t>
            </a:r>
          </a:p>
        </p:txBody>
      </p:sp>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20" name="Straight Connector 19">
            <a:extLst>
              <a:ext uri="{FF2B5EF4-FFF2-40B4-BE49-F238E27FC236}">
                <a16:creationId xmlns:a16="http://schemas.microsoft.com/office/drawing/2014/main" id="{13D817FE-68AA-45F6-A87C-CC2228A9BFA6}"/>
              </a:ext>
            </a:extLst>
          </p:cNvPr>
          <p:cNvCxnSpPr>
            <a:cxnSpLocks/>
          </p:cNvCxnSpPr>
          <p:nvPr/>
        </p:nvCxnSpPr>
        <p:spPr>
          <a:xfrm flipH="1">
            <a:off x="4857750" y="3974997"/>
            <a:ext cx="7334250" cy="0"/>
          </a:xfrm>
          <a:prstGeom prst="line">
            <a:avLst/>
          </a:prstGeom>
          <a:ln w="2857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0A4F49A5-4C70-45A5-A27F-052E52213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90624286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EB4B-055F-4AC2-A441-560CCC5C708E}"/>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B7EF381-8856-40B5-86C2-1BB6CE6E749E}"/>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ADDA6-FC86-4344-B19B-FA689736E2EA}"/>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CCD6654D-56BA-450C-9814-EA71D7F67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99B42B-237C-413B-A365-07554477EAF6}"/>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319178131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5AAC315-F71C-43D1-A991-5662BA6F3116}"/>
              </a:ext>
            </a:extLst>
          </p:cNvPr>
          <p:cNvSpPr>
            <a:spLocks noGrp="1"/>
          </p:cNvSpPr>
          <p:nvPr>
            <p:ph type="pic" sz="quarter" idx="14"/>
          </p:nvPr>
        </p:nvSpPr>
        <p:spPr>
          <a:xfrm>
            <a:off x="7143750" y="0"/>
            <a:ext cx="5048250" cy="6858000"/>
          </a:xfrm>
        </p:spPr>
        <p:txBody>
          <a:bodyPr/>
          <a:lstStyle/>
          <a:p>
            <a:r>
              <a:rPr lang="en-US"/>
              <a:t>Click icon to add picture</a:t>
            </a:r>
          </a:p>
        </p:txBody>
      </p:sp>
      <p:sp>
        <p:nvSpPr>
          <p:cNvPr id="2" name="Title 1">
            <a:extLst>
              <a:ext uri="{FF2B5EF4-FFF2-40B4-BE49-F238E27FC236}">
                <a16:creationId xmlns:a16="http://schemas.microsoft.com/office/drawing/2014/main" id="{D685A4B2-B704-4D3F-83E8-B3411994917D}"/>
              </a:ext>
            </a:extLst>
          </p:cNvPr>
          <p:cNvSpPr>
            <a:spLocks noGrp="1"/>
          </p:cNvSpPr>
          <p:nvPr>
            <p:ph type="title"/>
          </p:nvPr>
        </p:nvSpPr>
        <p:spPr>
          <a:xfrm>
            <a:off x="838200" y="3714750"/>
            <a:ext cx="542925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4A69042-EBEF-4FF2-A7EA-361DAE0A60C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A5E7DF1-DAE3-431C-9A9D-19CBFC6FA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80E44-51F3-4B68-8E83-F1AE3601B432}"/>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AE495FE9-947B-47B6-AE02-401BB80B8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12" name="Straight Connector 11">
            <a:extLst>
              <a:ext uri="{FF2B5EF4-FFF2-40B4-BE49-F238E27FC236}">
                <a16:creationId xmlns:a16="http://schemas.microsoft.com/office/drawing/2014/main" id="{B76CB721-02BB-44BF-AE6F-B861BD96FF25}"/>
              </a:ext>
            </a:extLst>
          </p:cNvPr>
          <p:cNvCxnSpPr>
            <a:cxnSpLocks/>
          </p:cNvCxnSpPr>
          <p:nvPr/>
        </p:nvCxnSpPr>
        <p:spPr>
          <a:xfrm flipH="1">
            <a:off x="838200" y="3590925"/>
            <a:ext cx="54292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6B89FBB6-1C3C-49D7-833C-61C5BC442DCD}"/>
              </a:ext>
            </a:extLst>
          </p:cNvPr>
          <p:cNvSpPr>
            <a:spLocks noGrp="1"/>
          </p:cNvSpPr>
          <p:nvPr>
            <p:ph type="body" sz="quarter" idx="15"/>
          </p:nvPr>
        </p:nvSpPr>
        <p:spPr>
          <a:xfrm>
            <a:off x="838200" y="3143250"/>
            <a:ext cx="5429250" cy="401637"/>
          </a:xfrm>
        </p:spPr>
        <p:txBody>
          <a:bodyPr>
            <a:noAutofit/>
          </a:bodyPr>
          <a:lstStyle>
            <a:lvl1pPr algn="l">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39616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Custom Layout">
    <p:bg>
      <p:bgRef idx="1001">
        <a:schemeClr val="bg2"/>
      </p:bgRef>
    </p:bg>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BFD3A63E-6FAE-48B1-94B5-C0030290484F}"/>
              </a:ext>
            </a:extLst>
          </p:cNvPr>
          <p:cNvPicPr>
            <a:picLocks noChangeAspect="1"/>
          </p:cNvPicPr>
          <p:nvPr userDrawn="1"/>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5914520" y="328864"/>
            <a:ext cx="13058269" cy="6529135"/>
          </a:xfrm>
          <a:prstGeom prst="rect">
            <a:avLst/>
          </a:prstGeom>
        </p:spPr>
      </p:pic>
      <p:sp>
        <p:nvSpPr>
          <p:cNvPr id="13" name="Picture Placeholder 15">
            <a:extLst>
              <a:ext uri="{FF2B5EF4-FFF2-40B4-BE49-F238E27FC236}">
                <a16:creationId xmlns:a16="http://schemas.microsoft.com/office/drawing/2014/main" id="{21E8FA65-77E7-47AD-AF2B-9D2E22374EC2}"/>
              </a:ext>
            </a:extLst>
          </p:cNvPr>
          <p:cNvSpPr>
            <a:spLocks noGrp="1"/>
          </p:cNvSpPr>
          <p:nvPr>
            <p:ph type="pic" sz="quarter" idx="14"/>
          </p:nvPr>
        </p:nvSpPr>
        <p:spPr>
          <a:xfrm>
            <a:off x="7143750" y="0"/>
            <a:ext cx="5048250" cy="6858000"/>
          </a:xfrm>
        </p:spPr>
        <p:txBody>
          <a:bodyPr/>
          <a:lstStyle/>
          <a:p>
            <a:r>
              <a:rPr lang="en-US"/>
              <a:t>Click icon to add picture</a:t>
            </a:r>
          </a:p>
        </p:txBody>
      </p:sp>
      <p:sp>
        <p:nvSpPr>
          <p:cNvPr id="2" name="Title 1">
            <a:extLst>
              <a:ext uri="{FF2B5EF4-FFF2-40B4-BE49-F238E27FC236}">
                <a16:creationId xmlns:a16="http://schemas.microsoft.com/office/drawing/2014/main" id="{D685A4B2-B704-4D3F-83E8-B3411994917D}"/>
              </a:ext>
            </a:extLst>
          </p:cNvPr>
          <p:cNvSpPr>
            <a:spLocks noGrp="1"/>
          </p:cNvSpPr>
          <p:nvPr>
            <p:ph type="title"/>
          </p:nvPr>
        </p:nvSpPr>
        <p:spPr>
          <a:xfrm>
            <a:off x="838200" y="3714750"/>
            <a:ext cx="542925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4A69042-EBEF-4FF2-A7EA-361DAE0A60C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A5E7DF1-DAE3-431C-9A9D-19CBFC6FA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80E44-51F3-4B68-8E83-F1AE3601B432}"/>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AE495FE9-947B-47B6-AE02-401BB80B8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12" name="Straight Connector 11">
            <a:extLst>
              <a:ext uri="{FF2B5EF4-FFF2-40B4-BE49-F238E27FC236}">
                <a16:creationId xmlns:a16="http://schemas.microsoft.com/office/drawing/2014/main" id="{B76CB721-02BB-44BF-AE6F-B861BD96FF25}"/>
              </a:ext>
            </a:extLst>
          </p:cNvPr>
          <p:cNvCxnSpPr>
            <a:cxnSpLocks/>
          </p:cNvCxnSpPr>
          <p:nvPr/>
        </p:nvCxnSpPr>
        <p:spPr>
          <a:xfrm flipH="1">
            <a:off x="838200" y="3590925"/>
            <a:ext cx="5429250" cy="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39F4DA36-8428-4759-930D-026CD23F200E}"/>
              </a:ext>
            </a:extLst>
          </p:cNvPr>
          <p:cNvSpPr>
            <a:spLocks noGrp="1"/>
          </p:cNvSpPr>
          <p:nvPr>
            <p:ph type="body" sz="quarter" idx="15"/>
          </p:nvPr>
        </p:nvSpPr>
        <p:spPr>
          <a:xfrm>
            <a:off x="838200" y="3143250"/>
            <a:ext cx="5429250" cy="401637"/>
          </a:xfrm>
        </p:spPr>
        <p:txBody>
          <a:bodyPr>
            <a:noAutofit/>
          </a:bodyPr>
          <a:lstStyle>
            <a:lvl1pPr algn="l">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0726853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5AAC315-F71C-43D1-A991-5662BA6F3116}"/>
              </a:ext>
            </a:extLst>
          </p:cNvPr>
          <p:cNvSpPr>
            <a:spLocks noGrp="1"/>
          </p:cNvSpPr>
          <p:nvPr>
            <p:ph type="pic" sz="quarter" idx="14"/>
          </p:nvPr>
        </p:nvSpPr>
        <p:spPr>
          <a:xfrm>
            <a:off x="0" y="0"/>
            <a:ext cx="5048250" cy="6858000"/>
          </a:xfrm>
        </p:spPr>
        <p:txBody>
          <a:bodyPr/>
          <a:lstStyle/>
          <a:p>
            <a:r>
              <a:rPr lang="en-US"/>
              <a:t>Click icon to add picture</a:t>
            </a:r>
          </a:p>
        </p:txBody>
      </p:sp>
      <p:sp>
        <p:nvSpPr>
          <p:cNvPr id="2" name="Title 1">
            <a:extLst>
              <a:ext uri="{FF2B5EF4-FFF2-40B4-BE49-F238E27FC236}">
                <a16:creationId xmlns:a16="http://schemas.microsoft.com/office/drawing/2014/main" id="{D685A4B2-B704-4D3F-83E8-B3411994917D}"/>
              </a:ext>
            </a:extLst>
          </p:cNvPr>
          <p:cNvSpPr>
            <a:spLocks noGrp="1"/>
          </p:cNvSpPr>
          <p:nvPr>
            <p:ph type="title"/>
          </p:nvPr>
        </p:nvSpPr>
        <p:spPr>
          <a:xfrm>
            <a:off x="5924550" y="3714750"/>
            <a:ext cx="542925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4A69042-EBEF-4FF2-A7EA-361DAE0A60C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A5E7DF1-DAE3-431C-9A9D-19CBFC6FA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80E44-51F3-4B68-8E83-F1AE3601B432}"/>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AE495FE9-947B-47B6-AE02-401BB80B8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12" name="Straight Connector 11">
            <a:extLst>
              <a:ext uri="{FF2B5EF4-FFF2-40B4-BE49-F238E27FC236}">
                <a16:creationId xmlns:a16="http://schemas.microsoft.com/office/drawing/2014/main" id="{B76CB721-02BB-44BF-AE6F-B861BD96FF25}"/>
              </a:ext>
            </a:extLst>
          </p:cNvPr>
          <p:cNvCxnSpPr>
            <a:cxnSpLocks/>
          </p:cNvCxnSpPr>
          <p:nvPr/>
        </p:nvCxnSpPr>
        <p:spPr>
          <a:xfrm flipH="1">
            <a:off x="5924550" y="3590925"/>
            <a:ext cx="54292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E8E1CF24-0D82-4FDA-8A7D-CD2E91313499}"/>
              </a:ext>
            </a:extLst>
          </p:cNvPr>
          <p:cNvSpPr>
            <a:spLocks noGrp="1"/>
          </p:cNvSpPr>
          <p:nvPr>
            <p:ph type="body" sz="quarter" idx="15"/>
          </p:nvPr>
        </p:nvSpPr>
        <p:spPr>
          <a:xfrm>
            <a:off x="5924550" y="3143250"/>
            <a:ext cx="5429250" cy="401637"/>
          </a:xfrm>
        </p:spPr>
        <p:txBody>
          <a:bodyPr>
            <a:noAutofit/>
          </a:bodyPr>
          <a:lstStyle>
            <a:lvl1pPr algn="l">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14842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2_Custom Layout">
    <p:bg>
      <p:bgRef idx="1001">
        <a:schemeClr val="bg2"/>
      </p:bgRef>
    </p:bg>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E6B45BD8-F96A-47A1-9468-7F243C731460}"/>
              </a:ext>
            </a:extLst>
          </p:cNvPr>
          <p:cNvPicPr>
            <a:picLocks noChangeAspect="1"/>
          </p:cNvPicPr>
          <p:nvPr userDrawn="1"/>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5048250" y="280319"/>
            <a:ext cx="13058269" cy="6529135"/>
          </a:xfrm>
          <a:prstGeom prst="rect">
            <a:avLst/>
          </a:prstGeom>
        </p:spPr>
      </p:pic>
      <p:sp>
        <p:nvSpPr>
          <p:cNvPr id="16" name="Picture Placeholder 15">
            <a:extLst>
              <a:ext uri="{FF2B5EF4-FFF2-40B4-BE49-F238E27FC236}">
                <a16:creationId xmlns:a16="http://schemas.microsoft.com/office/drawing/2014/main" id="{55AAC315-F71C-43D1-A991-5662BA6F3116}"/>
              </a:ext>
            </a:extLst>
          </p:cNvPr>
          <p:cNvSpPr>
            <a:spLocks noGrp="1"/>
          </p:cNvSpPr>
          <p:nvPr>
            <p:ph type="pic" sz="quarter" idx="14"/>
          </p:nvPr>
        </p:nvSpPr>
        <p:spPr>
          <a:xfrm>
            <a:off x="0" y="0"/>
            <a:ext cx="5048250" cy="6858000"/>
          </a:xfrm>
        </p:spPr>
        <p:txBody>
          <a:bodyPr/>
          <a:lstStyle/>
          <a:p>
            <a:r>
              <a:rPr lang="en-US"/>
              <a:t>Click icon to add picture</a:t>
            </a:r>
          </a:p>
        </p:txBody>
      </p:sp>
      <p:sp>
        <p:nvSpPr>
          <p:cNvPr id="2" name="Title 1">
            <a:extLst>
              <a:ext uri="{FF2B5EF4-FFF2-40B4-BE49-F238E27FC236}">
                <a16:creationId xmlns:a16="http://schemas.microsoft.com/office/drawing/2014/main" id="{D685A4B2-B704-4D3F-83E8-B3411994917D}"/>
              </a:ext>
            </a:extLst>
          </p:cNvPr>
          <p:cNvSpPr>
            <a:spLocks noGrp="1"/>
          </p:cNvSpPr>
          <p:nvPr>
            <p:ph type="title"/>
          </p:nvPr>
        </p:nvSpPr>
        <p:spPr>
          <a:xfrm>
            <a:off x="5924550" y="3714750"/>
            <a:ext cx="5429250" cy="1325563"/>
          </a:xfrm>
        </p:spPr>
        <p:txBody>
          <a:bodyPr/>
          <a:lstStyle>
            <a:lvl1pPr>
              <a:defRPr>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A4A69042-EBEF-4FF2-A7EA-361DAE0A60C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A5E7DF1-DAE3-431C-9A9D-19CBFC6FAF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980E44-51F3-4B68-8E83-F1AE3601B432}"/>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AE495FE9-947B-47B6-AE02-401BB80B8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12" name="Straight Connector 11">
            <a:extLst>
              <a:ext uri="{FF2B5EF4-FFF2-40B4-BE49-F238E27FC236}">
                <a16:creationId xmlns:a16="http://schemas.microsoft.com/office/drawing/2014/main" id="{B76CB721-02BB-44BF-AE6F-B861BD96FF25}"/>
              </a:ext>
            </a:extLst>
          </p:cNvPr>
          <p:cNvCxnSpPr>
            <a:cxnSpLocks/>
          </p:cNvCxnSpPr>
          <p:nvPr/>
        </p:nvCxnSpPr>
        <p:spPr>
          <a:xfrm flipH="1">
            <a:off x="5924550" y="3590925"/>
            <a:ext cx="5429250" cy="0"/>
          </a:xfrm>
          <a:prstGeom prst="line">
            <a:avLst/>
          </a:prstGeom>
          <a:ln w="2857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0">
            <a:extLst>
              <a:ext uri="{FF2B5EF4-FFF2-40B4-BE49-F238E27FC236}">
                <a16:creationId xmlns:a16="http://schemas.microsoft.com/office/drawing/2014/main" id="{0B6BDB36-D191-4E56-A6EE-9764FD8DD90A}"/>
              </a:ext>
            </a:extLst>
          </p:cNvPr>
          <p:cNvSpPr>
            <a:spLocks noGrp="1"/>
          </p:cNvSpPr>
          <p:nvPr>
            <p:ph type="body" sz="quarter" idx="15"/>
          </p:nvPr>
        </p:nvSpPr>
        <p:spPr>
          <a:xfrm>
            <a:off x="5924550" y="3143250"/>
            <a:ext cx="5429250" cy="401637"/>
          </a:xfrm>
        </p:spPr>
        <p:txBody>
          <a:bodyPr>
            <a:noAutofit/>
          </a:bodyPr>
          <a:lstStyle>
            <a:lvl1pPr algn="l">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4497158"/>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15" name="Group 14">
            <a:extLst>
              <a:ext uri="{FF2B5EF4-FFF2-40B4-BE49-F238E27FC236}">
                <a16:creationId xmlns:a16="http://schemas.microsoft.com/office/drawing/2014/main" id="{4FD7D495-1525-48E6-B50E-30F40869E343}"/>
              </a:ext>
            </a:extLst>
          </p:cNvPr>
          <p:cNvGrpSpPr/>
          <p:nvPr/>
        </p:nvGrpSpPr>
        <p:grpSpPr>
          <a:xfrm>
            <a:off x="8615210" y="365124"/>
            <a:ext cx="3194266" cy="5330825"/>
            <a:chOff x="7944247" y="-485467"/>
            <a:chExt cx="4247753" cy="7088961"/>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105278" y="2142252"/>
              <a:ext cx="5948322" cy="2974161"/>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7944247" y="-485467"/>
              <a:ext cx="2104203" cy="1956909"/>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0948810" y="3110301"/>
              <a:ext cx="1243190" cy="103806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429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6" name="Group 5">
            <a:extLst>
              <a:ext uri="{FF2B5EF4-FFF2-40B4-BE49-F238E27FC236}">
                <a16:creationId xmlns:a16="http://schemas.microsoft.com/office/drawing/2014/main" id="{B0D74832-8423-4B1C-9B88-F1BC3E42FD05}"/>
              </a:ext>
            </a:extLst>
          </p:cNvPr>
          <p:cNvGrpSpPr/>
          <p:nvPr/>
        </p:nvGrpSpPr>
        <p:grpSpPr>
          <a:xfrm>
            <a:off x="8615210" y="365124"/>
            <a:ext cx="3194266" cy="5330824"/>
            <a:chOff x="8615210" y="365124"/>
            <a:chExt cx="3194266" cy="5330824"/>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984314" y="2341141"/>
              <a:ext cx="4473076" cy="2236538"/>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615210" y="365124"/>
              <a:ext cx="1582339" cy="1471575"/>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0874610" y="3069104"/>
              <a:ext cx="934866" cy="78061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507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6" name="Group 5">
            <a:extLst>
              <a:ext uri="{FF2B5EF4-FFF2-40B4-BE49-F238E27FC236}">
                <a16:creationId xmlns:a16="http://schemas.microsoft.com/office/drawing/2014/main" id="{9F67DE92-7CA0-46E5-99CF-CDB6F0232FA9}"/>
              </a:ext>
            </a:extLst>
          </p:cNvPr>
          <p:cNvGrpSpPr/>
          <p:nvPr/>
        </p:nvGrpSpPr>
        <p:grpSpPr>
          <a:xfrm>
            <a:off x="8615210" y="365124"/>
            <a:ext cx="3194266" cy="5330824"/>
            <a:chOff x="8615210" y="365124"/>
            <a:chExt cx="3194266" cy="5330824"/>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984314" y="2341141"/>
              <a:ext cx="4473076" cy="2236538"/>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8615210" y="365124"/>
              <a:ext cx="1582339" cy="1471575"/>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0874610" y="3069104"/>
              <a:ext cx="934866" cy="78061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870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8" name="Group 7">
            <a:extLst>
              <a:ext uri="{FF2B5EF4-FFF2-40B4-BE49-F238E27FC236}">
                <a16:creationId xmlns:a16="http://schemas.microsoft.com/office/drawing/2014/main" id="{B2B379C4-32E4-490C-8AB4-64E342A51EF7}"/>
              </a:ext>
            </a:extLst>
          </p:cNvPr>
          <p:cNvGrpSpPr/>
          <p:nvPr/>
        </p:nvGrpSpPr>
        <p:grpSpPr>
          <a:xfrm>
            <a:off x="514463" y="1192462"/>
            <a:ext cx="3277384" cy="4951163"/>
            <a:chOff x="514463" y="1192462"/>
            <a:chExt cx="3277384" cy="4951163"/>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flipH="1">
              <a:off x="-139735" y="2310731"/>
              <a:ext cx="4473076" cy="2236538"/>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a:off x="514463" y="4672050"/>
              <a:ext cx="1582339" cy="1471575"/>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2856981" y="3038693"/>
              <a:ext cx="934866" cy="78061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47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CF0072"/>
        </a:solidFill>
        <a:effectLst/>
      </p:bgPr>
    </p:bg>
    <p:spTree>
      <p:nvGrpSpPr>
        <p:cNvPr id="1" name=""/>
        <p:cNvGrpSpPr/>
        <p:nvPr/>
      </p:nvGrpSpPr>
      <p:grpSpPr>
        <a:xfrm>
          <a:off x="0" y="0"/>
          <a:ext cx="0" cy="0"/>
          <a:chOff x="0" y="0"/>
          <a:chExt cx="0" cy="0"/>
        </a:xfrm>
      </p:grpSpPr>
      <p:pic>
        <p:nvPicPr>
          <p:cNvPr id="4" name="Picture 3" descr="a-icon-transparent.png">
            <a:extLst>
              <a:ext uri="{FF2B5EF4-FFF2-40B4-BE49-F238E27FC236}">
                <a16:creationId xmlns:a16="http://schemas.microsoft.com/office/drawing/2014/main" id="{151B025E-5873-4589-ACD3-F9B5006599E0}"/>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925285" y="706746"/>
            <a:ext cx="6858000" cy="6858000"/>
          </a:xfrm>
          <a:prstGeom prst="rect">
            <a:avLst/>
          </a:prstGeom>
          <a:ln>
            <a:noFill/>
          </a:ln>
        </p:spPr>
      </p:pic>
      <p:sp>
        <p:nvSpPr>
          <p:cNvPr id="9" name="Text Placeholder 8">
            <a:extLst>
              <a:ext uri="{FF2B5EF4-FFF2-40B4-BE49-F238E27FC236}">
                <a16:creationId xmlns:a16="http://schemas.microsoft.com/office/drawing/2014/main" id="{E1BFF899-3172-4661-8964-FC456C786447}"/>
              </a:ext>
            </a:extLst>
          </p:cNvPr>
          <p:cNvSpPr>
            <a:spLocks noGrp="1"/>
          </p:cNvSpPr>
          <p:nvPr>
            <p:ph type="body" sz="quarter" idx="10" hasCustomPrompt="1"/>
          </p:nvPr>
        </p:nvSpPr>
        <p:spPr>
          <a:xfrm>
            <a:off x="1846262" y="1085056"/>
            <a:ext cx="8499475" cy="4687888"/>
          </a:xfrm>
        </p:spPr>
        <p:txBody>
          <a:bodyPr anchor="ctr">
            <a:normAutofit/>
          </a:bodyPr>
          <a:lstStyle>
            <a:lvl1pPr marL="0" indent="0" algn="ctr">
              <a:buNone/>
              <a:defRPr sz="5400">
                <a:solidFill>
                  <a:schemeClr val="bg1"/>
                </a:solidFill>
                <a:latin typeface="Avenir" panose="020B0503020203020204"/>
              </a:defRPr>
            </a:lvl1pPr>
          </a:lstStyle>
          <a:p>
            <a:pPr lvl="0"/>
            <a:r>
              <a:rPr lang="en-US" sz="5400" dirty="0">
                <a:latin typeface="Avenir" panose="020B0503020203020204"/>
              </a:rPr>
              <a:t>This is a Divider Slide with Big Graphics</a:t>
            </a:r>
            <a:endParaRPr lang="en-US" dirty="0"/>
          </a:p>
        </p:txBody>
      </p:sp>
    </p:spTree>
    <p:extLst>
      <p:ext uri="{BB962C8B-B14F-4D97-AF65-F5344CB8AC3E}">
        <p14:creationId xmlns:p14="http://schemas.microsoft.com/office/powerpoint/2010/main" val="3570085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8" name="Group 7">
            <a:extLst>
              <a:ext uri="{FF2B5EF4-FFF2-40B4-BE49-F238E27FC236}">
                <a16:creationId xmlns:a16="http://schemas.microsoft.com/office/drawing/2014/main" id="{B2B379C4-32E4-490C-8AB4-64E342A51EF7}"/>
              </a:ext>
            </a:extLst>
          </p:cNvPr>
          <p:cNvGrpSpPr/>
          <p:nvPr/>
        </p:nvGrpSpPr>
        <p:grpSpPr>
          <a:xfrm>
            <a:off x="514463" y="1192462"/>
            <a:ext cx="3277384" cy="4951163"/>
            <a:chOff x="514463" y="1192462"/>
            <a:chExt cx="3277384" cy="4951163"/>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flipH="1">
              <a:off x="-139735" y="2310731"/>
              <a:ext cx="4473076" cy="2236538"/>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a:off x="514463" y="4672050"/>
              <a:ext cx="1582339" cy="1471575"/>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2856981" y="3038693"/>
              <a:ext cx="934866" cy="78061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511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grpSp>
        <p:nvGrpSpPr>
          <p:cNvPr id="7" name="Group 6">
            <a:extLst>
              <a:ext uri="{FF2B5EF4-FFF2-40B4-BE49-F238E27FC236}">
                <a16:creationId xmlns:a16="http://schemas.microsoft.com/office/drawing/2014/main" id="{97725741-8685-4335-BA6F-75CAF083B466}"/>
              </a:ext>
            </a:extLst>
          </p:cNvPr>
          <p:cNvGrpSpPr/>
          <p:nvPr/>
        </p:nvGrpSpPr>
        <p:grpSpPr>
          <a:xfrm>
            <a:off x="514463" y="1192462"/>
            <a:ext cx="3277384" cy="4951163"/>
            <a:chOff x="514463" y="1192462"/>
            <a:chExt cx="3277384" cy="4951163"/>
          </a:xfrm>
        </p:grpSpPr>
        <p:pic>
          <p:nvPicPr>
            <p:cNvPr id="12" name="Picture 32">
              <a:extLst>
                <a:ext uri="{FF2B5EF4-FFF2-40B4-BE49-F238E27FC236}">
                  <a16:creationId xmlns:a16="http://schemas.microsoft.com/office/drawing/2014/main" id="{1611C167-A67D-4F4D-B23D-31FE04D4C25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flipH="1">
              <a:off x="-139735" y="2310731"/>
              <a:ext cx="4473076" cy="2236538"/>
            </a:xfrm>
            <a:prstGeom prst="rect">
              <a:avLst/>
            </a:prstGeom>
          </p:spPr>
        </p:pic>
        <p:pic>
          <p:nvPicPr>
            <p:cNvPr id="13" name="Picture 33">
              <a:extLst>
                <a:ext uri="{FF2B5EF4-FFF2-40B4-BE49-F238E27FC236}">
                  <a16:creationId xmlns:a16="http://schemas.microsoft.com/office/drawing/2014/main" id="{C1E37DE5-BD08-4116-AD64-9E1EEF9A57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a:off x="514463" y="4672050"/>
              <a:ext cx="1582339" cy="1471575"/>
            </a:xfrm>
            <a:prstGeom prst="rect">
              <a:avLst/>
            </a:prstGeom>
          </p:spPr>
        </p:pic>
        <p:pic>
          <p:nvPicPr>
            <p:cNvPr id="14" name="Picture 34">
              <a:extLst>
                <a:ext uri="{FF2B5EF4-FFF2-40B4-BE49-F238E27FC236}">
                  <a16:creationId xmlns:a16="http://schemas.microsoft.com/office/drawing/2014/main" id="{5A83CAE3-577F-4383-BF7D-E295EF0478B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2856981" y="3038693"/>
              <a:ext cx="934866" cy="780613"/>
            </a:xfrm>
            <a:prstGeom prst="rect">
              <a:avLst/>
            </a:prstGeom>
          </p:spPr>
        </p:pic>
      </p:gr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3932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10515600" cy="1325563"/>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a:xfrm>
            <a:off x="838200" y="6164751"/>
            <a:ext cx="2743200" cy="365125"/>
          </a:xfrm>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a:xfrm>
            <a:off x="4038600" y="6164751"/>
            <a:ext cx="4114800" cy="365125"/>
          </a:xfrm>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a:xfrm>
            <a:off x="8610600" y="6164751"/>
            <a:ext cx="2743200" cy="365125"/>
          </a:xfrm>
        </p:spPr>
        <p:txBody>
          <a:bodyPr/>
          <a:lstStyle/>
          <a:p>
            <a:fld id="{3FE21E33-B609-429C-BA83-C0C395D1D8C0}" type="slidenum">
              <a:rPr lang="en-US" smtClean="0"/>
              <a:t>‹#›</a:t>
            </a:fld>
            <a:endParaRPr lang="en-US"/>
          </a:p>
        </p:txBody>
      </p:sp>
      <p:sp>
        <p:nvSpPr>
          <p:cNvPr id="12" name="Rectangle 11">
            <a:extLst>
              <a:ext uri="{FF2B5EF4-FFF2-40B4-BE49-F238E27FC236}">
                <a16:creationId xmlns:a16="http://schemas.microsoft.com/office/drawing/2014/main" id="{B264103C-9826-4829-824D-308B8E896D41}"/>
              </a:ext>
            </a:extLst>
          </p:cNvPr>
          <p:cNvSpPr/>
          <p:nvPr userDrawn="1"/>
        </p:nvSpPr>
        <p:spPr>
          <a:xfrm>
            <a:off x="0" y="1690688"/>
            <a:ext cx="12192000" cy="5167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32">
            <a:extLst>
              <a:ext uri="{FF2B5EF4-FFF2-40B4-BE49-F238E27FC236}">
                <a16:creationId xmlns:a16="http://schemas.microsoft.com/office/drawing/2014/main" id="{75C6555D-2602-4CED-A016-9565B621C9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3586863" y="1834261"/>
            <a:ext cx="11110914" cy="5555457"/>
          </a:xfrm>
          <a:prstGeom prst="rect">
            <a:avLst/>
          </a:prstGeom>
        </p:spPr>
      </p:pic>
      <p:grpSp>
        <p:nvGrpSpPr>
          <p:cNvPr id="27" name="Group 26">
            <a:extLst>
              <a:ext uri="{FF2B5EF4-FFF2-40B4-BE49-F238E27FC236}">
                <a16:creationId xmlns:a16="http://schemas.microsoft.com/office/drawing/2014/main" id="{A690B69D-F390-45B1-9EFD-E2E436686520}"/>
              </a:ext>
            </a:extLst>
          </p:cNvPr>
          <p:cNvGrpSpPr/>
          <p:nvPr userDrawn="1"/>
        </p:nvGrpSpPr>
        <p:grpSpPr>
          <a:xfrm>
            <a:off x="4495800" y="2216891"/>
            <a:ext cx="3200399" cy="4084385"/>
            <a:chOff x="971550" y="483427"/>
            <a:chExt cx="5486399" cy="4022509"/>
          </a:xfrm>
          <a:solidFill>
            <a:schemeClr val="bg2"/>
          </a:solidFill>
        </p:grpSpPr>
        <p:sp>
          <p:nvSpPr>
            <p:cNvPr id="28" name="Rectangle 27">
              <a:extLst>
                <a:ext uri="{FF2B5EF4-FFF2-40B4-BE49-F238E27FC236}">
                  <a16:creationId xmlns:a16="http://schemas.microsoft.com/office/drawing/2014/main" id="{DF6E7632-B0DD-45B6-9F4E-262EA23219E3}"/>
                </a:ext>
              </a:extLst>
            </p:cNvPr>
            <p:cNvSpPr/>
            <p:nvPr userDrawn="1"/>
          </p:nvSpPr>
          <p:spPr>
            <a:xfrm>
              <a:off x="971550" y="698428"/>
              <a:ext cx="5486399" cy="365628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solidFill>
                  <a:schemeClr val="accent3"/>
                </a:solidFill>
              </a:endParaRPr>
            </a:p>
          </p:txBody>
        </p:sp>
        <p:sp>
          <p:nvSpPr>
            <p:cNvPr id="29" name="Rectangle: Rounded Corners 28">
              <a:extLst>
                <a:ext uri="{FF2B5EF4-FFF2-40B4-BE49-F238E27FC236}">
                  <a16:creationId xmlns:a16="http://schemas.microsoft.com/office/drawing/2014/main" id="{96F9CC23-5A14-4509-AE7D-755E1255B423}"/>
                </a:ext>
              </a:extLst>
            </p:cNvPr>
            <p:cNvSpPr/>
            <p:nvPr/>
          </p:nvSpPr>
          <p:spPr>
            <a:xfrm>
              <a:off x="971550" y="483427"/>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19F335A-7996-4D07-AA08-CA389005D5A3}"/>
                </a:ext>
              </a:extLst>
            </p:cNvPr>
            <p:cNvSpPr/>
            <p:nvPr/>
          </p:nvSpPr>
          <p:spPr>
            <a:xfrm>
              <a:off x="971550" y="4075935"/>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19C20C1-A6D5-454D-8BC7-A05512E0916A}"/>
              </a:ext>
            </a:extLst>
          </p:cNvPr>
          <p:cNvGrpSpPr/>
          <p:nvPr userDrawn="1"/>
        </p:nvGrpSpPr>
        <p:grpSpPr>
          <a:xfrm>
            <a:off x="838200" y="2216891"/>
            <a:ext cx="3200400" cy="4084385"/>
            <a:chOff x="971550" y="483427"/>
            <a:chExt cx="5486399" cy="4022509"/>
          </a:xfrm>
          <a:solidFill>
            <a:schemeClr val="bg2"/>
          </a:solidFill>
        </p:grpSpPr>
        <p:sp>
          <p:nvSpPr>
            <p:cNvPr id="14" name="Rectangle 13">
              <a:extLst>
                <a:ext uri="{FF2B5EF4-FFF2-40B4-BE49-F238E27FC236}">
                  <a16:creationId xmlns:a16="http://schemas.microsoft.com/office/drawing/2014/main" id="{11DBE568-E4DB-48F7-9D8F-BB0F31712C9F}"/>
                </a:ext>
              </a:extLst>
            </p:cNvPr>
            <p:cNvSpPr/>
            <p:nvPr userDrawn="1"/>
          </p:nvSpPr>
          <p:spPr>
            <a:xfrm>
              <a:off x="971550" y="698428"/>
              <a:ext cx="5486399" cy="365628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solidFill>
                  <a:schemeClr val="accent3"/>
                </a:solidFill>
              </a:endParaRPr>
            </a:p>
          </p:txBody>
        </p:sp>
        <p:sp>
          <p:nvSpPr>
            <p:cNvPr id="15" name="Rectangle: Rounded Corners 14">
              <a:extLst>
                <a:ext uri="{FF2B5EF4-FFF2-40B4-BE49-F238E27FC236}">
                  <a16:creationId xmlns:a16="http://schemas.microsoft.com/office/drawing/2014/main" id="{2ED19236-BAEE-4B43-88C6-C9F0163664BA}"/>
                </a:ext>
              </a:extLst>
            </p:cNvPr>
            <p:cNvSpPr/>
            <p:nvPr/>
          </p:nvSpPr>
          <p:spPr>
            <a:xfrm>
              <a:off x="971550" y="483427"/>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F6672D1-53E6-4191-B407-BCEF19AEF8E6}"/>
                </a:ext>
              </a:extLst>
            </p:cNvPr>
            <p:cNvSpPr/>
            <p:nvPr/>
          </p:nvSpPr>
          <p:spPr>
            <a:xfrm>
              <a:off x="971550" y="4075935"/>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31E91B-D1A4-49AB-A7AA-0C0BBE159276}"/>
              </a:ext>
            </a:extLst>
          </p:cNvPr>
          <p:cNvGrpSpPr/>
          <p:nvPr userDrawn="1"/>
        </p:nvGrpSpPr>
        <p:grpSpPr>
          <a:xfrm>
            <a:off x="8153400" y="2240105"/>
            <a:ext cx="3200400" cy="4084385"/>
            <a:chOff x="971550" y="483427"/>
            <a:chExt cx="5486399" cy="4022509"/>
          </a:xfrm>
          <a:solidFill>
            <a:schemeClr val="bg2"/>
          </a:solidFill>
        </p:grpSpPr>
        <p:sp>
          <p:nvSpPr>
            <p:cNvPr id="18" name="Rectangle 17">
              <a:extLst>
                <a:ext uri="{FF2B5EF4-FFF2-40B4-BE49-F238E27FC236}">
                  <a16:creationId xmlns:a16="http://schemas.microsoft.com/office/drawing/2014/main" id="{04C05BAD-C502-4237-B464-01F54F974236}"/>
                </a:ext>
              </a:extLst>
            </p:cNvPr>
            <p:cNvSpPr/>
            <p:nvPr userDrawn="1"/>
          </p:nvSpPr>
          <p:spPr>
            <a:xfrm>
              <a:off x="971550" y="698428"/>
              <a:ext cx="5486399" cy="365628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solidFill>
                  <a:schemeClr val="accent3"/>
                </a:solidFill>
              </a:endParaRPr>
            </a:p>
          </p:txBody>
        </p:sp>
        <p:sp>
          <p:nvSpPr>
            <p:cNvPr id="19" name="Rectangle: Rounded Corners 18">
              <a:extLst>
                <a:ext uri="{FF2B5EF4-FFF2-40B4-BE49-F238E27FC236}">
                  <a16:creationId xmlns:a16="http://schemas.microsoft.com/office/drawing/2014/main" id="{3BE756CD-4FD0-4937-A23D-8C4DF0E3EC18}"/>
                </a:ext>
              </a:extLst>
            </p:cNvPr>
            <p:cNvSpPr/>
            <p:nvPr/>
          </p:nvSpPr>
          <p:spPr>
            <a:xfrm>
              <a:off x="971550" y="483427"/>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0EF54DB-BBEC-420E-A0B5-669B9616772D}"/>
                </a:ext>
              </a:extLst>
            </p:cNvPr>
            <p:cNvSpPr/>
            <p:nvPr/>
          </p:nvSpPr>
          <p:spPr>
            <a:xfrm>
              <a:off x="971550" y="4075935"/>
              <a:ext cx="5486399" cy="43000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 Placeholder 7">
            <a:extLst>
              <a:ext uri="{FF2B5EF4-FFF2-40B4-BE49-F238E27FC236}">
                <a16:creationId xmlns:a16="http://schemas.microsoft.com/office/drawing/2014/main" id="{2EF839D8-63F1-4CE8-8E9D-28CF6B078DC5}"/>
              </a:ext>
            </a:extLst>
          </p:cNvPr>
          <p:cNvSpPr>
            <a:spLocks noGrp="1"/>
          </p:cNvSpPr>
          <p:nvPr>
            <p:ph type="body" sz="quarter" idx="13"/>
          </p:nvPr>
        </p:nvSpPr>
        <p:spPr>
          <a:xfrm>
            <a:off x="1261080" y="3769956"/>
            <a:ext cx="2352133" cy="10590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23" name="Content Placeholder 22">
            <a:extLst>
              <a:ext uri="{FF2B5EF4-FFF2-40B4-BE49-F238E27FC236}">
                <a16:creationId xmlns:a16="http://schemas.microsoft.com/office/drawing/2014/main" id="{D730CBCE-3940-40DC-AA1B-D24440A78E9D}"/>
              </a:ext>
            </a:extLst>
          </p:cNvPr>
          <p:cNvSpPr>
            <a:spLocks noGrp="1"/>
          </p:cNvSpPr>
          <p:nvPr>
            <p:ph sz="quarter" idx="14" hasCustomPrompt="1"/>
          </p:nvPr>
        </p:nvSpPr>
        <p:spPr>
          <a:xfrm>
            <a:off x="1260810" y="2693505"/>
            <a:ext cx="2352675" cy="971550"/>
          </a:xfrm>
        </p:spPr>
        <p:txBody>
          <a:bodyPr>
            <a:noAutofit/>
          </a:bodyPr>
          <a:lstStyle>
            <a:lvl1pPr marL="0" indent="0" algn="ctr">
              <a:buNone/>
              <a:defRPr sz="1600"/>
            </a:lvl1pPr>
            <a:lvl2pPr marL="457200" indent="0" algn="ctr">
              <a:buNone/>
              <a:defRPr sz="1400"/>
            </a:lvl2pPr>
            <a:lvl3pPr marL="914400" indent="0" algn="ctr">
              <a:buNone/>
              <a:defRPr sz="1200"/>
            </a:lvl3pPr>
            <a:lvl4pPr marL="1371600" indent="0" algn="ctr">
              <a:buNone/>
              <a:defRPr sz="1100"/>
            </a:lvl4pPr>
            <a:lvl5pPr marL="1828800" indent="0" algn="ctr">
              <a:buNone/>
              <a:defRPr sz="1100"/>
            </a:lvl5pPr>
          </a:lstStyle>
          <a:p>
            <a:pPr lvl="0"/>
            <a:r>
              <a:rPr lang="en-US"/>
              <a:t>ADD ICON &amp; CHANGE ICON COLOR</a:t>
            </a:r>
          </a:p>
        </p:txBody>
      </p:sp>
      <p:sp>
        <p:nvSpPr>
          <p:cNvPr id="34" name="Text Placeholder 7">
            <a:extLst>
              <a:ext uri="{FF2B5EF4-FFF2-40B4-BE49-F238E27FC236}">
                <a16:creationId xmlns:a16="http://schemas.microsoft.com/office/drawing/2014/main" id="{EBEDC73B-3561-46DE-B8D8-D15D64FBA826}"/>
              </a:ext>
            </a:extLst>
          </p:cNvPr>
          <p:cNvSpPr>
            <a:spLocks noGrp="1"/>
          </p:cNvSpPr>
          <p:nvPr>
            <p:ph type="body" sz="quarter" idx="15"/>
          </p:nvPr>
        </p:nvSpPr>
        <p:spPr>
          <a:xfrm>
            <a:off x="4919933" y="3769956"/>
            <a:ext cx="2352133" cy="10590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35" name="Content Placeholder 22">
            <a:extLst>
              <a:ext uri="{FF2B5EF4-FFF2-40B4-BE49-F238E27FC236}">
                <a16:creationId xmlns:a16="http://schemas.microsoft.com/office/drawing/2014/main" id="{7417B306-BB62-46EA-9298-1FF9DC6BEA4E}"/>
              </a:ext>
            </a:extLst>
          </p:cNvPr>
          <p:cNvSpPr>
            <a:spLocks noGrp="1"/>
          </p:cNvSpPr>
          <p:nvPr>
            <p:ph sz="quarter" idx="16" hasCustomPrompt="1"/>
          </p:nvPr>
        </p:nvSpPr>
        <p:spPr>
          <a:xfrm>
            <a:off x="4919663" y="2693505"/>
            <a:ext cx="2352675" cy="971550"/>
          </a:xfrm>
        </p:spPr>
        <p:txBody>
          <a:bodyPr>
            <a:noAutofit/>
          </a:bodyPr>
          <a:lstStyle>
            <a:lvl1pPr marL="0" indent="0" algn="ctr">
              <a:buNone/>
              <a:defRPr sz="1600"/>
            </a:lvl1pPr>
            <a:lvl2pPr marL="457200" indent="0" algn="ctr">
              <a:buNone/>
              <a:defRPr sz="1400"/>
            </a:lvl2pPr>
            <a:lvl3pPr marL="914400" indent="0" algn="ctr">
              <a:buNone/>
              <a:defRPr sz="1200"/>
            </a:lvl3pPr>
            <a:lvl4pPr marL="1371600" indent="0" algn="ctr">
              <a:buNone/>
              <a:defRPr sz="1100"/>
            </a:lvl4pPr>
            <a:lvl5pPr marL="1828800" indent="0" algn="ctr">
              <a:buNone/>
              <a:defRPr sz="1100"/>
            </a:lvl5pPr>
          </a:lstStyle>
          <a:p>
            <a:pPr lvl="0"/>
            <a:r>
              <a:rPr lang="en-US"/>
              <a:t>ADD ICON &amp; CHANGE ICON COLOR</a:t>
            </a:r>
          </a:p>
        </p:txBody>
      </p:sp>
      <p:sp>
        <p:nvSpPr>
          <p:cNvPr id="36" name="Text Placeholder 7">
            <a:extLst>
              <a:ext uri="{FF2B5EF4-FFF2-40B4-BE49-F238E27FC236}">
                <a16:creationId xmlns:a16="http://schemas.microsoft.com/office/drawing/2014/main" id="{CC3D8F5C-8C7A-454A-B4DC-9696B6889B4E}"/>
              </a:ext>
            </a:extLst>
          </p:cNvPr>
          <p:cNvSpPr>
            <a:spLocks noGrp="1"/>
          </p:cNvSpPr>
          <p:nvPr>
            <p:ph type="body" sz="quarter" idx="17"/>
          </p:nvPr>
        </p:nvSpPr>
        <p:spPr>
          <a:xfrm>
            <a:off x="8578515" y="3770254"/>
            <a:ext cx="2352133" cy="1059034"/>
          </a:xfrm>
        </p:spPr>
        <p:txBody>
          <a:bodyPr>
            <a:noAutofit/>
          </a:bodyPr>
          <a:lstStyle>
            <a:lvl1pPr marL="0" indent="0" algn="ctr">
              <a:buNone/>
              <a:defRPr sz="18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37" name="Content Placeholder 22">
            <a:extLst>
              <a:ext uri="{FF2B5EF4-FFF2-40B4-BE49-F238E27FC236}">
                <a16:creationId xmlns:a16="http://schemas.microsoft.com/office/drawing/2014/main" id="{ADE547BE-E138-4DD9-BA8C-4F6DC51E0E51}"/>
              </a:ext>
            </a:extLst>
          </p:cNvPr>
          <p:cNvSpPr>
            <a:spLocks noGrp="1"/>
          </p:cNvSpPr>
          <p:nvPr>
            <p:ph sz="quarter" idx="18" hasCustomPrompt="1"/>
          </p:nvPr>
        </p:nvSpPr>
        <p:spPr>
          <a:xfrm>
            <a:off x="8578245" y="2693803"/>
            <a:ext cx="2352675" cy="971550"/>
          </a:xfrm>
        </p:spPr>
        <p:txBody>
          <a:bodyPr>
            <a:noAutofit/>
          </a:bodyPr>
          <a:lstStyle>
            <a:lvl1pPr marL="0" indent="0" algn="ctr">
              <a:buNone/>
              <a:defRPr sz="1600"/>
            </a:lvl1pPr>
            <a:lvl2pPr marL="457200" indent="0" algn="ctr">
              <a:buNone/>
              <a:defRPr sz="1400"/>
            </a:lvl2pPr>
            <a:lvl3pPr marL="914400" indent="0" algn="ctr">
              <a:buNone/>
              <a:defRPr sz="1200"/>
            </a:lvl3pPr>
            <a:lvl4pPr marL="1371600" indent="0" algn="ctr">
              <a:buNone/>
              <a:defRPr sz="1100"/>
            </a:lvl4pPr>
            <a:lvl5pPr marL="1828800" indent="0" algn="ctr">
              <a:buNone/>
              <a:defRPr sz="1100"/>
            </a:lvl5pPr>
          </a:lstStyle>
          <a:p>
            <a:pPr lvl="0"/>
            <a:r>
              <a:rPr lang="en-US"/>
              <a:t>ADD ICON &amp; CHANGE ICON COLOR</a:t>
            </a:r>
          </a:p>
        </p:txBody>
      </p:sp>
      <p:pic>
        <p:nvPicPr>
          <p:cNvPr id="31" name="Picture 30" descr="Icon&#10;&#10;Description automatically generated">
            <a:extLst>
              <a:ext uri="{FF2B5EF4-FFF2-40B4-BE49-F238E27FC236}">
                <a16:creationId xmlns:a16="http://schemas.microsoft.com/office/drawing/2014/main" id="{A0B3763C-D085-4523-8434-9DF7E01653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3341834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47486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084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8381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rgbClr val="3E70B7"/>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34238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rgbClr val="694A9E"/>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222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40386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4038600" y="1690688"/>
            <a:ext cx="7315200" cy="0"/>
          </a:xfrm>
          <a:prstGeom prst="line">
            <a:avLst/>
          </a:prstGeom>
          <a:ln w="28575">
            <a:solidFill>
              <a:srgbClr val="00AFCA"/>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40386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8610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007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erry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CF00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6BFD0A-7FD5-4DDB-B1A9-2E9C5FA179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icon-transparent.png">
            <a:extLst>
              <a:ext uri="{FF2B5EF4-FFF2-40B4-BE49-F238E27FC236}">
                <a16:creationId xmlns:a16="http://schemas.microsoft.com/office/drawing/2014/main" id="{BD54DDE0-39FD-406E-8A4E-F88E3E3A54DD}"/>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3"/>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3921872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0373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7120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rgbClr val="3C70B7"/>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553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rgbClr val="694A9E"/>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855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B4D2-35E1-4CC3-978C-6176D6E267F8}"/>
              </a:ext>
            </a:extLst>
          </p:cNvPr>
          <p:cNvSpPr>
            <a:spLocks noGrp="1"/>
          </p:cNvSpPr>
          <p:nvPr>
            <p:ph type="title"/>
          </p:nvPr>
        </p:nvSpPr>
        <p:spPr>
          <a:xfrm>
            <a:off x="838200" y="365125"/>
            <a:ext cx="73152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164549A-B007-482B-A02C-109D0210118B}"/>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6FBE14FB-ADF4-4713-9F74-E66DA43E0B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8917C1-CCF2-4422-871F-8D5847F820D9}"/>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16" name="Straight Connector 15">
            <a:extLst>
              <a:ext uri="{FF2B5EF4-FFF2-40B4-BE49-F238E27FC236}">
                <a16:creationId xmlns:a16="http://schemas.microsoft.com/office/drawing/2014/main" id="{412890E8-7C0F-4B7E-B159-6A8E0772EFC7}"/>
              </a:ext>
            </a:extLst>
          </p:cNvPr>
          <p:cNvCxnSpPr>
            <a:cxnSpLocks/>
          </p:cNvCxnSpPr>
          <p:nvPr/>
        </p:nvCxnSpPr>
        <p:spPr>
          <a:xfrm flipH="1">
            <a:off x="838200" y="1690688"/>
            <a:ext cx="7315200" cy="0"/>
          </a:xfrm>
          <a:prstGeom prst="line">
            <a:avLst/>
          </a:prstGeom>
          <a:ln w="28575">
            <a:solidFill>
              <a:srgbClr val="10B1CB"/>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253B229E-41B2-4FE5-9847-9360861407C4}"/>
              </a:ext>
            </a:extLst>
          </p:cNvPr>
          <p:cNvSpPr>
            <a:spLocks noGrp="1"/>
          </p:cNvSpPr>
          <p:nvPr>
            <p:ph type="body" sz="quarter" idx="13"/>
          </p:nvPr>
        </p:nvSpPr>
        <p:spPr>
          <a:xfrm>
            <a:off x="838200" y="1903413"/>
            <a:ext cx="7315200" cy="424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362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F6744-B96D-4AAB-894F-57CAF3C65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067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F6744-B96D-4AAB-894F-57CAF3C65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059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5F6744-B96D-4AAB-894F-57CAF3C654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7193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614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28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E3E6-9BFE-4A3A-A5FB-25FA45A08508}"/>
              </a:ext>
            </a:extLst>
          </p:cNvPr>
          <p:cNvSpPr>
            <a:spLocks noGrp="1"/>
          </p:cNvSpPr>
          <p:nvPr>
            <p:ph type="title"/>
          </p:nvPr>
        </p:nvSpPr>
        <p:spPr/>
        <p:txBody>
          <a:bodyPr/>
          <a:lstStyle>
            <a:lvl1pPr>
              <a:defRPr>
                <a:solidFill>
                  <a:srgbClr val="CF007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052E93B-C4B8-45B5-8273-C9617D9D2D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BA8478-6376-409B-BBA9-491A95CFE2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629D5014-BFE7-466F-A4DB-D2C30F61BEBE}"/>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7" name="Picture 6" descr="a-icon-transparent.png">
            <a:extLst>
              <a:ext uri="{FF2B5EF4-FFF2-40B4-BE49-F238E27FC236}">
                <a16:creationId xmlns:a16="http://schemas.microsoft.com/office/drawing/2014/main" id="{4B7826AE-9B24-6645-BF90-353C82D0D8C0}"/>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13850626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03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3C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261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694A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0229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AC222-2460-46C2-AD85-F036A4A3BEF2}"/>
              </a:ext>
            </a:extLst>
          </p:cNvPr>
          <p:cNvSpPr>
            <a:spLocks noGrp="1"/>
          </p:cNvSpPr>
          <p:nvPr>
            <p:ph sz="half"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10B1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149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userDrawn="1"/>
        </p:nvCxnSpPr>
        <p:spPr>
          <a:xfrm flipH="1">
            <a:off x="838200" y="1708031"/>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457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6605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0964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3C7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731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694A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5224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1D7-B3EA-42AC-A864-1DDFF816D62C}"/>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66A5601E-E007-498A-BEDB-39F83589D0B4}"/>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FCC7EB55-5D72-4459-928C-1AC41A640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EBAC0-C4E1-413A-8387-94FFB9B4A3DF}"/>
              </a:ext>
            </a:extLst>
          </p:cNvPr>
          <p:cNvSpPr>
            <a:spLocks noGrp="1"/>
          </p:cNvSpPr>
          <p:nvPr>
            <p:ph type="sldNum" sz="quarter" idx="12"/>
          </p:nvPr>
        </p:nvSpPr>
        <p:spPr/>
        <p:txBody>
          <a:bodyPr/>
          <a:lstStyle/>
          <a:p>
            <a:fld id="{3FE21E33-B609-429C-BA83-C0C395D1D8C0}" type="slidenum">
              <a:rPr lang="en-US" smtClean="0"/>
              <a:t>‹#›</a:t>
            </a:fld>
            <a:endParaRPr lang="en-US"/>
          </a:p>
        </p:txBody>
      </p:sp>
      <p:cxnSp>
        <p:nvCxnSpPr>
          <p:cNvPr id="8" name="Straight Connector 7">
            <a:extLst>
              <a:ext uri="{FF2B5EF4-FFF2-40B4-BE49-F238E27FC236}">
                <a16:creationId xmlns:a16="http://schemas.microsoft.com/office/drawing/2014/main" id="{019B118A-27CF-4B0E-A0A6-CCCC171B439A}"/>
              </a:ext>
            </a:extLst>
          </p:cNvPr>
          <p:cNvCxnSpPr>
            <a:cxnSpLocks/>
          </p:cNvCxnSpPr>
          <p:nvPr/>
        </p:nvCxnSpPr>
        <p:spPr>
          <a:xfrm flipH="1">
            <a:off x="838200" y="1708031"/>
            <a:ext cx="10515600" cy="0"/>
          </a:xfrm>
          <a:prstGeom prst="line">
            <a:avLst/>
          </a:prstGeom>
          <a:ln w="28575">
            <a:solidFill>
              <a:srgbClr val="10B1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13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erry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CF0072"/>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pic>
        <p:nvPicPr>
          <p:cNvPr id="6" name="Picture 5" descr="a-icon-transparent.png">
            <a:extLst>
              <a:ext uri="{FF2B5EF4-FFF2-40B4-BE49-F238E27FC236}">
                <a16:creationId xmlns:a16="http://schemas.microsoft.com/office/drawing/2014/main" id="{B7F994E7-6458-DC42-A75C-70FC9C0B2F12}"/>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8325099" y="2902857"/>
            <a:ext cx="4281714" cy="4281714"/>
          </a:xfrm>
          <a:prstGeom prst="rect">
            <a:avLst/>
          </a:prstGeom>
          <a:ln>
            <a:noFill/>
          </a:ln>
        </p:spPr>
      </p:pic>
    </p:spTree>
    <p:extLst>
      <p:ext uri="{BB962C8B-B14F-4D97-AF65-F5344CB8AC3E}">
        <p14:creationId xmlns:p14="http://schemas.microsoft.com/office/powerpoint/2010/main" val="1047929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0_Custom Layout">
    <p:bg>
      <p:bgPr>
        <a:solidFill>
          <a:schemeClr val="accent1"/>
        </a:solidFill>
        <a:effectLst/>
      </p:bgPr>
    </p:bg>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11496856-151A-49ED-9188-3BDBACE0069E}"/>
              </a:ext>
            </a:extLst>
          </p:cNvPr>
          <p:cNvPicPr>
            <a:picLocks noChangeAspect="1"/>
          </p:cNvPicPr>
          <p:nvPr userDrawn="1"/>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3655170" y="-185485"/>
            <a:ext cx="14086969" cy="7043485"/>
          </a:xfrm>
          <a:prstGeom prst="rect">
            <a:avLst/>
          </a:prstGeom>
        </p:spPr>
      </p:pic>
      <p:sp>
        <p:nvSpPr>
          <p:cNvPr id="6" name="Rectangle 5">
            <a:extLst>
              <a:ext uri="{FF2B5EF4-FFF2-40B4-BE49-F238E27FC236}">
                <a16:creationId xmlns:a16="http://schemas.microsoft.com/office/drawing/2014/main" id="{4D5D191A-D923-4772-9ED4-84FD748A9C7C}"/>
              </a:ext>
            </a:extLst>
          </p:cNvPr>
          <p:cNvSpPr/>
          <p:nvPr/>
        </p:nvSpPr>
        <p:spPr>
          <a:xfrm>
            <a:off x="0" y="1"/>
            <a:ext cx="35814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5E97811-8372-4222-8914-B512EF458D42}"/>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E90C4A48-C772-4F61-ADD8-5CAF8911C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4EC202-9EA5-4AD1-BABD-20AA00571CAC}"/>
              </a:ext>
            </a:extLst>
          </p:cNvPr>
          <p:cNvSpPr>
            <a:spLocks noGrp="1"/>
          </p:cNvSpPr>
          <p:nvPr>
            <p:ph type="sldNum" sz="quarter" idx="12"/>
          </p:nvPr>
        </p:nvSpPr>
        <p:spPr/>
        <p:txBody>
          <a:bodyPr/>
          <a:lstStyle/>
          <a:p>
            <a:fld id="{3FE21E33-B609-429C-BA83-C0C395D1D8C0}" type="slidenum">
              <a:rPr lang="en-US" smtClean="0"/>
              <a:t>‹#›</a:t>
            </a:fld>
            <a:endParaRPr lang="en-US"/>
          </a:p>
        </p:txBody>
      </p:sp>
      <p:sp>
        <p:nvSpPr>
          <p:cNvPr id="13" name="TextBox 12">
            <a:extLst>
              <a:ext uri="{FF2B5EF4-FFF2-40B4-BE49-F238E27FC236}">
                <a16:creationId xmlns:a16="http://schemas.microsoft.com/office/drawing/2014/main" id="{596CFCEE-35E3-4D15-9B36-48B8841FF876}"/>
              </a:ext>
            </a:extLst>
          </p:cNvPr>
          <p:cNvSpPr txBox="1"/>
          <p:nvPr/>
        </p:nvSpPr>
        <p:spPr>
          <a:xfrm>
            <a:off x="838200" y="5351750"/>
            <a:ext cx="4114801" cy="369331"/>
          </a:xfrm>
          <a:prstGeom prst="rect">
            <a:avLst/>
          </a:prstGeom>
          <a:noFill/>
        </p:spPr>
        <p:txBody>
          <a:bodyPr wrap="square" rtlCol="0">
            <a:spAutoFit/>
          </a:bodyPr>
          <a:lstStyle/>
          <a:p>
            <a:r>
              <a:rPr lang="en-US">
                <a:solidFill>
                  <a:schemeClr val="accent4"/>
                </a:solidFill>
              </a:rPr>
              <a:t>Insert body copy here.</a:t>
            </a:r>
          </a:p>
        </p:txBody>
      </p:sp>
      <p:sp>
        <p:nvSpPr>
          <p:cNvPr id="8" name="Picture Placeholder 7">
            <a:extLst>
              <a:ext uri="{FF2B5EF4-FFF2-40B4-BE49-F238E27FC236}">
                <a16:creationId xmlns:a16="http://schemas.microsoft.com/office/drawing/2014/main" id="{103B0ED4-7CF6-4DC8-90E9-86FD2545F099}"/>
              </a:ext>
            </a:extLst>
          </p:cNvPr>
          <p:cNvSpPr>
            <a:spLocks noGrp="1"/>
          </p:cNvSpPr>
          <p:nvPr>
            <p:ph type="pic" sz="quarter" idx="13"/>
          </p:nvPr>
        </p:nvSpPr>
        <p:spPr>
          <a:xfrm>
            <a:off x="838201" y="664985"/>
            <a:ext cx="2743199" cy="5528030"/>
          </a:xfrm>
        </p:spPr>
        <p:txBody>
          <a:bodyPr/>
          <a:lstStyle/>
          <a:p>
            <a:r>
              <a:rPr lang="en-US"/>
              <a:t>Click icon to add picture</a:t>
            </a:r>
          </a:p>
        </p:txBody>
      </p:sp>
      <p:pic>
        <p:nvPicPr>
          <p:cNvPr id="17" name="Picture 16" descr="Icon&#10;&#10;Description automatically generated">
            <a:extLst>
              <a:ext uri="{FF2B5EF4-FFF2-40B4-BE49-F238E27FC236}">
                <a16:creationId xmlns:a16="http://schemas.microsoft.com/office/drawing/2014/main" id="{F3E76BA8-53B2-48DC-B18D-AE3FD8450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20" name="Straight Connector 19">
            <a:extLst>
              <a:ext uri="{FF2B5EF4-FFF2-40B4-BE49-F238E27FC236}">
                <a16:creationId xmlns:a16="http://schemas.microsoft.com/office/drawing/2014/main" id="{87A98D18-3CC1-419F-8502-5E1177F6425B}"/>
              </a:ext>
            </a:extLst>
          </p:cNvPr>
          <p:cNvCxnSpPr>
            <a:cxnSpLocks/>
          </p:cNvCxnSpPr>
          <p:nvPr/>
        </p:nvCxnSpPr>
        <p:spPr>
          <a:xfrm>
            <a:off x="5324475" y="1979612"/>
            <a:ext cx="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5EE130-0A93-459A-8D51-77F1ADAB49DA}"/>
              </a:ext>
            </a:extLst>
          </p:cNvPr>
          <p:cNvCxnSpPr>
            <a:cxnSpLocks/>
          </p:cNvCxnSpPr>
          <p:nvPr/>
        </p:nvCxnSpPr>
        <p:spPr>
          <a:xfrm flipH="1">
            <a:off x="4419601" y="2718276"/>
            <a:ext cx="6934199"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6FE9BB3-B22C-4DEA-9414-891F0E53F98D}"/>
              </a:ext>
            </a:extLst>
          </p:cNvPr>
          <p:cNvSpPr>
            <a:spLocks noGrp="1"/>
          </p:cNvSpPr>
          <p:nvPr>
            <p:ph type="title"/>
          </p:nvPr>
        </p:nvSpPr>
        <p:spPr>
          <a:xfrm>
            <a:off x="4419601" y="2821046"/>
            <a:ext cx="6935054" cy="1325563"/>
          </a:xfrm>
        </p:spPr>
        <p:txBody>
          <a:bodyPr/>
          <a:lstStyle>
            <a:lvl1pPr algn="r">
              <a:defRPr>
                <a:solidFill>
                  <a:schemeClr val="accent4"/>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D194E27D-3E66-4EB9-A9BE-C17A34338D40}"/>
              </a:ext>
            </a:extLst>
          </p:cNvPr>
          <p:cNvSpPr>
            <a:spLocks noGrp="1"/>
          </p:cNvSpPr>
          <p:nvPr>
            <p:ph type="body" sz="quarter" idx="14"/>
          </p:nvPr>
        </p:nvSpPr>
        <p:spPr>
          <a:xfrm>
            <a:off x="4418746" y="2246313"/>
            <a:ext cx="6935054" cy="401637"/>
          </a:xfrm>
        </p:spPr>
        <p:txBody>
          <a:bodyPr>
            <a:noAutofit/>
          </a:bodyPr>
          <a:lstStyle>
            <a:lvl1pPr algn="r">
              <a:defRPr sz="1800">
                <a:solidFill>
                  <a:schemeClr val="bg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13697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1_Custom Layout">
    <p:bg>
      <p:bgRef idx="1001">
        <a:schemeClr val="bg2"/>
      </p:bgRef>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F2F0706D-F9C3-4A76-98AC-24623A2121F1}"/>
              </a:ext>
            </a:extLst>
          </p:cNvPr>
          <p:cNvPicPr>
            <a:picLocks noChangeAspect="1"/>
          </p:cNvPicPr>
          <p:nvPr userDrawn="1"/>
        </p:nvPicPr>
        <p:blipFill>
          <a:blip r:embed="rId2">
            <a:alphaModFix amt="23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3655170" y="-185485"/>
            <a:ext cx="14086969" cy="7043485"/>
          </a:xfrm>
          <a:prstGeom prst="rect">
            <a:avLst/>
          </a:prstGeom>
        </p:spPr>
      </p:pic>
      <p:sp>
        <p:nvSpPr>
          <p:cNvPr id="6" name="Rectangle 5">
            <a:extLst>
              <a:ext uri="{FF2B5EF4-FFF2-40B4-BE49-F238E27FC236}">
                <a16:creationId xmlns:a16="http://schemas.microsoft.com/office/drawing/2014/main" id="{4D5D191A-D923-4772-9ED4-84FD748A9C7C}"/>
              </a:ext>
            </a:extLst>
          </p:cNvPr>
          <p:cNvSpPr/>
          <p:nvPr/>
        </p:nvSpPr>
        <p:spPr>
          <a:xfrm>
            <a:off x="0" y="1"/>
            <a:ext cx="35814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5E97811-8372-4222-8914-B512EF458D42}"/>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E90C4A48-C772-4F61-ADD8-5CAF8911C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4EC202-9EA5-4AD1-BABD-20AA00571CAC}"/>
              </a:ext>
            </a:extLst>
          </p:cNvPr>
          <p:cNvSpPr>
            <a:spLocks noGrp="1"/>
          </p:cNvSpPr>
          <p:nvPr>
            <p:ph type="sldNum" sz="quarter" idx="12"/>
          </p:nvPr>
        </p:nvSpPr>
        <p:spPr/>
        <p:txBody>
          <a:bodyPr/>
          <a:lstStyle/>
          <a:p>
            <a:fld id="{3FE21E33-B609-429C-BA83-C0C395D1D8C0}" type="slidenum">
              <a:rPr lang="en-US" smtClean="0"/>
              <a:t>‹#›</a:t>
            </a:fld>
            <a:endParaRPr lang="en-US"/>
          </a:p>
        </p:txBody>
      </p:sp>
      <p:sp>
        <p:nvSpPr>
          <p:cNvPr id="13" name="TextBox 12">
            <a:extLst>
              <a:ext uri="{FF2B5EF4-FFF2-40B4-BE49-F238E27FC236}">
                <a16:creationId xmlns:a16="http://schemas.microsoft.com/office/drawing/2014/main" id="{596CFCEE-35E3-4D15-9B36-48B8841FF876}"/>
              </a:ext>
            </a:extLst>
          </p:cNvPr>
          <p:cNvSpPr txBox="1"/>
          <p:nvPr/>
        </p:nvSpPr>
        <p:spPr>
          <a:xfrm>
            <a:off x="838200" y="5351750"/>
            <a:ext cx="4114801" cy="369331"/>
          </a:xfrm>
          <a:prstGeom prst="rect">
            <a:avLst/>
          </a:prstGeom>
          <a:noFill/>
        </p:spPr>
        <p:txBody>
          <a:bodyPr wrap="square" rtlCol="0">
            <a:spAutoFit/>
          </a:bodyPr>
          <a:lstStyle/>
          <a:p>
            <a:r>
              <a:rPr lang="en-US">
                <a:solidFill>
                  <a:schemeClr val="accent4"/>
                </a:solidFill>
              </a:rPr>
              <a:t>Insert body copy here.</a:t>
            </a:r>
          </a:p>
        </p:txBody>
      </p:sp>
      <p:sp>
        <p:nvSpPr>
          <p:cNvPr id="8" name="Picture Placeholder 7">
            <a:extLst>
              <a:ext uri="{FF2B5EF4-FFF2-40B4-BE49-F238E27FC236}">
                <a16:creationId xmlns:a16="http://schemas.microsoft.com/office/drawing/2014/main" id="{103B0ED4-7CF6-4DC8-90E9-86FD2545F099}"/>
              </a:ext>
            </a:extLst>
          </p:cNvPr>
          <p:cNvSpPr>
            <a:spLocks noGrp="1"/>
          </p:cNvSpPr>
          <p:nvPr>
            <p:ph type="pic" sz="quarter" idx="13"/>
          </p:nvPr>
        </p:nvSpPr>
        <p:spPr>
          <a:xfrm>
            <a:off x="838201" y="664985"/>
            <a:ext cx="2743199" cy="5528030"/>
          </a:xfrm>
        </p:spPr>
        <p:txBody>
          <a:bodyPr/>
          <a:lstStyle/>
          <a:p>
            <a:r>
              <a:rPr lang="en-US"/>
              <a:t>Click icon to add picture</a:t>
            </a:r>
          </a:p>
        </p:txBody>
      </p:sp>
      <p:pic>
        <p:nvPicPr>
          <p:cNvPr id="17" name="Picture 16" descr="Icon&#10;&#10;Description automatically generated">
            <a:extLst>
              <a:ext uri="{FF2B5EF4-FFF2-40B4-BE49-F238E27FC236}">
                <a16:creationId xmlns:a16="http://schemas.microsoft.com/office/drawing/2014/main" id="{F3E76BA8-53B2-48DC-B18D-AE3FD8450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20" name="Straight Connector 19">
            <a:extLst>
              <a:ext uri="{FF2B5EF4-FFF2-40B4-BE49-F238E27FC236}">
                <a16:creationId xmlns:a16="http://schemas.microsoft.com/office/drawing/2014/main" id="{87A98D18-3CC1-419F-8502-5E1177F6425B}"/>
              </a:ext>
            </a:extLst>
          </p:cNvPr>
          <p:cNvCxnSpPr>
            <a:cxnSpLocks/>
          </p:cNvCxnSpPr>
          <p:nvPr/>
        </p:nvCxnSpPr>
        <p:spPr>
          <a:xfrm>
            <a:off x="5324475" y="1979612"/>
            <a:ext cx="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5EE130-0A93-459A-8D51-77F1ADAB49DA}"/>
              </a:ext>
            </a:extLst>
          </p:cNvPr>
          <p:cNvCxnSpPr>
            <a:cxnSpLocks/>
          </p:cNvCxnSpPr>
          <p:nvPr/>
        </p:nvCxnSpPr>
        <p:spPr>
          <a:xfrm flipH="1">
            <a:off x="4419601" y="2718276"/>
            <a:ext cx="6934199"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6FE9BB3-B22C-4DEA-9414-891F0E53F98D}"/>
              </a:ext>
            </a:extLst>
          </p:cNvPr>
          <p:cNvSpPr>
            <a:spLocks noGrp="1"/>
          </p:cNvSpPr>
          <p:nvPr>
            <p:ph type="title"/>
          </p:nvPr>
        </p:nvSpPr>
        <p:spPr>
          <a:xfrm>
            <a:off x="4419601" y="2821046"/>
            <a:ext cx="6935054" cy="1325563"/>
          </a:xfrm>
        </p:spPr>
        <p:txBody>
          <a:bodyPr/>
          <a:lstStyle>
            <a:lvl1pPr algn="r">
              <a:defRPr>
                <a:solidFill>
                  <a:schemeClr val="accent4"/>
                </a:solidFill>
              </a:defRPr>
            </a:lvl1pPr>
          </a:lstStyle>
          <a:p>
            <a:r>
              <a:rPr lang="en-US"/>
              <a:t>Click to edit Master title style</a:t>
            </a:r>
          </a:p>
        </p:txBody>
      </p:sp>
      <p:sp>
        <p:nvSpPr>
          <p:cNvPr id="16" name="Text Placeholder 10">
            <a:extLst>
              <a:ext uri="{FF2B5EF4-FFF2-40B4-BE49-F238E27FC236}">
                <a16:creationId xmlns:a16="http://schemas.microsoft.com/office/drawing/2014/main" id="{1EEFC83D-AD80-4202-AFFB-7D2C7555383F}"/>
              </a:ext>
            </a:extLst>
          </p:cNvPr>
          <p:cNvSpPr>
            <a:spLocks noGrp="1"/>
          </p:cNvSpPr>
          <p:nvPr>
            <p:ph type="body" sz="quarter" idx="14"/>
          </p:nvPr>
        </p:nvSpPr>
        <p:spPr>
          <a:xfrm>
            <a:off x="4418746" y="2246313"/>
            <a:ext cx="6935054" cy="401637"/>
          </a:xfrm>
        </p:spPr>
        <p:txBody>
          <a:bodyPr>
            <a:noAutofit/>
          </a:bodyPr>
          <a:lstStyle>
            <a:lvl1pPr algn="r">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010035"/>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2_Custom Layout">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5D191A-D923-4772-9ED4-84FD748A9C7C}"/>
              </a:ext>
            </a:extLst>
          </p:cNvPr>
          <p:cNvSpPr/>
          <p:nvPr/>
        </p:nvSpPr>
        <p:spPr>
          <a:xfrm>
            <a:off x="0" y="1"/>
            <a:ext cx="35814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5E97811-8372-4222-8914-B512EF458D42}"/>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E90C4A48-C772-4F61-ADD8-5CAF8911CC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4EC202-9EA5-4AD1-BABD-20AA00571CAC}"/>
              </a:ext>
            </a:extLst>
          </p:cNvPr>
          <p:cNvSpPr>
            <a:spLocks noGrp="1"/>
          </p:cNvSpPr>
          <p:nvPr>
            <p:ph type="sldNum" sz="quarter" idx="12"/>
          </p:nvPr>
        </p:nvSpPr>
        <p:spPr/>
        <p:txBody>
          <a:bodyPr/>
          <a:lstStyle/>
          <a:p>
            <a:fld id="{3FE21E33-B609-429C-BA83-C0C395D1D8C0}" type="slidenum">
              <a:rPr lang="en-US" smtClean="0"/>
              <a:t>‹#›</a:t>
            </a:fld>
            <a:endParaRPr lang="en-US"/>
          </a:p>
        </p:txBody>
      </p:sp>
      <p:sp>
        <p:nvSpPr>
          <p:cNvPr id="13" name="TextBox 12">
            <a:extLst>
              <a:ext uri="{FF2B5EF4-FFF2-40B4-BE49-F238E27FC236}">
                <a16:creationId xmlns:a16="http://schemas.microsoft.com/office/drawing/2014/main" id="{596CFCEE-35E3-4D15-9B36-48B8841FF876}"/>
              </a:ext>
            </a:extLst>
          </p:cNvPr>
          <p:cNvSpPr txBox="1"/>
          <p:nvPr/>
        </p:nvSpPr>
        <p:spPr>
          <a:xfrm>
            <a:off x="838200" y="5351750"/>
            <a:ext cx="4114801" cy="369331"/>
          </a:xfrm>
          <a:prstGeom prst="rect">
            <a:avLst/>
          </a:prstGeom>
          <a:noFill/>
        </p:spPr>
        <p:txBody>
          <a:bodyPr wrap="square" rtlCol="0">
            <a:spAutoFit/>
          </a:bodyPr>
          <a:lstStyle/>
          <a:p>
            <a:r>
              <a:rPr lang="en-US">
                <a:solidFill>
                  <a:schemeClr val="accent4"/>
                </a:solidFill>
              </a:rPr>
              <a:t>Insert body copy here.</a:t>
            </a:r>
          </a:p>
        </p:txBody>
      </p:sp>
      <p:sp>
        <p:nvSpPr>
          <p:cNvPr id="8" name="Picture Placeholder 7">
            <a:extLst>
              <a:ext uri="{FF2B5EF4-FFF2-40B4-BE49-F238E27FC236}">
                <a16:creationId xmlns:a16="http://schemas.microsoft.com/office/drawing/2014/main" id="{103B0ED4-7CF6-4DC8-90E9-86FD2545F099}"/>
              </a:ext>
            </a:extLst>
          </p:cNvPr>
          <p:cNvSpPr>
            <a:spLocks noGrp="1"/>
          </p:cNvSpPr>
          <p:nvPr>
            <p:ph type="pic" sz="quarter" idx="13"/>
          </p:nvPr>
        </p:nvSpPr>
        <p:spPr>
          <a:xfrm>
            <a:off x="838201" y="664985"/>
            <a:ext cx="2743199" cy="5528030"/>
          </a:xfrm>
        </p:spPr>
        <p:txBody>
          <a:bodyPr/>
          <a:lstStyle/>
          <a:p>
            <a:r>
              <a:rPr lang="en-US"/>
              <a:t>Click icon to add picture</a:t>
            </a:r>
          </a:p>
        </p:txBody>
      </p:sp>
      <p:pic>
        <p:nvPicPr>
          <p:cNvPr id="17" name="Picture 16" descr="Icon&#10;&#10;Description automatically generated">
            <a:extLst>
              <a:ext uri="{FF2B5EF4-FFF2-40B4-BE49-F238E27FC236}">
                <a16:creationId xmlns:a16="http://schemas.microsoft.com/office/drawing/2014/main" id="{F3E76BA8-53B2-48DC-B18D-AE3FD8450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cxnSp>
        <p:nvCxnSpPr>
          <p:cNvPr id="20" name="Straight Connector 19">
            <a:extLst>
              <a:ext uri="{FF2B5EF4-FFF2-40B4-BE49-F238E27FC236}">
                <a16:creationId xmlns:a16="http://schemas.microsoft.com/office/drawing/2014/main" id="{87A98D18-3CC1-419F-8502-5E1177F6425B}"/>
              </a:ext>
            </a:extLst>
          </p:cNvPr>
          <p:cNvCxnSpPr>
            <a:cxnSpLocks/>
          </p:cNvCxnSpPr>
          <p:nvPr/>
        </p:nvCxnSpPr>
        <p:spPr>
          <a:xfrm>
            <a:off x="5324475" y="1979612"/>
            <a:ext cx="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5EE130-0A93-459A-8D51-77F1ADAB49DA}"/>
              </a:ext>
            </a:extLst>
          </p:cNvPr>
          <p:cNvCxnSpPr>
            <a:cxnSpLocks/>
          </p:cNvCxnSpPr>
          <p:nvPr/>
        </p:nvCxnSpPr>
        <p:spPr>
          <a:xfrm flipH="1">
            <a:off x="4419601" y="2718276"/>
            <a:ext cx="6934199"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76FE9BB3-B22C-4DEA-9414-891F0E53F98D}"/>
              </a:ext>
            </a:extLst>
          </p:cNvPr>
          <p:cNvSpPr>
            <a:spLocks noGrp="1"/>
          </p:cNvSpPr>
          <p:nvPr>
            <p:ph type="title"/>
          </p:nvPr>
        </p:nvSpPr>
        <p:spPr>
          <a:xfrm>
            <a:off x="4419601" y="2821046"/>
            <a:ext cx="6935054" cy="1325563"/>
          </a:xfrm>
        </p:spPr>
        <p:txBody>
          <a:bodyPr/>
          <a:lstStyle>
            <a:lvl1pPr algn="r">
              <a:defRPr>
                <a:solidFill>
                  <a:schemeClr val="accent4"/>
                </a:solidFill>
              </a:defRPr>
            </a:lvl1pPr>
          </a:lstStyle>
          <a:p>
            <a:r>
              <a:rPr lang="en-US"/>
              <a:t>Click to edit Master title style</a:t>
            </a:r>
          </a:p>
        </p:txBody>
      </p:sp>
      <p:sp>
        <p:nvSpPr>
          <p:cNvPr id="16" name="Text Placeholder 10">
            <a:extLst>
              <a:ext uri="{FF2B5EF4-FFF2-40B4-BE49-F238E27FC236}">
                <a16:creationId xmlns:a16="http://schemas.microsoft.com/office/drawing/2014/main" id="{D727CB11-3D48-4A37-AF08-0F768A4E5DF1}"/>
              </a:ext>
            </a:extLst>
          </p:cNvPr>
          <p:cNvSpPr>
            <a:spLocks noGrp="1"/>
          </p:cNvSpPr>
          <p:nvPr>
            <p:ph type="body" sz="quarter" idx="14"/>
          </p:nvPr>
        </p:nvSpPr>
        <p:spPr>
          <a:xfrm>
            <a:off x="4418746" y="2246313"/>
            <a:ext cx="6935054" cy="401637"/>
          </a:xfrm>
        </p:spPr>
        <p:txBody>
          <a:bodyPr>
            <a:noAutofit/>
          </a:bodyPr>
          <a:lstStyle>
            <a:lvl1pPr algn="r">
              <a:defRPr sz="1800">
                <a:solidFill>
                  <a:schemeClr val="tx1"/>
                </a:solidFill>
                <a:latin typeface="+mn-lt"/>
              </a:defRPr>
            </a:lvl1pPr>
            <a:lvl2pPr algn="r">
              <a:defRPr sz="1200">
                <a:solidFill>
                  <a:schemeClr val="bg1"/>
                </a:solidFill>
              </a:defRPr>
            </a:lvl2pPr>
            <a:lvl3pPr algn="r">
              <a:defRPr sz="1200">
                <a:solidFill>
                  <a:schemeClr val="bg1"/>
                </a:solidFill>
              </a:defRPr>
            </a:lvl3pPr>
            <a:lvl4pPr algn="r">
              <a:defRPr sz="1200">
                <a:solidFill>
                  <a:schemeClr val="bg1"/>
                </a:solidFill>
              </a:defRPr>
            </a:lvl4pPr>
            <a:lvl5pPr algn="r">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23643179"/>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1"/>
        </a:solidFill>
        <a:effectLst/>
      </p:bgPr>
    </p:bg>
    <p:spTree>
      <p:nvGrpSpPr>
        <p:cNvPr id="1" name=""/>
        <p:cNvGrpSpPr/>
        <p:nvPr/>
      </p:nvGrpSpPr>
      <p:grpSpPr>
        <a:xfrm>
          <a:off x="0" y="0"/>
          <a:ext cx="0" cy="0"/>
          <a:chOff x="0" y="0"/>
          <a:chExt cx="0" cy="0"/>
        </a:xfrm>
      </p:grpSpPr>
      <p:pic>
        <p:nvPicPr>
          <p:cNvPr id="22" name="Picture 32">
            <a:extLst>
              <a:ext uri="{FF2B5EF4-FFF2-40B4-BE49-F238E27FC236}">
                <a16:creationId xmlns:a16="http://schemas.microsoft.com/office/drawing/2014/main" id="{87A26BFC-1229-46A5-BE3D-733815719B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23" name="Picture 22" descr="Icon&#10;&#10;Description automatically generated">
            <a:extLst>
              <a:ext uri="{FF2B5EF4-FFF2-40B4-BE49-F238E27FC236}">
                <a16:creationId xmlns:a16="http://schemas.microsoft.com/office/drawing/2014/main" id="{ECABEAAF-03AA-476C-B89C-516182A8B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38684548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2"/>
      </p:bgRef>
    </p:bg>
    <p:spTree>
      <p:nvGrpSpPr>
        <p:cNvPr id="1" name=""/>
        <p:cNvGrpSpPr/>
        <p:nvPr/>
      </p:nvGrpSpPr>
      <p:grpSpPr>
        <a:xfrm>
          <a:off x="0" y="0"/>
          <a:ext cx="0" cy="0"/>
          <a:chOff x="0" y="0"/>
          <a:chExt cx="0" cy="0"/>
        </a:xfrm>
      </p:grpSpPr>
      <p:pic>
        <p:nvPicPr>
          <p:cNvPr id="8" name="Picture 32">
            <a:extLst>
              <a:ext uri="{FF2B5EF4-FFF2-40B4-BE49-F238E27FC236}">
                <a16:creationId xmlns:a16="http://schemas.microsoft.com/office/drawing/2014/main" id="{D169A2AF-DD0A-4B0A-842D-367764778C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BEC24E65-5DB1-4474-BD13-7934BC195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1650375552"/>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Title Slide">
    <p:bg>
      <p:bgRef idx="1001">
        <a:schemeClr val="bg1"/>
      </p:bgRef>
    </p:bg>
    <p:spTree>
      <p:nvGrpSpPr>
        <p:cNvPr id="1" name=""/>
        <p:cNvGrpSpPr/>
        <p:nvPr/>
      </p:nvGrpSpPr>
      <p:grpSpPr>
        <a:xfrm>
          <a:off x="0" y="0"/>
          <a:ext cx="0" cy="0"/>
          <a:chOff x="0" y="0"/>
          <a:chExt cx="0" cy="0"/>
        </a:xfrm>
      </p:grpSpPr>
      <p:pic>
        <p:nvPicPr>
          <p:cNvPr id="8" name="Picture 32">
            <a:extLst>
              <a:ext uri="{FF2B5EF4-FFF2-40B4-BE49-F238E27FC236}">
                <a16:creationId xmlns:a16="http://schemas.microsoft.com/office/drawing/2014/main" id="{183FB5B1-89B3-4F99-B134-21F4282205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702490" y="206476"/>
            <a:ext cx="13303046" cy="6651523"/>
          </a:xfrm>
          <a:prstGeom prst="rect">
            <a:avLst/>
          </a:prstGeom>
        </p:spPr>
      </p:pic>
      <p:sp>
        <p:nvSpPr>
          <p:cNvPr id="4" name="Date Placeholder 3">
            <a:extLst>
              <a:ext uri="{FF2B5EF4-FFF2-40B4-BE49-F238E27FC236}">
                <a16:creationId xmlns:a16="http://schemas.microsoft.com/office/drawing/2014/main" id="{3408B660-8BD6-495B-A494-C56C220ABC79}"/>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E020240E-8CB3-4CBD-BE5D-8949B8A78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78CD9-CF1F-4152-9738-40AB988D3BEF}"/>
              </a:ext>
            </a:extLst>
          </p:cNvPr>
          <p:cNvSpPr>
            <a:spLocks noGrp="1"/>
          </p:cNvSpPr>
          <p:nvPr>
            <p:ph type="sldNum" sz="quarter" idx="12"/>
          </p:nvPr>
        </p:nvSpPr>
        <p:spPr/>
        <p:txBody>
          <a:bodyPr/>
          <a:lstStyle/>
          <a:p>
            <a:fld id="{3FE21E33-B609-429C-BA83-C0C395D1D8C0}" type="slidenum">
              <a:rPr lang="en-US" smtClean="0"/>
              <a:t>‹#›</a:t>
            </a:fld>
            <a:endParaRPr lang="en-US"/>
          </a:p>
        </p:txBody>
      </p:sp>
      <p:pic>
        <p:nvPicPr>
          <p:cNvPr id="9" name="Picture 8" descr="Icon&#10;&#10;Description automatically generated">
            <a:extLst>
              <a:ext uri="{FF2B5EF4-FFF2-40B4-BE49-F238E27FC236}">
                <a16:creationId xmlns:a16="http://schemas.microsoft.com/office/drawing/2014/main" id="{0A4F49A5-4C70-45A5-A27F-052E52213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3947568774"/>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3C86-6FC4-4F74-89BF-174A06C12BE5}"/>
              </a:ext>
            </a:extLst>
          </p:cNvPr>
          <p:cNvSpPr>
            <a:spLocks noGrp="1"/>
          </p:cNvSpPr>
          <p:nvPr>
            <p:ph type="title"/>
          </p:nvPr>
        </p:nvSpPr>
        <p:spPr>
          <a:xfrm>
            <a:off x="831850" y="2633662"/>
            <a:ext cx="10515600" cy="1133475"/>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7D92E447-59AD-4F64-A226-0B5540E06BEA}"/>
              </a:ext>
            </a:extLst>
          </p:cNvPr>
          <p:cNvSpPr>
            <a:spLocks noGrp="1"/>
          </p:cNvSpPr>
          <p:nvPr>
            <p:ph type="body" idx="1"/>
          </p:nvPr>
        </p:nvSpPr>
        <p:spPr>
          <a:xfrm>
            <a:off x="831850" y="3794125"/>
            <a:ext cx="10515600" cy="1500187"/>
          </a:xfrm>
        </p:spPr>
        <p:txBody>
          <a:bodyPr/>
          <a:lstStyle>
            <a:lvl1pPr marL="0" indent="0" algn="ctr">
              <a:buNone/>
              <a:defRPr sz="2400">
                <a:solidFill>
                  <a:schemeClr val="tx1">
                    <a:tint val="75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670D8-2D42-43DD-B6C2-BFB723922F53}"/>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682A1238-0788-4E46-95A4-B9007C216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C44EF-29D5-4ECD-9C6B-4D26C8E50044}"/>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215197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FEC-1AFD-401D-ADD3-353C9FEA49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A2072-69B6-4278-A24D-2F677F045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0434D-4A6A-4C82-AD0F-3042474D14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21A66F-45B7-47DD-9207-0C27CC2C5E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D86AA1-8735-48AB-8FC5-E544B8A058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57FEA3-0611-4CCF-B8E5-3DF4862C7906}"/>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8" name="Footer Placeholder 7">
            <a:extLst>
              <a:ext uri="{FF2B5EF4-FFF2-40B4-BE49-F238E27FC236}">
                <a16:creationId xmlns:a16="http://schemas.microsoft.com/office/drawing/2014/main" id="{B58AB2AD-B2B3-4BF3-9DCA-E41FBB7112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550F6D-2B5C-4BA8-8F15-5E29DD02C34D}"/>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8738263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F003-E011-48AA-8BFE-245AB6DA6D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81A9A8-4FA0-4BCE-8AB0-A2816DAE8AAA}"/>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4" name="Footer Placeholder 3">
            <a:extLst>
              <a:ext uri="{FF2B5EF4-FFF2-40B4-BE49-F238E27FC236}">
                <a16:creationId xmlns:a16="http://schemas.microsoft.com/office/drawing/2014/main" id="{2698B51A-FC2E-4669-A292-1197A642E1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E3519D-DC81-4064-8BDF-CD5A969ED941}"/>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36139709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1698D-E171-4DBF-958F-4B9EE4714C69}"/>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3" name="Footer Placeholder 2">
            <a:extLst>
              <a:ext uri="{FF2B5EF4-FFF2-40B4-BE49-F238E27FC236}">
                <a16:creationId xmlns:a16="http://schemas.microsoft.com/office/drawing/2014/main" id="{90987592-864F-4025-B952-D1CFE26F1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13E7B7-C57F-48E3-A7C3-F4FEC0625AA9}"/>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284429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erry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CF0072"/>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E77140ED-F206-4C7E-9160-32CF4CACF169}"/>
              </a:ext>
            </a:extLst>
          </p:cNvPr>
          <p:cNvPicPr>
            <a:picLocks noChangeAspect="1"/>
          </p:cNvPicPr>
          <p:nvPr userDrawn="1"/>
        </p:nvPicPr>
        <p:blipFill>
          <a:blip r:embed="rId2"/>
          <a:stretch>
            <a:fillRect/>
          </a:stretch>
        </p:blipFill>
        <p:spPr>
          <a:xfrm>
            <a:off x="10586124" y="6286783"/>
            <a:ext cx="1337644" cy="282255"/>
          </a:xfrm>
          <a:prstGeom prst="rect">
            <a:avLst/>
          </a:prstGeom>
        </p:spPr>
      </p:pic>
    </p:spTree>
    <p:extLst>
      <p:ext uri="{BB962C8B-B14F-4D97-AF65-F5344CB8AC3E}">
        <p14:creationId xmlns:p14="http://schemas.microsoft.com/office/powerpoint/2010/main" val="36816004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1698D-E171-4DBF-958F-4B9EE4714C69}"/>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3" name="Footer Placeholder 2">
            <a:extLst>
              <a:ext uri="{FF2B5EF4-FFF2-40B4-BE49-F238E27FC236}">
                <a16:creationId xmlns:a16="http://schemas.microsoft.com/office/drawing/2014/main" id="{90987592-864F-4025-B952-D1CFE26F1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13E7B7-C57F-48E3-A7C3-F4FEC0625AA9}"/>
              </a:ext>
            </a:extLst>
          </p:cNvPr>
          <p:cNvSpPr>
            <a:spLocks noGrp="1"/>
          </p:cNvSpPr>
          <p:nvPr>
            <p:ph type="sldNum" sz="quarter" idx="12"/>
          </p:nvPr>
        </p:nvSpPr>
        <p:spPr/>
        <p:txBody>
          <a:bodyPr/>
          <a:lstStyle/>
          <a:p>
            <a:fld id="{3FE21E33-B609-429C-BA83-C0C395D1D8C0}" type="slidenum">
              <a:rPr lang="en-US" smtClean="0"/>
              <a:t>‹#›</a:t>
            </a:fld>
            <a:endParaRPr lang="en-US"/>
          </a:p>
        </p:txBody>
      </p:sp>
      <p:sp>
        <p:nvSpPr>
          <p:cNvPr id="6" name="Picture Placeholder 5">
            <a:extLst>
              <a:ext uri="{FF2B5EF4-FFF2-40B4-BE49-F238E27FC236}">
                <a16:creationId xmlns:a16="http://schemas.microsoft.com/office/drawing/2014/main" id="{B5C732B9-EC67-45AC-8314-23B2BB03432D}"/>
              </a:ext>
            </a:extLst>
          </p:cNvPr>
          <p:cNvSpPr>
            <a:spLocks noGrp="1"/>
          </p:cNvSpPr>
          <p:nvPr>
            <p:ph type="pic" sz="quarter" idx="13"/>
          </p:nvPr>
        </p:nvSpPr>
        <p:spPr>
          <a:xfrm>
            <a:off x="0" y="0"/>
            <a:ext cx="5319713" cy="6858000"/>
          </a:xfrm>
        </p:spPr>
        <p:txBody>
          <a:bodyPr/>
          <a:lstStyle/>
          <a:p>
            <a:endParaRPr lang="en-US"/>
          </a:p>
        </p:txBody>
      </p:sp>
    </p:spTree>
    <p:extLst>
      <p:ext uri="{BB962C8B-B14F-4D97-AF65-F5344CB8AC3E}">
        <p14:creationId xmlns:p14="http://schemas.microsoft.com/office/powerpoint/2010/main" val="9949038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F830-43C0-4007-ADCE-7AB8E1BDCE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EDA75E-9FEF-4DEE-B1A7-B2BFDBFAE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D0965C-EB0E-46B5-812B-776201BE3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B120A-3F5C-4C8F-AE53-1EA327302BCA}"/>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7386EE85-D457-4347-8CE6-90E24E1A5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63A8C-E091-4EB0-888E-E67038B0E2F3}"/>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19822323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735C-A892-45A9-967A-7C0A81CDB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047A25-51E5-4A24-A16E-D1D33FE03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31F16C3-7ACD-4680-BB4D-477E8767E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5B9C5-C896-465B-869C-BCBF0A670E02}"/>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6" name="Footer Placeholder 5">
            <a:extLst>
              <a:ext uri="{FF2B5EF4-FFF2-40B4-BE49-F238E27FC236}">
                <a16:creationId xmlns:a16="http://schemas.microsoft.com/office/drawing/2014/main" id="{B5D5D5E0-27E7-4A18-BA04-5415536FE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85E9-3BBB-485C-AFEE-AE2F5A18A61E}"/>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3402900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7D73-F7AA-4DE2-BF75-4BD8203B4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07FC04-E12E-4EAE-B8D0-8BA29F2A3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6BCC1B-B370-4BDD-A92F-F337FC4F1C71}"/>
              </a:ext>
            </a:extLst>
          </p:cNvPr>
          <p:cNvSpPr>
            <a:spLocks noGrp="1"/>
          </p:cNvSpPr>
          <p:nvPr>
            <p:ph type="dt" sz="half" idx="10"/>
          </p:nvPr>
        </p:nvSpPr>
        <p:spPr/>
        <p:txBody>
          <a:body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A9D1937E-A05B-4348-9D3D-1ED20961E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BB85D-A0B3-4928-B190-6BDC89655632}"/>
              </a:ext>
            </a:extLst>
          </p:cNvPr>
          <p:cNvSpPr>
            <a:spLocks noGrp="1"/>
          </p:cNvSpPr>
          <p:nvPr>
            <p:ph type="sldNum" sz="quarter" idx="12"/>
          </p:nvPr>
        </p:nvSpPr>
        <p:spPr/>
        <p:txBody>
          <a:bodyPr/>
          <a:lstStyle/>
          <a:p>
            <a:fld id="{3FE21E33-B609-429C-BA83-C0C395D1D8C0}" type="slidenum">
              <a:rPr lang="en-US" smtClean="0"/>
              <a:t>‹#›</a:t>
            </a:fld>
            <a:endParaRPr lang="en-US"/>
          </a:p>
        </p:txBody>
      </p:sp>
    </p:spTree>
    <p:extLst>
      <p:ext uri="{BB962C8B-B14F-4D97-AF65-F5344CB8AC3E}">
        <p14:creationId xmlns:p14="http://schemas.microsoft.com/office/powerpoint/2010/main" val="10907033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34102661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1866900" y="2618190"/>
            <a:ext cx="4229100" cy="1621619"/>
          </a:xfrm>
        </p:spPr>
        <p:txBody>
          <a:bodyPr/>
          <a:lstStyle>
            <a:lvl1pPr>
              <a:defRPr sz="3600"/>
            </a:lvl1pPr>
          </a:lstStyle>
          <a:p>
            <a:r>
              <a:rPr lang="en-US"/>
              <a:t>CLICK TO EDIT MASTER TITLE STYLE</a:t>
            </a:r>
          </a:p>
        </p:txBody>
      </p:sp>
    </p:spTree>
    <p:extLst>
      <p:ext uri="{BB962C8B-B14F-4D97-AF65-F5344CB8AC3E}">
        <p14:creationId xmlns:p14="http://schemas.microsoft.com/office/powerpoint/2010/main" val="396843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erry Header and Arrows">
    <p:bg>
      <p:bgPr>
        <a:solidFill>
          <a:srgbClr val="DCDC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1411-A941-4CBF-9716-44B3F9AD023A}"/>
              </a:ext>
            </a:extLst>
          </p:cNvPr>
          <p:cNvSpPr>
            <a:spLocks noGrp="1"/>
          </p:cNvSpPr>
          <p:nvPr>
            <p:ph type="title"/>
          </p:nvPr>
        </p:nvSpPr>
        <p:spPr/>
        <p:txBody>
          <a:bodyPr/>
          <a:lstStyle>
            <a:lvl1pPr>
              <a:defRPr>
                <a:solidFill>
                  <a:srgbClr val="CF0072"/>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5CB7C9AE-AE47-4FD2-9671-BA7D6ACA0B72}"/>
              </a:ext>
            </a:extLst>
          </p:cNvPr>
          <p:cNvSpPr/>
          <p:nvPr userDrawn="1"/>
        </p:nvSpPr>
        <p:spPr>
          <a:xfrm>
            <a:off x="874022" y="2024128"/>
            <a:ext cx="5221978" cy="2809744"/>
          </a:xfrm>
          <a:prstGeom prst="rect">
            <a:avLst/>
          </a:prstGeom>
        </p:spPr>
        <p:txBody>
          <a:bodyPr wrap="square">
            <a:spAutoFit/>
          </a:bodyPr>
          <a:lstStyle/>
          <a:p>
            <a:pPr>
              <a:lnSpc>
                <a:spcPct val="107000"/>
              </a:lnSpc>
              <a:spcAft>
                <a:spcPts val="800"/>
              </a:spcAft>
            </a:pPr>
            <a:r>
              <a:rPr lang="en-US" dirty="0">
                <a:solidFill>
                  <a:schemeClr val="bg2">
                    <a:lumMod val="10000"/>
                  </a:schemeClr>
                </a:solidFill>
                <a:latin typeface="Avenir Black" panose="020B0803020203020204" pitchFamily="34" charset="0"/>
                <a:ea typeface="Calibri" panose="020F0502020204030204" pitchFamily="34" charset="0"/>
                <a:cs typeface="Avenir Black"/>
              </a:rPr>
              <a:t>Example of stylized bullets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Black"/>
              </a:rPr>
              <a:t>   </a:t>
            </a:r>
            <a:r>
              <a:rPr lang="en-US" dirty="0">
                <a:solidFill>
                  <a:schemeClr val="bg2">
                    <a:lumMod val="10000"/>
                  </a:schemeClr>
                </a:solidFill>
                <a:latin typeface="Avenir" panose="020B0503020203020204" pitchFamily="34" charset="0"/>
                <a:ea typeface="Calibri" panose="020F0502020204030204" pitchFamily="34" charset="0"/>
                <a:cs typeface="Avenir Medium"/>
              </a:rPr>
              <a:t>   Gray slide works for light colored graphics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Arrow bullets cut &amp; pasted</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You can increase the size of the arrows</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Screenshot of the </a:t>
            </a:r>
            <a:r>
              <a:rPr lang="en-US" dirty="0" err="1">
                <a:solidFill>
                  <a:schemeClr val="bg2">
                    <a:lumMod val="10000"/>
                  </a:schemeClr>
                </a:solidFill>
                <a:latin typeface="Avenir" panose="020B0503020203020204" pitchFamily="34" charset="0"/>
                <a:ea typeface="Calibri" panose="020F0502020204030204" pitchFamily="34" charset="0"/>
                <a:cs typeface="Avenir Medium"/>
              </a:rPr>
              <a:t>AvionteBOLD</a:t>
            </a:r>
            <a:r>
              <a:rPr lang="en-US" dirty="0">
                <a:solidFill>
                  <a:schemeClr val="bg2">
                    <a:lumMod val="10000"/>
                  </a:schemeClr>
                </a:solidFill>
                <a:latin typeface="Avenir" panose="020B0503020203020204" pitchFamily="34" charset="0"/>
                <a:ea typeface="Calibri" panose="020F0502020204030204" pitchFamily="34" charset="0"/>
                <a:cs typeface="Avenir Medium"/>
              </a:rPr>
              <a:t> dashboard</a:t>
            </a:r>
          </a:p>
          <a:p>
            <a:pPr>
              <a:lnSpc>
                <a:spcPct val="140000"/>
              </a:lnSpc>
              <a:spcAft>
                <a:spcPts val="800"/>
              </a:spcAft>
            </a:pPr>
            <a:r>
              <a:rPr lang="en-US" dirty="0">
                <a:solidFill>
                  <a:schemeClr val="bg2">
                    <a:lumMod val="10000"/>
                  </a:schemeClr>
                </a:solidFill>
                <a:latin typeface="Avenir" panose="020B0503020203020204" pitchFamily="34" charset="0"/>
                <a:ea typeface="Calibri" panose="020F0502020204030204" pitchFamily="34" charset="0"/>
                <a:cs typeface="Avenir Medium"/>
              </a:rPr>
              <a:t>   </a:t>
            </a:r>
          </a:p>
        </p:txBody>
      </p:sp>
      <p:pic>
        <p:nvPicPr>
          <p:cNvPr id="7" name="Picture 6" descr="circle-arrow-blue1.png">
            <a:extLst>
              <a:ext uri="{FF2B5EF4-FFF2-40B4-BE49-F238E27FC236}">
                <a16:creationId xmlns:a16="http://schemas.microsoft.com/office/drawing/2014/main" id="{C6DEF054-CA7C-4DEE-B0C0-A77C6001F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2520818"/>
            <a:ext cx="346364" cy="346364"/>
          </a:xfrm>
          <a:prstGeom prst="rect">
            <a:avLst/>
          </a:prstGeom>
        </p:spPr>
      </p:pic>
      <p:pic>
        <p:nvPicPr>
          <p:cNvPr id="8" name="Picture 7" descr="circle-arrow-blue1.png">
            <a:extLst>
              <a:ext uri="{FF2B5EF4-FFF2-40B4-BE49-F238E27FC236}">
                <a16:creationId xmlns:a16="http://schemas.microsoft.com/office/drawing/2014/main" id="{C7151CD2-3670-479E-B074-07BEB085FA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2996044"/>
            <a:ext cx="346364" cy="346364"/>
          </a:xfrm>
          <a:prstGeom prst="rect">
            <a:avLst/>
          </a:prstGeom>
        </p:spPr>
      </p:pic>
      <p:pic>
        <p:nvPicPr>
          <p:cNvPr id="9" name="Picture 8" descr="circle-arrow-blue1.png">
            <a:extLst>
              <a:ext uri="{FF2B5EF4-FFF2-40B4-BE49-F238E27FC236}">
                <a16:creationId xmlns:a16="http://schemas.microsoft.com/office/drawing/2014/main" id="{E55DC2BD-F33F-40FC-A081-E93DF5403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3471270"/>
            <a:ext cx="346364" cy="346364"/>
          </a:xfrm>
          <a:prstGeom prst="rect">
            <a:avLst/>
          </a:prstGeom>
        </p:spPr>
      </p:pic>
      <p:pic>
        <p:nvPicPr>
          <p:cNvPr id="10" name="Picture 9" descr="circle-arrow-blue1.png">
            <a:extLst>
              <a:ext uri="{FF2B5EF4-FFF2-40B4-BE49-F238E27FC236}">
                <a16:creationId xmlns:a16="http://schemas.microsoft.com/office/drawing/2014/main" id="{EA47C908-773D-4BA5-86E6-24A301288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022" y="3938302"/>
            <a:ext cx="346364" cy="346364"/>
          </a:xfrm>
          <a:prstGeom prst="rect">
            <a:avLst/>
          </a:prstGeom>
        </p:spPr>
      </p:pic>
    </p:spTree>
    <p:extLst>
      <p:ext uri="{BB962C8B-B14F-4D97-AF65-F5344CB8AC3E}">
        <p14:creationId xmlns:p14="http://schemas.microsoft.com/office/powerpoint/2010/main" val="313782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slideLayout" Target="../slideLayouts/slideLayout82.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8" Type="http://schemas.openxmlformats.org/officeDocument/2006/relationships/slideLayout" Target="../slideLayouts/slideLayout85.xml"/><Relationship Id="rId5" Type="http://schemas.openxmlformats.org/officeDocument/2006/relationships/slideLayout" Target="../slideLayouts/slideLayout32.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slideLayout" Target="../slideLayouts/slideLayout83.xml"/><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59" Type="http://schemas.openxmlformats.org/officeDocument/2006/relationships/theme" Target="../theme/theme2.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slideLayout" Target="../slideLayouts/slideLayout81.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slideLayout" Target="../slideLayouts/slideLayout84.xml"/><Relationship Id="rId10" Type="http://schemas.openxmlformats.org/officeDocument/2006/relationships/slideLayout" Target="../slideLayouts/slideLayout37.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 Id="rId60"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147413-25F8-4F8C-8B84-07F020AC44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6605A4-3164-4721-898D-023C21585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1439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714" r:id="rId27"/>
  </p:sldLayoutIdLst>
  <p:txStyles>
    <p:titleStyle>
      <a:lvl1pPr algn="l" defTabSz="914400" rtl="0" eaLnBrk="1" latinLnBrk="0" hangingPunct="1">
        <a:lnSpc>
          <a:spcPct val="90000"/>
        </a:lnSpc>
        <a:spcBef>
          <a:spcPct val="0"/>
        </a:spcBef>
        <a:buNone/>
        <a:defRPr sz="3600" b="0" i="0" kern="1200">
          <a:solidFill>
            <a:schemeClr val="tx1"/>
          </a:solidFill>
          <a:latin typeface="Avenir Medium" panose="02000503020000020003" pitchFamily="2" charset="0"/>
          <a:ea typeface="+mj-ea"/>
          <a:cs typeface="Avenir Medium" panose="02000503020000020003"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a:ea typeface="+mn-ea"/>
          <a:cs typeface="Georgi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a:ea typeface="+mn-ea"/>
          <a:cs typeface="Georgi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a:ea typeface="+mn-ea"/>
          <a:cs typeface="Georgi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a:ea typeface="+mn-ea"/>
          <a:cs typeface="Georgi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a:ea typeface="+mn-ea"/>
          <a:cs typeface="Georg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4EE2D-C4D9-4CDE-B108-D7E98B4BB0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FDCD59-9E22-4D81-9BFF-A0780646C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E3F2E-C855-452F-A422-42967CC63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70D16-3BE5-41C3-B143-0A826EA1C4B8}" type="datetimeFigureOut">
              <a:rPr lang="en-US" smtClean="0"/>
              <a:t>9/16/2022</a:t>
            </a:fld>
            <a:endParaRPr lang="en-US"/>
          </a:p>
        </p:txBody>
      </p:sp>
      <p:sp>
        <p:nvSpPr>
          <p:cNvPr id="5" name="Footer Placeholder 4">
            <a:extLst>
              <a:ext uri="{FF2B5EF4-FFF2-40B4-BE49-F238E27FC236}">
                <a16:creationId xmlns:a16="http://schemas.microsoft.com/office/drawing/2014/main" id="{8B9BBC67-F884-43A2-9605-D8AEAFD4F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54FCD3-9543-4FAB-8A94-A2C8A1898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21E33-B609-429C-BA83-C0C395D1D8C0}"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217A9B6F-5715-419F-A5A4-FE28083F61F9}"/>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11573612" y="6347314"/>
            <a:ext cx="618388" cy="510686"/>
          </a:xfrm>
          <a:prstGeom prst="rect">
            <a:avLst/>
          </a:prstGeom>
        </p:spPr>
      </p:pic>
    </p:spTree>
    <p:extLst>
      <p:ext uri="{BB962C8B-B14F-4D97-AF65-F5344CB8AC3E}">
        <p14:creationId xmlns:p14="http://schemas.microsoft.com/office/powerpoint/2010/main" val="76943362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 id="2147483762" r:id="rId47"/>
    <p:sldLayoutId id="2147483763" r:id="rId48"/>
    <p:sldLayoutId id="2147483764" r:id="rId49"/>
    <p:sldLayoutId id="2147483765" r:id="rId50"/>
    <p:sldLayoutId id="2147483766" r:id="rId51"/>
    <p:sldLayoutId id="2147483767" r:id="rId52"/>
    <p:sldLayoutId id="2147483768" r:id="rId53"/>
    <p:sldLayoutId id="2147483769" r:id="rId54"/>
    <p:sldLayoutId id="2147483770" r:id="rId55"/>
    <p:sldLayoutId id="2147483771" r:id="rId56"/>
    <p:sldLayoutId id="2147483772" r:id="rId57"/>
    <p:sldLayoutId id="2147483773" r:id="rId58"/>
  </p:sldLayoutIdLst>
  <p:txStyles>
    <p:title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5.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hyperlink" Target="https://support.avionte.com/hc/en-us/articles/236358988-ACA-Companion-Application-Insurance-Plan-Tab"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5.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5.xml"/><Relationship Id="rId1" Type="http://schemas.openxmlformats.org/officeDocument/2006/relationships/tags" Target="../tags/tag4.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5.xml"/><Relationship Id="rId1" Type="http://schemas.openxmlformats.org/officeDocument/2006/relationships/tags" Target="../tags/tag5.xml"/><Relationship Id="rId5" Type="http://schemas.openxmlformats.org/officeDocument/2006/relationships/hyperlink" Target="https://support.avionte.com/hc/en-us/articles/360001609608-ACA-Companion-Declination-Export-AQ" TargetMode="External"/><Relationship Id="rId4" Type="http://schemas.openxmlformats.org/officeDocument/2006/relationships/hyperlink" Target="https://support.avionte.com/hc/en-us/articles/235826327-Core-Application-ACA-Import-and-Expor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5.xml"/><Relationship Id="rId1" Type="http://schemas.openxmlformats.org/officeDocument/2006/relationships/tags" Target="../tags/tag6.xml"/><Relationship Id="rId4" Type="http://schemas.openxmlformats.org/officeDocument/2006/relationships/hyperlink" Target="https://support.avionte.com/hc/en-us/articles/115000579987-Fix-ACA-Companion-Application-Employee-Sync-Erro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80.xml"/><Relationship Id="rId6" Type="http://schemas.openxmlformats.org/officeDocument/2006/relationships/image" Target="../media/image31.svg"/><Relationship Id="rId5" Type="http://schemas.openxmlformats.org/officeDocument/2006/relationships/image" Target="../media/image21.png"/><Relationship Id="rId4" Type="http://schemas.openxmlformats.org/officeDocument/2006/relationships/image" Target="../media/image18.sv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8" Type="http://schemas.openxmlformats.org/officeDocument/2006/relationships/hyperlink" Target="https://support.avionte.com/hc/en-us/articles/235757328-Generate-1095C-and-1094C" TargetMode="External"/><Relationship Id="rId13" Type="http://schemas.openxmlformats.org/officeDocument/2006/relationships/image" Target="../media/image52.png"/><Relationship Id="rId3" Type="http://schemas.openxmlformats.org/officeDocument/2006/relationships/image" Target="../media/image46.png"/><Relationship Id="rId7" Type="http://schemas.openxmlformats.org/officeDocument/2006/relationships/hyperlink" Target="https://support.avionte.com/hc/en-us/articles/115000579987-ACA-Companion-Fix-Employee-Sync-Errors" TargetMode="External"/><Relationship Id="rId12" Type="http://schemas.openxmlformats.org/officeDocument/2006/relationships/image" Target="../media/image51.svg"/><Relationship Id="rId2" Type="http://schemas.openxmlformats.org/officeDocument/2006/relationships/notesSlide" Target="../notesSlides/notesSlide32.xml"/><Relationship Id="rId1" Type="http://schemas.openxmlformats.org/officeDocument/2006/relationships/slideLayout" Target="../slideLayouts/slideLayout65.xml"/><Relationship Id="rId6" Type="http://schemas.openxmlformats.org/officeDocument/2006/relationships/hyperlink" Target="https://avionteclassicsupport.zendesk.com/hc/en-us/articles/1500009667302-Standard-AQ-ACA-Companion-Employee-Offers" TargetMode="External"/><Relationship Id="rId11" Type="http://schemas.openxmlformats.org/officeDocument/2006/relationships/image" Target="../media/image50.png"/><Relationship Id="rId5" Type="http://schemas.openxmlformats.org/officeDocument/2006/relationships/hyperlink" Target="https://avionteclassicsupport.zendesk.com/hc/en-us/articles/1500009665262-Standard-AQ-ACA-Companion-Census-AQ" TargetMode="External"/><Relationship Id="rId10" Type="http://schemas.openxmlformats.org/officeDocument/2006/relationships/image" Target="../media/image49.svg"/><Relationship Id="rId4" Type="http://schemas.openxmlformats.org/officeDocument/2006/relationships/image" Target="../media/image47.svg"/><Relationship Id="rId9" Type="http://schemas.openxmlformats.org/officeDocument/2006/relationships/image" Target="../media/image48.png"/><Relationship Id="rId14" Type="http://schemas.openxmlformats.org/officeDocument/2006/relationships/image" Target="../media/image53.sv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3" Type="http://schemas.openxmlformats.org/officeDocument/2006/relationships/hyperlink" Target="https://avionteboldsupport.zendesk.com/hc/en-us/articles/4415795484819" TargetMode="External"/><Relationship Id="rId2" Type="http://schemas.openxmlformats.org/officeDocument/2006/relationships/notesSlide" Target="../notesSlides/notesSlide35.xml"/><Relationship Id="rId1" Type="http://schemas.openxmlformats.org/officeDocument/2006/relationships/slideLayout" Target="../slideLayouts/slideLayout59.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7.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31.svg"/><Relationship Id="rId2" Type="http://schemas.openxmlformats.org/officeDocument/2006/relationships/notesSlide" Target="../notesSlides/notesSlide37.xml"/><Relationship Id="rId1" Type="http://schemas.openxmlformats.org/officeDocument/2006/relationships/slideLayout" Target="../slideLayouts/slideLayout65.xml"/><Relationship Id="rId6" Type="http://schemas.openxmlformats.org/officeDocument/2006/relationships/image" Target="../media/image59.svg"/><Relationship Id="rId11" Type="http://schemas.openxmlformats.org/officeDocument/2006/relationships/image" Target="../media/image21.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5.xml"/><Relationship Id="rId1" Type="http://schemas.openxmlformats.org/officeDocument/2006/relationships/tags" Target="../tags/tag7.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8" Type="http://schemas.openxmlformats.org/officeDocument/2006/relationships/hyperlink" Target="https://support.avionte.com/hc/en-us/categories/115000082508-Affordable-Care-Act" TargetMode="External"/><Relationship Id="rId13" Type="http://schemas.openxmlformats.org/officeDocument/2006/relationships/image" Target="../media/image52.png"/><Relationship Id="rId3" Type="http://schemas.openxmlformats.org/officeDocument/2006/relationships/image" Target="../media/image46.png"/><Relationship Id="rId7" Type="http://schemas.openxmlformats.org/officeDocument/2006/relationships/hyperlink" Target="https://support.avionte.com/hc/en-us/articles/8826988478867-CONNECT-2022-It-s-Never-Too-Early-Steps-to-Prepare-for-Year-End" TargetMode="External"/><Relationship Id="rId12" Type="http://schemas.openxmlformats.org/officeDocument/2006/relationships/image" Target="../media/image51.svg"/><Relationship Id="rId2" Type="http://schemas.openxmlformats.org/officeDocument/2006/relationships/notesSlide" Target="../notesSlides/notesSlide39.xml"/><Relationship Id="rId1" Type="http://schemas.openxmlformats.org/officeDocument/2006/relationships/slideLayout" Target="../slideLayouts/slideLayout65.xml"/><Relationship Id="rId6" Type="http://schemas.openxmlformats.org/officeDocument/2006/relationships/hyperlink" Target="https://avionteclassicsupport.zendesk.com/hc/en-us/articles/360047908793-Social-Security-Number-Verification-Services-SSNVS-Feeds-and-Reports" TargetMode="External"/><Relationship Id="rId11" Type="http://schemas.openxmlformats.org/officeDocument/2006/relationships/image" Target="../media/image50.png"/><Relationship Id="rId5" Type="http://schemas.openxmlformats.org/officeDocument/2006/relationships/hyperlink" Target="https://support.avionte.com/hc/en-us/articles/115012396867-Year-End-ACA-Directory" TargetMode="External"/><Relationship Id="rId10" Type="http://schemas.openxmlformats.org/officeDocument/2006/relationships/image" Target="../media/image49.svg"/><Relationship Id="rId4" Type="http://schemas.openxmlformats.org/officeDocument/2006/relationships/image" Target="../media/image47.svg"/><Relationship Id="rId9" Type="http://schemas.openxmlformats.org/officeDocument/2006/relationships/image" Target="../media/image48.png"/><Relationship Id="rId14" Type="http://schemas.openxmlformats.org/officeDocument/2006/relationships/image" Target="../media/image5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AC85C43-A085-44EB-8CB3-0F1C6C3A2501}"/>
              </a:ext>
            </a:extLst>
          </p:cNvPr>
          <p:cNvSpPr>
            <a:spLocks noGrp="1"/>
          </p:cNvSpPr>
          <p:nvPr>
            <p:ph type="subTitle" idx="1"/>
          </p:nvPr>
        </p:nvSpPr>
        <p:spPr>
          <a:xfrm>
            <a:off x="4842932" y="3994047"/>
            <a:ext cx="4310593" cy="451056"/>
          </a:xfrm>
        </p:spPr>
        <p:txBody>
          <a:bodyPr/>
          <a:lstStyle/>
          <a:p>
            <a:pPr algn="ctr"/>
            <a:r>
              <a:rPr lang="en-US" dirty="0">
                <a:latin typeface="Nunito Sans Black" panose="00000A00000000000000" pitchFamily="2" charset="0"/>
              </a:rPr>
              <a:t>HOW IS THE HEALTH OF YOUR CURRENT ACA PROCESS? </a:t>
            </a:r>
          </a:p>
        </p:txBody>
      </p:sp>
    </p:spTree>
    <p:extLst>
      <p:ext uri="{BB962C8B-B14F-4D97-AF65-F5344CB8AC3E}">
        <p14:creationId xmlns:p14="http://schemas.microsoft.com/office/powerpoint/2010/main" val="75677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B70115-B989-4F05-901A-96134E4E00C9}"/>
              </a:ext>
            </a:extLst>
          </p:cNvPr>
          <p:cNvSpPr/>
          <p:nvPr/>
        </p:nvSpPr>
        <p:spPr>
          <a:xfrm>
            <a:off x="1530408" y="5426016"/>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Start data review and audit early</a:t>
            </a:r>
          </a:p>
        </p:txBody>
      </p:sp>
      <p:sp>
        <p:nvSpPr>
          <p:cNvPr id="2" name="Title 1">
            <a:extLst>
              <a:ext uri="{FF2B5EF4-FFF2-40B4-BE49-F238E27FC236}">
                <a16:creationId xmlns:a16="http://schemas.microsoft.com/office/drawing/2014/main" id="{156DCE5E-72E3-4A35-A85C-DE6AE2A017E1}"/>
              </a:ext>
            </a:extLst>
          </p:cNvPr>
          <p:cNvSpPr>
            <a:spLocks noGrp="1"/>
          </p:cNvSpPr>
          <p:nvPr>
            <p:ph type="title"/>
          </p:nvPr>
        </p:nvSpPr>
        <p:spPr/>
        <p:txBody>
          <a:bodyPr/>
          <a:lstStyle/>
          <a:p>
            <a:r>
              <a:rPr lang="en-US" dirty="0"/>
              <a:t>Preparation = Success</a:t>
            </a:r>
          </a:p>
        </p:txBody>
      </p:sp>
      <p:sp>
        <p:nvSpPr>
          <p:cNvPr id="3" name="Text Placeholder 2">
            <a:extLst>
              <a:ext uri="{FF2B5EF4-FFF2-40B4-BE49-F238E27FC236}">
                <a16:creationId xmlns:a16="http://schemas.microsoft.com/office/drawing/2014/main" id="{B010376F-796C-4EC1-AA1F-419CEFAA761E}"/>
              </a:ext>
            </a:extLst>
          </p:cNvPr>
          <p:cNvSpPr>
            <a:spLocks noGrp="1"/>
          </p:cNvSpPr>
          <p:nvPr>
            <p:ph type="body" sz="quarter" idx="13"/>
          </p:nvPr>
        </p:nvSpPr>
        <p:spPr>
          <a:xfrm>
            <a:off x="838200" y="1903413"/>
            <a:ext cx="7315200" cy="862804"/>
          </a:xfrm>
        </p:spPr>
        <p:txBody>
          <a:bodyPr>
            <a:normAutofit/>
          </a:bodyPr>
          <a:lstStyle/>
          <a:p>
            <a:pPr marL="0" indent="0">
              <a:lnSpc>
                <a:spcPct val="160000"/>
              </a:lnSpc>
              <a:buNone/>
            </a:pPr>
            <a:r>
              <a:rPr lang="en-US" sz="1600" dirty="0"/>
              <a:t>What can I do now…</a:t>
            </a:r>
          </a:p>
        </p:txBody>
      </p:sp>
      <p:sp>
        <p:nvSpPr>
          <p:cNvPr id="4" name="Oval 3">
            <a:extLst>
              <a:ext uri="{FF2B5EF4-FFF2-40B4-BE49-F238E27FC236}">
                <a16:creationId xmlns:a16="http://schemas.microsoft.com/office/drawing/2014/main" id="{6E8A074F-B181-4557-958E-24F0AC45A7D2}"/>
              </a:ext>
            </a:extLst>
          </p:cNvPr>
          <p:cNvSpPr/>
          <p:nvPr/>
        </p:nvSpPr>
        <p:spPr>
          <a:xfrm>
            <a:off x="838200" y="2766218"/>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sp>
        <p:nvSpPr>
          <p:cNvPr id="5" name="Oval 4">
            <a:extLst>
              <a:ext uri="{FF2B5EF4-FFF2-40B4-BE49-F238E27FC236}">
                <a16:creationId xmlns:a16="http://schemas.microsoft.com/office/drawing/2014/main" id="{D4700DAB-2F38-49BB-8E03-60786FB5ADE0}"/>
              </a:ext>
            </a:extLst>
          </p:cNvPr>
          <p:cNvSpPr/>
          <p:nvPr/>
        </p:nvSpPr>
        <p:spPr>
          <a:xfrm>
            <a:off x="838200" y="3609966"/>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sp>
        <p:nvSpPr>
          <p:cNvPr id="8" name="Rectangle 7">
            <a:extLst>
              <a:ext uri="{FF2B5EF4-FFF2-40B4-BE49-F238E27FC236}">
                <a16:creationId xmlns:a16="http://schemas.microsoft.com/office/drawing/2014/main" id="{742ECC4A-0E99-4F7A-9318-7F9E943598BF}"/>
              </a:ext>
            </a:extLst>
          </p:cNvPr>
          <p:cNvSpPr/>
          <p:nvPr/>
        </p:nvSpPr>
        <p:spPr>
          <a:xfrm>
            <a:off x="1530408" y="2766218"/>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a:ea typeface="+mn-ea"/>
                <a:cs typeface="+mn-cs"/>
              </a:rPr>
              <a:t>Organize your internal ACA team</a:t>
            </a:r>
          </a:p>
        </p:txBody>
      </p:sp>
      <p:sp>
        <p:nvSpPr>
          <p:cNvPr id="9" name="Rectangle 8">
            <a:extLst>
              <a:ext uri="{FF2B5EF4-FFF2-40B4-BE49-F238E27FC236}">
                <a16:creationId xmlns:a16="http://schemas.microsoft.com/office/drawing/2014/main" id="{B36F2A92-CEF8-415F-8DA8-76046F09B3A2}"/>
              </a:ext>
            </a:extLst>
          </p:cNvPr>
          <p:cNvSpPr/>
          <p:nvPr/>
        </p:nvSpPr>
        <p:spPr>
          <a:xfrm>
            <a:off x="1530407" y="3600432"/>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a:solidFill>
                  <a:srgbClr val="404D67"/>
                </a:solidFill>
                <a:latin typeface="Nunito Sans"/>
              </a:rPr>
              <a:t>Review what worked well?  What were the challenges?</a:t>
            </a:r>
            <a:endParaRPr kumimoji="0" lang="en-US" b="0" i="0" u="none" strike="noStrike" kern="1200" cap="none" spc="0" normalizeH="0" baseline="0" noProof="0" dirty="0">
              <a:ln>
                <a:noFill/>
              </a:ln>
              <a:solidFill>
                <a:srgbClr val="404D67"/>
              </a:solidFill>
              <a:effectLst/>
              <a:uLnTx/>
              <a:uFillTx/>
              <a:latin typeface="Nunito Sans"/>
              <a:ea typeface="+mn-ea"/>
              <a:cs typeface="+mn-cs"/>
            </a:endParaRPr>
          </a:p>
        </p:txBody>
      </p:sp>
      <p:sp>
        <p:nvSpPr>
          <p:cNvPr id="13" name="Oval 12">
            <a:extLst>
              <a:ext uri="{FF2B5EF4-FFF2-40B4-BE49-F238E27FC236}">
                <a16:creationId xmlns:a16="http://schemas.microsoft.com/office/drawing/2014/main" id="{9A4D4692-7F9E-4CB2-98FE-6F42EBE9C2C4}"/>
              </a:ext>
            </a:extLst>
          </p:cNvPr>
          <p:cNvSpPr/>
          <p:nvPr/>
        </p:nvSpPr>
        <p:spPr>
          <a:xfrm>
            <a:off x="838200" y="4453714"/>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pic>
        <p:nvPicPr>
          <p:cNvPr id="15" name="Graphic 14" descr="Checkmark with solid fill">
            <a:extLst>
              <a:ext uri="{FF2B5EF4-FFF2-40B4-BE49-F238E27FC236}">
                <a16:creationId xmlns:a16="http://schemas.microsoft.com/office/drawing/2014/main" id="{81070CF0-16CC-48A0-8FE7-AFFD70C58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2867065"/>
            <a:ext cx="280121" cy="280121"/>
          </a:xfrm>
          <a:prstGeom prst="rect">
            <a:avLst/>
          </a:prstGeom>
        </p:spPr>
      </p:pic>
      <p:pic>
        <p:nvPicPr>
          <p:cNvPr id="16" name="Graphic 15" descr="Checkmark with solid fill">
            <a:extLst>
              <a:ext uri="{FF2B5EF4-FFF2-40B4-BE49-F238E27FC236}">
                <a16:creationId xmlns:a16="http://schemas.microsoft.com/office/drawing/2014/main" id="{1D72D6FB-F1E7-446D-B1C7-2AB582C990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3710814"/>
            <a:ext cx="280121" cy="280121"/>
          </a:xfrm>
          <a:prstGeom prst="rect">
            <a:avLst/>
          </a:prstGeom>
        </p:spPr>
      </p:pic>
      <p:pic>
        <p:nvPicPr>
          <p:cNvPr id="17" name="Graphic 16" descr="Checkmark with solid fill">
            <a:extLst>
              <a:ext uri="{FF2B5EF4-FFF2-40B4-BE49-F238E27FC236}">
                <a16:creationId xmlns:a16="http://schemas.microsoft.com/office/drawing/2014/main" id="{2CDD4289-6718-4D7F-A7CE-726860465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4554561"/>
            <a:ext cx="280121" cy="280121"/>
          </a:xfrm>
          <a:prstGeom prst="rect">
            <a:avLst/>
          </a:prstGeom>
        </p:spPr>
      </p:pic>
      <p:sp>
        <p:nvSpPr>
          <p:cNvPr id="19" name="Oval 18">
            <a:extLst>
              <a:ext uri="{FF2B5EF4-FFF2-40B4-BE49-F238E27FC236}">
                <a16:creationId xmlns:a16="http://schemas.microsoft.com/office/drawing/2014/main" id="{43F215E8-30AB-4677-AEB9-7789B186F6B6}"/>
              </a:ext>
            </a:extLst>
          </p:cNvPr>
          <p:cNvSpPr/>
          <p:nvPr/>
        </p:nvSpPr>
        <p:spPr>
          <a:xfrm>
            <a:off x="838196" y="5426015"/>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pic>
        <p:nvPicPr>
          <p:cNvPr id="20" name="Graphic 19" descr="Checkmark with solid fill">
            <a:extLst>
              <a:ext uri="{FF2B5EF4-FFF2-40B4-BE49-F238E27FC236}">
                <a16:creationId xmlns:a16="http://schemas.microsoft.com/office/drawing/2014/main" id="{3D10082E-FDC5-4428-8D20-183D4EFA53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5526863"/>
            <a:ext cx="280121" cy="280121"/>
          </a:xfrm>
          <a:prstGeom prst="rect">
            <a:avLst/>
          </a:prstGeom>
        </p:spPr>
      </p:pic>
      <p:sp>
        <p:nvSpPr>
          <p:cNvPr id="6" name="TextBox 5">
            <a:extLst>
              <a:ext uri="{FF2B5EF4-FFF2-40B4-BE49-F238E27FC236}">
                <a16:creationId xmlns:a16="http://schemas.microsoft.com/office/drawing/2014/main" id="{B1AE3303-FED7-43BC-8496-A2B4969D1740}"/>
              </a:ext>
            </a:extLst>
          </p:cNvPr>
          <p:cNvSpPr txBox="1"/>
          <p:nvPr/>
        </p:nvSpPr>
        <p:spPr>
          <a:xfrm>
            <a:off x="1530408" y="4390329"/>
            <a:ext cx="6622991" cy="888705"/>
          </a:xfrm>
          <a:prstGeom prst="rect">
            <a:avLst/>
          </a:prstGeom>
          <a:noFill/>
          <a:ln>
            <a:solidFill>
              <a:schemeClr val="bg1">
                <a:lumMod val="85000"/>
              </a:schemeClr>
            </a:solidFill>
          </a:ln>
        </p:spPr>
        <p:txBody>
          <a:bodyPr wrap="square" rtlCol="0">
            <a:spAutoFit/>
          </a:bodyPr>
          <a:lstStyle/>
          <a:p>
            <a:pPr>
              <a:lnSpc>
                <a:spcPct val="150000"/>
              </a:lnSpc>
            </a:pPr>
            <a:r>
              <a:rPr lang="en-US" dirty="0">
                <a:solidFill>
                  <a:schemeClr val="tx1"/>
                </a:solidFill>
              </a:rPr>
              <a:t>Gather resources and address any knowledge gaps or challenges </a:t>
            </a:r>
          </a:p>
        </p:txBody>
      </p:sp>
    </p:spTree>
    <p:extLst>
      <p:ext uri="{BB962C8B-B14F-4D97-AF65-F5344CB8AC3E}">
        <p14:creationId xmlns:p14="http://schemas.microsoft.com/office/powerpoint/2010/main" val="428027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venir Next LT Pro"/>
                <a:ea typeface="+mn-ea"/>
                <a:cs typeface="+mn-cs"/>
              </a:rPr>
              <a:t>Take action</a:t>
            </a:r>
          </a:p>
        </p:txBody>
      </p:sp>
    </p:spTree>
    <p:extLst>
      <p:ext uri="{BB962C8B-B14F-4D97-AF65-F5344CB8AC3E}">
        <p14:creationId xmlns:p14="http://schemas.microsoft.com/office/powerpoint/2010/main" val="93049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70878808"/>
              </p:ext>
            </p:extLst>
          </p:nvPr>
        </p:nvGraphicFramePr>
        <p:xfrm>
          <a:off x="298704" y="1"/>
          <a:ext cx="11594592" cy="6155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83520" y="1123719"/>
            <a:ext cx="6676222" cy="584775"/>
          </a:xfrm>
          <a:prstGeom prst="rect">
            <a:avLst/>
          </a:prstGeom>
          <a:noFill/>
        </p:spPr>
        <p:txBody>
          <a:bodyPr wrap="square" rtlCol="0">
            <a:spAutoFit/>
          </a:bodyPr>
          <a:lstStyle/>
          <a:p>
            <a:r>
              <a:rPr lang="en-US" sz="3200" dirty="0">
                <a:solidFill>
                  <a:schemeClr val="bg1"/>
                </a:solidFill>
                <a:latin typeface="Calibri" panose="020F0502020204030204" pitchFamily="34" charset="0"/>
              </a:rPr>
              <a:t>Daily Tracking Process</a:t>
            </a:r>
          </a:p>
        </p:txBody>
      </p:sp>
      <p:sp>
        <p:nvSpPr>
          <p:cNvPr id="23" name="TextBox 22"/>
          <p:cNvSpPr txBox="1"/>
          <p:nvPr/>
        </p:nvSpPr>
        <p:spPr>
          <a:xfrm>
            <a:off x="809200" y="5636542"/>
            <a:ext cx="4232994" cy="400110"/>
          </a:xfrm>
          <a:prstGeom prst="rect">
            <a:avLst/>
          </a:prstGeom>
          <a:noFill/>
        </p:spPr>
        <p:txBody>
          <a:bodyPr wrap="square" rtlCol="0">
            <a:spAutoFit/>
          </a:bodyPr>
          <a:lstStyle/>
          <a:p>
            <a:pPr algn="ctr"/>
            <a:r>
              <a:rPr lang="en-US" sz="2000" dirty="0">
                <a:latin typeface="Calibri" panose="020F0502020204030204" pitchFamily="34" charset="0"/>
              </a:rPr>
              <a:t>Core Application</a:t>
            </a:r>
          </a:p>
        </p:txBody>
      </p:sp>
      <p:sp>
        <p:nvSpPr>
          <p:cNvPr id="32" name="TextBox 31"/>
          <p:cNvSpPr txBox="1"/>
          <p:nvPr/>
        </p:nvSpPr>
        <p:spPr>
          <a:xfrm>
            <a:off x="5677860" y="5636542"/>
            <a:ext cx="3587261" cy="400110"/>
          </a:xfrm>
          <a:prstGeom prst="rect">
            <a:avLst/>
          </a:prstGeom>
          <a:noFill/>
        </p:spPr>
        <p:txBody>
          <a:bodyPr wrap="square" rtlCol="0">
            <a:spAutoFit/>
          </a:bodyPr>
          <a:lstStyle/>
          <a:p>
            <a:pPr algn="ctr"/>
            <a:r>
              <a:rPr lang="en-US" sz="2000" dirty="0">
                <a:latin typeface="Calibri" panose="020F0502020204030204" pitchFamily="34" charset="0"/>
              </a:rPr>
              <a:t>ACA Companion Application</a:t>
            </a:r>
          </a:p>
        </p:txBody>
      </p:sp>
      <p:sp>
        <p:nvSpPr>
          <p:cNvPr id="13" name="TextBox 12">
            <a:extLst>
              <a:ext uri="{FF2B5EF4-FFF2-40B4-BE49-F238E27FC236}">
                <a16:creationId xmlns:a16="http://schemas.microsoft.com/office/drawing/2014/main" id="{568984C4-4CF0-4454-AE91-D51A5603818F}"/>
              </a:ext>
            </a:extLst>
          </p:cNvPr>
          <p:cNvSpPr txBox="1"/>
          <p:nvPr/>
        </p:nvSpPr>
        <p:spPr>
          <a:xfrm>
            <a:off x="9810134" y="5663223"/>
            <a:ext cx="1828800" cy="400110"/>
          </a:xfrm>
          <a:prstGeom prst="rect">
            <a:avLst/>
          </a:prstGeom>
          <a:noFill/>
        </p:spPr>
        <p:txBody>
          <a:bodyPr wrap="square" rtlCol="0">
            <a:spAutoFit/>
          </a:bodyPr>
          <a:lstStyle/>
          <a:p>
            <a:pPr algn="ctr"/>
            <a:r>
              <a:rPr lang="en-US" sz="2000" dirty="0"/>
              <a:t>Both</a:t>
            </a:r>
          </a:p>
        </p:txBody>
      </p:sp>
      <p:sp>
        <p:nvSpPr>
          <p:cNvPr id="14" name="TextBox 13">
            <a:extLst>
              <a:ext uri="{FF2B5EF4-FFF2-40B4-BE49-F238E27FC236}">
                <a16:creationId xmlns:a16="http://schemas.microsoft.com/office/drawing/2014/main" id="{C19EE3B6-5B5F-484F-B5BD-A841B45E918C}"/>
              </a:ext>
            </a:extLst>
          </p:cNvPr>
          <p:cNvSpPr txBox="1"/>
          <p:nvPr/>
        </p:nvSpPr>
        <p:spPr>
          <a:xfrm>
            <a:off x="9810134" y="4549493"/>
            <a:ext cx="1805302" cy="353943"/>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bg1"/>
                </a:solidFill>
                <a:latin typeface="Calibri" panose="020F0502020204030204" pitchFamily="34" charset="0"/>
                <a:cs typeface="Calibri" panose="020F0502020204030204" pitchFamily="34" charset="0"/>
              </a:rPr>
              <a:t>Reports &amp; AQ’s</a:t>
            </a:r>
          </a:p>
        </p:txBody>
      </p:sp>
      <p:sp>
        <p:nvSpPr>
          <p:cNvPr id="3" name="Left Brace 2">
            <a:extLst>
              <a:ext uri="{FF2B5EF4-FFF2-40B4-BE49-F238E27FC236}">
                <a16:creationId xmlns:a16="http://schemas.microsoft.com/office/drawing/2014/main" id="{7AF0034B-DF50-455E-A92E-47A4D91EE26A}"/>
              </a:ext>
            </a:extLst>
          </p:cNvPr>
          <p:cNvSpPr/>
          <p:nvPr/>
        </p:nvSpPr>
        <p:spPr>
          <a:xfrm rot="16200000">
            <a:off x="2298158" y="2595503"/>
            <a:ext cx="1231583" cy="454089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46F3531B-7911-4233-891D-8D5B61B3A2C0}"/>
              </a:ext>
            </a:extLst>
          </p:cNvPr>
          <p:cNvSpPr/>
          <p:nvPr/>
        </p:nvSpPr>
        <p:spPr>
          <a:xfrm rot="16200000">
            <a:off x="6891524" y="2616123"/>
            <a:ext cx="1272824" cy="4540898"/>
          </a:xfrm>
          <a:prstGeom prst="leftBrace">
            <a:avLst>
              <a:gd name="adj1" fmla="val 18435"/>
              <a:gd name="adj2" fmla="val 4944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Left Brace 25">
            <a:extLst>
              <a:ext uri="{FF2B5EF4-FFF2-40B4-BE49-F238E27FC236}">
                <a16:creationId xmlns:a16="http://schemas.microsoft.com/office/drawing/2014/main" id="{58A72BAF-2E63-4E54-88C4-34A4807610EE}"/>
              </a:ext>
            </a:extLst>
          </p:cNvPr>
          <p:cNvSpPr/>
          <p:nvPr/>
        </p:nvSpPr>
        <p:spPr>
          <a:xfrm rot="16200000">
            <a:off x="10076373" y="4097372"/>
            <a:ext cx="1272824" cy="1612128"/>
          </a:xfrm>
          <a:prstGeom prst="leftBrace">
            <a:avLst>
              <a:gd name="adj1" fmla="val 18435"/>
              <a:gd name="adj2" fmla="val 4944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a:extLst>
              <a:ext uri="{FF2B5EF4-FFF2-40B4-BE49-F238E27FC236}">
                <a16:creationId xmlns:a16="http://schemas.microsoft.com/office/drawing/2014/main" id="{CBD79462-93B6-2595-503D-25A7206F0C1B}"/>
              </a:ext>
            </a:extLst>
          </p:cNvPr>
          <p:cNvSpPr txBox="1">
            <a:spLocks/>
          </p:cNvSpPr>
          <p:nvPr/>
        </p:nvSpPr>
        <p:spPr>
          <a:xfrm>
            <a:off x="838200" y="382931"/>
            <a:ext cx="10515600" cy="1325563"/>
          </a:xfrm>
          <a:prstGeom prst="rect">
            <a:avLst/>
          </a:prstGeom>
        </p:spPr>
        <p:txBody>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79867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0F6A-E55D-428C-9111-60A28025FE65}"/>
              </a:ext>
            </a:extLst>
          </p:cNvPr>
          <p:cNvSpPr>
            <a:spLocks noGrp="1"/>
          </p:cNvSpPr>
          <p:nvPr>
            <p:ph type="title"/>
          </p:nvPr>
        </p:nvSpPr>
        <p:spPr/>
        <p:txBody>
          <a:bodyPr/>
          <a:lstStyle/>
          <a:p>
            <a:r>
              <a:rPr lang="en-US" dirty="0"/>
              <a:t>ACA Eligibility</a:t>
            </a:r>
          </a:p>
        </p:txBody>
      </p:sp>
      <p:sp>
        <p:nvSpPr>
          <p:cNvPr id="3" name="Content Placeholder 2">
            <a:extLst>
              <a:ext uri="{FF2B5EF4-FFF2-40B4-BE49-F238E27FC236}">
                <a16:creationId xmlns:a16="http://schemas.microsoft.com/office/drawing/2014/main" id="{7F48CAB5-E782-46EF-A52E-B84436EDA0A1}"/>
              </a:ext>
            </a:extLst>
          </p:cNvPr>
          <p:cNvSpPr>
            <a:spLocks noGrp="1"/>
          </p:cNvSpPr>
          <p:nvPr>
            <p:ph sz="half" idx="1"/>
          </p:nvPr>
        </p:nvSpPr>
        <p:spPr>
          <a:xfrm>
            <a:off x="838201" y="1825625"/>
            <a:ext cx="3867149" cy="4351338"/>
          </a:xfrm>
        </p:spPr>
        <p:txBody>
          <a:bodyPr>
            <a:noAutofit/>
          </a:bodyPr>
          <a:lstStyle/>
          <a:p>
            <a:pPr lvl="0"/>
            <a:r>
              <a:rPr lang="en-US" sz="1600" dirty="0"/>
              <a:t>ACA Eligibility Dropdown – refers to whether or not an employee is ACA Full Time, </a:t>
            </a:r>
            <a:r>
              <a:rPr lang="en-US" sz="1600" b="1" i="1" dirty="0"/>
              <a:t>not</a:t>
            </a:r>
            <a:r>
              <a:rPr lang="en-US" sz="1600" dirty="0"/>
              <a:t> if you offered insurance</a:t>
            </a:r>
          </a:p>
          <a:p>
            <a:pPr lvl="0"/>
            <a:r>
              <a:rPr lang="en-US" sz="1600" dirty="0">
                <a:effectLst/>
                <a:ea typeface="Calibri" panose="020F0502020204030204" pitchFamily="34" charset="0"/>
                <a:cs typeface="Times New Roman" panose="02020603050405020304" pitchFamily="18" charset="0"/>
              </a:rPr>
              <a:t>ACA only requires forms for people who are ACA Full </a:t>
            </a:r>
            <a:r>
              <a:rPr lang="en-US" sz="1600" dirty="0">
                <a:ea typeface="Calibri" panose="020F0502020204030204" pitchFamily="34" charset="0"/>
                <a:cs typeface="Times New Roman" panose="02020603050405020304" pitchFamily="18" charset="0"/>
              </a:rPr>
              <a:t>T</a:t>
            </a:r>
            <a:r>
              <a:rPr lang="en-US" sz="1600" dirty="0">
                <a:effectLst/>
                <a:ea typeface="Calibri" panose="020F0502020204030204" pitchFamily="34" charset="0"/>
                <a:cs typeface="Times New Roman" panose="02020603050405020304" pitchFamily="18" charset="0"/>
              </a:rPr>
              <a:t>ime or enrolled in a self-insured plan.</a:t>
            </a:r>
          </a:p>
          <a:p>
            <a:pPr lvl="0"/>
            <a:r>
              <a:rPr lang="en-US" sz="1600" b="1" dirty="0">
                <a:cs typeface="Times New Roman" panose="02020603050405020304" pitchFamily="18" charset="0"/>
              </a:rPr>
              <a:t>Best practice, make determination on assignment.</a:t>
            </a:r>
            <a:endParaRPr lang="en-US" sz="1600" b="1" dirty="0"/>
          </a:p>
          <a:p>
            <a:r>
              <a:rPr lang="en-US" sz="1600" dirty="0"/>
              <a:t>By default, all new employees are undetermined.</a:t>
            </a:r>
          </a:p>
        </p:txBody>
      </p:sp>
      <p:pic>
        <p:nvPicPr>
          <p:cNvPr id="5" name="Picture 4" descr="image001">
            <a:extLst>
              <a:ext uri="{FF2B5EF4-FFF2-40B4-BE49-F238E27FC236}">
                <a16:creationId xmlns:a16="http://schemas.microsoft.com/office/drawing/2014/main" id="{D043D74C-7A09-4F4F-A1CA-8028091186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26" r="9328" b="22930"/>
          <a:stretch/>
        </p:blipFill>
        <p:spPr bwMode="auto">
          <a:xfrm>
            <a:off x="4876801" y="2171700"/>
            <a:ext cx="6693045" cy="358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977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7C76ED68-21A7-A304-9A37-C170DE6E2EB7}"/>
              </a:ext>
            </a:extLst>
          </p:cNvPr>
          <p:cNvSpPr/>
          <p:nvPr/>
        </p:nvSpPr>
        <p:spPr>
          <a:xfrm>
            <a:off x="6096000" y="2407663"/>
            <a:ext cx="1902178" cy="1112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90F6A-E55D-428C-9111-60A28025FE65}"/>
              </a:ext>
            </a:extLst>
          </p:cNvPr>
          <p:cNvSpPr>
            <a:spLocks noGrp="1"/>
          </p:cNvSpPr>
          <p:nvPr>
            <p:ph type="title"/>
          </p:nvPr>
        </p:nvSpPr>
        <p:spPr/>
        <p:txBody>
          <a:bodyPr/>
          <a:lstStyle/>
          <a:p>
            <a:r>
              <a:rPr lang="en-US" dirty="0"/>
              <a:t>ACA Eligibility</a:t>
            </a:r>
          </a:p>
        </p:txBody>
      </p:sp>
      <p:sp>
        <p:nvSpPr>
          <p:cNvPr id="3" name="Content Placeholder 2">
            <a:extLst>
              <a:ext uri="{FF2B5EF4-FFF2-40B4-BE49-F238E27FC236}">
                <a16:creationId xmlns:a16="http://schemas.microsoft.com/office/drawing/2014/main" id="{7F48CAB5-E782-46EF-A52E-B84436EDA0A1}"/>
              </a:ext>
            </a:extLst>
          </p:cNvPr>
          <p:cNvSpPr>
            <a:spLocks noGrp="1"/>
          </p:cNvSpPr>
          <p:nvPr>
            <p:ph sz="half" idx="1"/>
          </p:nvPr>
        </p:nvSpPr>
        <p:spPr>
          <a:xfrm>
            <a:off x="838201" y="1825625"/>
            <a:ext cx="3867149" cy="4351338"/>
          </a:xfrm>
        </p:spPr>
        <p:txBody>
          <a:bodyPr>
            <a:noAutofit/>
          </a:bodyPr>
          <a:lstStyle/>
          <a:p>
            <a:pPr lvl="0"/>
            <a:r>
              <a:rPr lang="en-US" sz="2000" i="1" dirty="0"/>
              <a:t>CLASSIC &gt; Employee &gt; Payroll &gt; ACA Eligibility</a:t>
            </a:r>
          </a:p>
          <a:p>
            <a:pPr lvl="0"/>
            <a:r>
              <a:rPr lang="en-US" sz="2000" dirty="0"/>
              <a:t>Eligibility will auto-change to:</a:t>
            </a:r>
          </a:p>
          <a:p>
            <a:pPr marL="685800" lvl="2" defTabSz="977900">
              <a:lnSpc>
                <a:spcPct val="90000"/>
              </a:lnSpc>
              <a:spcBef>
                <a:spcPct val="0"/>
              </a:spcBef>
              <a:spcAft>
                <a:spcPct val="20000"/>
              </a:spcAft>
            </a:pPr>
            <a:r>
              <a:rPr lang="en-US" sz="1600" b="1" kern="1200" dirty="0"/>
              <a:t>Yes</a:t>
            </a:r>
            <a:r>
              <a:rPr lang="en-US" sz="1600" kern="1200" dirty="0"/>
              <a:t> - Employee reaches end of measurement period and meets or exceeds full time hours requirement</a:t>
            </a:r>
          </a:p>
          <a:p>
            <a:pPr marL="685800" lvl="2" defTabSz="977900">
              <a:lnSpc>
                <a:spcPct val="90000"/>
              </a:lnSpc>
              <a:spcBef>
                <a:spcPct val="0"/>
              </a:spcBef>
              <a:spcAft>
                <a:spcPct val="20000"/>
              </a:spcAft>
            </a:pPr>
            <a:r>
              <a:rPr lang="en-US" sz="1600" b="1" kern="1200" dirty="0"/>
              <a:t>No</a:t>
            </a:r>
            <a:r>
              <a:rPr lang="en-US" sz="1600" kern="1200" dirty="0"/>
              <a:t> – Employee reaches end of measurement period and does not meet hours requirement</a:t>
            </a:r>
          </a:p>
          <a:p>
            <a:pPr marL="685800" lvl="2" defTabSz="977900">
              <a:lnSpc>
                <a:spcPct val="90000"/>
              </a:lnSpc>
              <a:spcBef>
                <a:spcPct val="0"/>
              </a:spcBef>
              <a:spcAft>
                <a:spcPct val="20000"/>
              </a:spcAft>
            </a:pPr>
            <a:r>
              <a:rPr lang="en-US" sz="1600" b="1" kern="1200" dirty="0"/>
              <a:t>Undetermined</a:t>
            </a:r>
            <a:r>
              <a:rPr lang="en-US" sz="1600" kern="1200" dirty="0"/>
              <a:t> – Employee hits break in service 	</a:t>
            </a:r>
          </a:p>
          <a:p>
            <a:pPr marL="1143000" lvl="3" defTabSz="977900">
              <a:lnSpc>
                <a:spcPct val="90000"/>
              </a:lnSpc>
              <a:spcBef>
                <a:spcPct val="0"/>
              </a:spcBef>
              <a:spcAft>
                <a:spcPct val="20000"/>
              </a:spcAft>
            </a:pPr>
            <a:r>
              <a:rPr lang="en-US" sz="1600" dirty="0"/>
              <a:t>(e.g. 13 weeks with no ACA hours; also rules of parity)</a:t>
            </a:r>
          </a:p>
        </p:txBody>
      </p:sp>
      <p:sp>
        <p:nvSpPr>
          <p:cNvPr id="5" name="Oval 4">
            <a:extLst>
              <a:ext uri="{FF2B5EF4-FFF2-40B4-BE49-F238E27FC236}">
                <a16:creationId xmlns:a16="http://schemas.microsoft.com/office/drawing/2014/main" id="{5957A295-A22D-E274-738B-592874767532}"/>
              </a:ext>
            </a:extLst>
          </p:cNvPr>
          <p:cNvSpPr/>
          <p:nvPr/>
        </p:nvSpPr>
        <p:spPr>
          <a:xfrm>
            <a:off x="9166579" y="3148615"/>
            <a:ext cx="1902178" cy="1112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8995E18-1BEF-268E-AEA8-BD79C45CB6C8}"/>
              </a:ext>
            </a:extLst>
          </p:cNvPr>
          <p:cNvSpPr/>
          <p:nvPr/>
        </p:nvSpPr>
        <p:spPr>
          <a:xfrm>
            <a:off x="6891865" y="4571382"/>
            <a:ext cx="1902177" cy="1112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E56EC34-64A5-9CE3-AD22-8CF2EE3482E2}"/>
              </a:ext>
            </a:extLst>
          </p:cNvPr>
          <p:cNvSpPr txBox="1"/>
          <p:nvPr/>
        </p:nvSpPr>
        <p:spPr>
          <a:xfrm>
            <a:off x="6687605" y="2779283"/>
            <a:ext cx="898526" cy="369332"/>
          </a:xfrm>
          <a:prstGeom prst="rect">
            <a:avLst/>
          </a:prstGeom>
          <a:noFill/>
        </p:spPr>
        <p:txBody>
          <a:bodyPr wrap="square" rtlCol="0">
            <a:spAutoFit/>
          </a:bodyPr>
          <a:lstStyle/>
          <a:p>
            <a:r>
              <a:rPr lang="en-US" dirty="0">
                <a:solidFill>
                  <a:schemeClr val="accent6"/>
                </a:solidFill>
              </a:rPr>
              <a:t>YES</a:t>
            </a:r>
          </a:p>
        </p:txBody>
      </p:sp>
      <p:sp>
        <p:nvSpPr>
          <p:cNvPr id="8" name="TextBox 7">
            <a:extLst>
              <a:ext uri="{FF2B5EF4-FFF2-40B4-BE49-F238E27FC236}">
                <a16:creationId xmlns:a16="http://schemas.microsoft.com/office/drawing/2014/main" id="{24869A8B-DFA0-8B47-0060-F45080C3098C}"/>
              </a:ext>
            </a:extLst>
          </p:cNvPr>
          <p:cNvSpPr txBox="1"/>
          <p:nvPr/>
        </p:nvSpPr>
        <p:spPr>
          <a:xfrm>
            <a:off x="7586131" y="4943002"/>
            <a:ext cx="824089" cy="369332"/>
          </a:xfrm>
          <a:prstGeom prst="rect">
            <a:avLst/>
          </a:prstGeom>
          <a:noFill/>
        </p:spPr>
        <p:txBody>
          <a:bodyPr wrap="square" rtlCol="0">
            <a:spAutoFit/>
          </a:bodyPr>
          <a:lstStyle/>
          <a:p>
            <a:r>
              <a:rPr lang="en-US" dirty="0">
                <a:solidFill>
                  <a:schemeClr val="accent6"/>
                </a:solidFill>
              </a:rPr>
              <a:t>NO</a:t>
            </a:r>
          </a:p>
        </p:txBody>
      </p:sp>
      <p:sp>
        <p:nvSpPr>
          <p:cNvPr id="9" name="TextBox 8">
            <a:extLst>
              <a:ext uri="{FF2B5EF4-FFF2-40B4-BE49-F238E27FC236}">
                <a16:creationId xmlns:a16="http://schemas.microsoft.com/office/drawing/2014/main" id="{2FD2B80D-2B86-1523-A1D5-EF8E3F99DF50}"/>
              </a:ext>
            </a:extLst>
          </p:cNvPr>
          <p:cNvSpPr txBox="1"/>
          <p:nvPr/>
        </p:nvSpPr>
        <p:spPr>
          <a:xfrm>
            <a:off x="9335913" y="3520236"/>
            <a:ext cx="1732844" cy="369332"/>
          </a:xfrm>
          <a:prstGeom prst="rect">
            <a:avLst/>
          </a:prstGeom>
          <a:noFill/>
        </p:spPr>
        <p:txBody>
          <a:bodyPr wrap="square" rtlCol="0">
            <a:spAutoFit/>
          </a:bodyPr>
          <a:lstStyle/>
          <a:p>
            <a:r>
              <a:rPr lang="en-US" dirty="0">
                <a:solidFill>
                  <a:schemeClr val="accent6"/>
                </a:solidFill>
              </a:rPr>
              <a:t>Undetermined</a:t>
            </a:r>
          </a:p>
        </p:txBody>
      </p:sp>
    </p:spTree>
    <p:extLst>
      <p:ext uri="{BB962C8B-B14F-4D97-AF65-F5344CB8AC3E}">
        <p14:creationId xmlns:p14="http://schemas.microsoft.com/office/powerpoint/2010/main" val="170159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Monitor ACA Eligible Counters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199" y="2256640"/>
            <a:ext cx="5441417" cy="3330294"/>
          </a:xfrm>
        </p:spPr>
      </p:pic>
      <p:sp>
        <p:nvSpPr>
          <p:cNvPr id="6" name="Content Placeholder 5">
            <a:extLst>
              <a:ext uri="{FF2B5EF4-FFF2-40B4-BE49-F238E27FC236}">
                <a16:creationId xmlns:a16="http://schemas.microsoft.com/office/drawing/2014/main" id="{8ABA836A-F902-40C7-A367-AA27F8B68DB3}"/>
              </a:ext>
            </a:extLst>
          </p:cNvPr>
          <p:cNvSpPr>
            <a:spLocks noGrp="1"/>
          </p:cNvSpPr>
          <p:nvPr>
            <p:ph sz="half" idx="2"/>
          </p:nvPr>
        </p:nvSpPr>
        <p:spPr>
          <a:xfrm>
            <a:off x="6279616" y="2256639"/>
            <a:ext cx="5074184" cy="3920323"/>
          </a:xfrm>
        </p:spPr>
        <p:txBody>
          <a:bodyPr>
            <a:normAutofit lnSpcReduction="10000"/>
          </a:bodyPr>
          <a:lstStyle/>
          <a:p>
            <a:r>
              <a:rPr lang="en-US" i="1" dirty="0">
                <a:latin typeface="+mn-lt"/>
              </a:rPr>
              <a:t>Admin Tools &gt; Counter</a:t>
            </a:r>
          </a:p>
          <a:p>
            <a:r>
              <a:rPr lang="en-US" dirty="0">
                <a:latin typeface="+mn-lt"/>
              </a:rPr>
              <a:t>Permission user based</a:t>
            </a:r>
          </a:p>
          <a:p>
            <a:r>
              <a:rPr lang="en-US" dirty="0">
                <a:latin typeface="+mn-lt"/>
              </a:rPr>
              <a:t>3 counters available</a:t>
            </a:r>
          </a:p>
          <a:p>
            <a:pPr lvl="1"/>
            <a:r>
              <a:rPr lang="en-US" dirty="0">
                <a:latin typeface="+mn-lt"/>
              </a:rPr>
              <a:t>ACA Full Time w/o Offer</a:t>
            </a:r>
          </a:p>
          <a:p>
            <a:pPr lvl="1"/>
            <a:r>
              <a:rPr lang="en-US" dirty="0">
                <a:latin typeface="+mn-lt"/>
              </a:rPr>
              <a:t>ACA End Active </a:t>
            </a:r>
            <a:r>
              <a:rPr lang="en-US" dirty="0" err="1">
                <a:latin typeface="+mn-lt"/>
              </a:rPr>
              <a:t>Ded</a:t>
            </a:r>
            <a:r>
              <a:rPr lang="en-US" dirty="0">
                <a:latin typeface="+mn-lt"/>
              </a:rPr>
              <a:t>/</a:t>
            </a:r>
            <a:r>
              <a:rPr lang="en-US" dirty="0" err="1">
                <a:latin typeface="+mn-lt"/>
              </a:rPr>
              <a:t>Cont</a:t>
            </a:r>
            <a:endParaRPr lang="en-US" dirty="0">
              <a:latin typeface="+mn-lt"/>
            </a:endParaRPr>
          </a:p>
          <a:p>
            <a:pPr lvl="1"/>
            <a:r>
              <a:rPr lang="en-US" dirty="0">
                <a:latin typeface="+mn-lt"/>
              </a:rPr>
              <a:t>ACA End Active Offer</a:t>
            </a:r>
          </a:p>
        </p:txBody>
      </p:sp>
    </p:spTree>
    <p:extLst>
      <p:ext uri="{BB962C8B-B14F-4D97-AF65-F5344CB8AC3E}">
        <p14:creationId xmlns:p14="http://schemas.microsoft.com/office/powerpoint/2010/main" val="108525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Avenir Next LT Pro"/>
              </a:rPr>
              <a:t>Insurance Plans and Benefit Packages</a:t>
            </a:r>
            <a:endParaRPr kumimoji="0" lang="en-US" sz="44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37161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Add or Update Insurance Plans </a:t>
            </a:r>
          </a:p>
        </p:txBody>
      </p:sp>
      <p:grpSp>
        <p:nvGrpSpPr>
          <p:cNvPr id="8" name="Group 7">
            <a:extLst>
              <a:ext uri="{FF2B5EF4-FFF2-40B4-BE49-F238E27FC236}">
                <a16:creationId xmlns:a16="http://schemas.microsoft.com/office/drawing/2014/main" id="{4D5A3C56-104C-490F-A83D-3CB32F8E49BD}"/>
              </a:ext>
            </a:extLst>
          </p:cNvPr>
          <p:cNvGrpSpPr/>
          <p:nvPr/>
        </p:nvGrpSpPr>
        <p:grpSpPr>
          <a:xfrm>
            <a:off x="838200" y="1886961"/>
            <a:ext cx="3921368" cy="4654265"/>
            <a:chOff x="8489180" y="3658518"/>
            <a:chExt cx="2864620" cy="2588451"/>
          </a:xfrm>
        </p:grpSpPr>
        <p:sp>
          <p:nvSpPr>
            <p:cNvPr id="9" name="Rectangle 8">
              <a:extLst>
                <a:ext uri="{FF2B5EF4-FFF2-40B4-BE49-F238E27FC236}">
                  <a16:creationId xmlns:a16="http://schemas.microsoft.com/office/drawing/2014/main" id="{7F77C5AB-EB1E-4E54-BBF8-3D6B2C73C731}"/>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10" name="TextBox 9">
              <a:extLst>
                <a:ext uri="{FF2B5EF4-FFF2-40B4-BE49-F238E27FC236}">
                  <a16:creationId xmlns:a16="http://schemas.microsoft.com/office/drawing/2014/main" id="{91A98DCD-6B3A-47D5-A20B-E325594DB70C}"/>
                </a:ext>
              </a:extLst>
            </p:cNvPr>
            <p:cNvSpPr txBox="1"/>
            <p:nvPr/>
          </p:nvSpPr>
          <p:spPr>
            <a:xfrm>
              <a:off x="8626164" y="3720090"/>
              <a:ext cx="2590649" cy="2526879"/>
            </a:xfrm>
            <a:prstGeom prst="rect">
              <a:avLst/>
            </a:prstGeom>
            <a:noFill/>
          </p:spPr>
          <p:txBody>
            <a:bodyPr wrap="square" lIns="0" rIns="0" rtlCol="0">
              <a:spAutoFit/>
            </a:bodyPr>
            <a:lstStyle/>
            <a:p>
              <a:r>
                <a:rPr lang="en-US" b="1" dirty="0"/>
                <a:t>Setting up Insurance Plans:</a:t>
              </a:r>
            </a:p>
            <a:p>
              <a:endParaRPr lang="en-US" sz="1400" b="1" dirty="0"/>
            </a:p>
            <a:p>
              <a:pPr marL="285750" indent="-285750">
                <a:buFont typeface="Arial" panose="020B0604020202020204" pitchFamily="34" charset="0"/>
                <a:buChar char="•"/>
              </a:pPr>
              <a:r>
                <a:rPr lang="en-US" dirty="0"/>
                <a:t>Plan and Provider Name</a:t>
              </a:r>
            </a:p>
            <a:p>
              <a:pPr marL="285750" indent="-285750">
                <a:buFont typeface="Arial" panose="020B0604020202020204" pitchFamily="34" charset="0"/>
                <a:buChar char="•"/>
              </a:pPr>
              <a:r>
                <a:rPr lang="en-US" dirty="0"/>
                <a:t>EE Monthly Contribution (Line 15 value)</a:t>
              </a:r>
            </a:p>
            <a:p>
              <a:pPr marL="285750" indent="-285750">
                <a:buFont typeface="Arial" panose="020B0604020202020204" pitchFamily="34" charset="0"/>
                <a:buChar char="•"/>
              </a:pPr>
              <a:r>
                <a:rPr lang="en-US" dirty="0"/>
                <a:t>Plan Start Month</a:t>
              </a:r>
            </a:p>
            <a:p>
              <a:pPr marL="285750" indent="-285750">
                <a:buFont typeface="Arial" panose="020B0604020202020204" pitchFamily="34" charset="0"/>
                <a:buChar char="•"/>
              </a:pPr>
              <a:r>
                <a:rPr lang="en-US" dirty="0"/>
                <a:t>Open Enrollment Dates</a:t>
              </a:r>
            </a:p>
            <a:p>
              <a:pPr marL="285750" indent="-285750">
                <a:buFont typeface="Arial" panose="020B0604020202020204" pitchFamily="34" charset="0"/>
                <a:buChar char="•"/>
              </a:pPr>
              <a:r>
                <a:rPr lang="en-US" dirty="0"/>
                <a:t>Self-insured? </a:t>
              </a:r>
            </a:p>
            <a:p>
              <a:pPr marL="285750" indent="-285750">
                <a:buFont typeface="Arial" panose="020B0604020202020204" pitchFamily="34" charset="0"/>
                <a:buChar char="•"/>
              </a:pPr>
              <a:r>
                <a:rPr lang="en-US" dirty="0"/>
                <a:t>Safe Harbor Code (Line 16, Code Series 2)</a:t>
              </a:r>
            </a:p>
            <a:p>
              <a:pPr marL="285750" indent="-285750">
                <a:buFont typeface="Arial" panose="020B0604020202020204" pitchFamily="34" charset="0"/>
                <a:buChar char="•"/>
              </a:pPr>
              <a:r>
                <a:rPr lang="en-US" dirty="0"/>
                <a:t>Offer of coverage Code (Line 14)</a:t>
              </a:r>
            </a:p>
            <a:p>
              <a:pPr marL="0" indent="0">
                <a:buNone/>
              </a:pPr>
              <a:endParaRPr lang="en-US" dirty="0">
                <a:hlinkClick r:id="rId4"/>
              </a:endParaRPr>
            </a:p>
            <a:p>
              <a:pPr marL="0" indent="0">
                <a:buNone/>
              </a:pPr>
              <a:r>
                <a:rPr lang="en-US" dirty="0">
                  <a:hlinkClick r:id="rId4"/>
                </a:rPr>
                <a:t>Adding a New Health Insurance Plan</a:t>
              </a:r>
              <a:endParaRPr lang="en-US" dirty="0"/>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04D67"/>
                </a:solidFill>
                <a:effectLst/>
                <a:uLnTx/>
                <a:uFillTx/>
                <a:latin typeface="Nunito Sans"/>
                <a:ea typeface="+mn-ea"/>
                <a:cs typeface="+mn-cs"/>
              </a:endParaRPr>
            </a:p>
          </p:txBody>
        </p:sp>
      </p:grpSp>
      <p:pic>
        <p:nvPicPr>
          <p:cNvPr id="6" name="Picture 5">
            <a:extLst>
              <a:ext uri="{FF2B5EF4-FFF2-40B4-BE49-F238E27FC236}">
                <a16:creationId xmlns:a16="http://schemas.microsoft.com/office/drawing/2014/main" id="{B687A1C1-967F-4515-8BD5-2FE5A737BCCB}"/>
              </a:ext>
            </a:extLst>
          </p:cNvPr>
          <p:cNvPicPr>
            <a:picLocks noChangeAspect="1"/>
          </p:cNvPicPr>
          <p:nvPr/>
        </p:nvPicPr>
        <p:blipFill>
          <a:blip r:embed="rId5"/>
          <a:stretch>
            <a:fillRect/>
          </a:stretch>
        </p:blipFill>
        <p:spPr>
          <a:xfrm>
            <a:off x="5120868" y="1886961"/>
            <a:ext cx="6232932" cy="4118838"/>
          </a:xfrm>
          <a:prstGeom prst="rect">
            <a:avLst/>
          </a:prstGeom>
        </p:spPr>
      </p:pic>
    </p:spTree>
    <p:custDataLst>
      <p:tags r:id="rId1"/>
    </p:custDataLst>
    <p:extLst>
      <p:ext uri="{BB962C8B-B14F-4D97-AF65-F5344CB8AC3E}">
        <p14:creationId xmlns:p14="http://schemas.microsoft.com/office/powerpoint/2010/main" val="209639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8FEDDC0-5F9A-4AC0-88D5-F280DA64E85D}"/>
              </a:ext>
            </a:extLst>
          </p:cNvPr>
          <p:cNvGrpSpPr/>
          <p:nvPr/>
        </p:nvGrpSpPr>
        <p:grpSpPr>
          <a:xfrm>
            <a:off x="838202" y="2035136"/>
            <a:ext cx="10515598" cy="4187183"/>
            <a:chOff x="-2159006" y="344708"/>
            <a:chExt cx="10515598" cy="4187183"/>
          </a:xfrm>
        </p:grpSpPr>
        <p:sp>
          <p:nvSpPr>
            <p:cNvPr id="17" name="Rectangle 16">
              <a:extLst>
                <a:ext uri="{FF2B5EF4-FFF2-40B4-BE49-F238E27FC236}">
                  <a16:creationId xmlns:a16="http://schemas.microsoft.com/office/drawing/2014/main" id="{F4192F3D-2192-4E17-8F1E-75C2B142820C}"/>
                </a:ext>
              </a:extLst>
            </p:cNvPr>
            <p:cNvSpPr/>
            <p:nvPr/>
          </p:nvSpPr>
          <p:spPr>
            <a:xfrm>
              <a:off x="-2159006" y="344708"/>
              <a:ext cx="5184227" cy="418049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34" name="TextBox 33">
              <a:extLst>
                <a:ext uri="{FF2B5EF4-FFF2-40B4-BE49-F238E27FC236}">
                  <a16:creationId xmlns:a16="http://schemas.microsoft.com/office/drawing/2014/main" id="{42BCB666-759E-421A-AF34-9F6D16317769}"/>
                </a:ext>
              </a:extLst>
            </p:cNvPr>
            <p:cNvSpPr txBox="1"/>
            <p:nvPr/>
          </p:nvSpPr>
          <p:spPr>
            <a:xfrm>
              <a:off x="-1924345" y="566623"/>
              <a:ext cx="4714904" cy="3435556"/>
            </a:xfrm>
            <a:prstGeom prst="rect">
              <a:avLst/>
            </a:prstGeom>
            <a:noFill/>
          </p:spPr>
          <p:txBody>
            <a:bodyPr wrap="square" lIns="0" tIns="45720" rIns="0" bIns="4572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dirty="0">
                  <a:solidFill>
                    <a:srgbClr val="404D67"/>
                  </a:solidFill>
                </a:rPr>
                <a:t>Plans to Add</a:t>
              </a:r>
              <a:endParaRPr kumimoji="0" lang="en-US" sz="2400" b="1" i="0" u="none" strike="noStrike" kern="1200" cap="none" spc="0" normalizeH="0" baseline="0" noProof="0" dirty="0">
                <a:ln>
                  <a:noFill/>
                </a:ln>
                <a:solidFill>
                  <a:srgbClr val="404D67"/>
                </a:solidFill>
                <a:effectLst/>
                <a:uLnTx/>
                <a:uFillTx/>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04D67"/>
                  </a:solidFill>
                  <a:effectLst/>
                  <a:uLnTx/>
                  <a:uFillTx/>
                  <a:latin typeface="Nunito Sans"/>
                  <a:ea typeface="+mn-ea"/>
                  <a:cs typeface="+mn-cs"/>
                </a:rPr>
                <a:t>ACA Compliant Healthcare Plans:</a:t>
              </a:r>
            </a:p>
            <a:p>
              <a:pPr marL="742950" lvl="1" indent="-285750">
                <a:lnSpc>
                  <a:spcPct val="150000"/>
                </a:lnSpc>
                <a:buFont typeface="Arial" panose="020B0604020202020204" pitchFamily="34" charset="0"/>
                <a:buChar char="•"/>
              </a:pPr>
              <a:r>
                <a:rPr lang="en-US" dirty="0">
                  <a:solidFill>
                    <a:srgbClr val="404D67"/>
                  </a:solidFill>
                  <a:latin typeface="Nunito Sans"/>
                </a:rPr>
                <a:t>Minimal Essential Coverage Plans (MEC)</a:t>
              </a:r>
            </a:p>
            <a:p>
              <a:pPr marL="742950" lvl="1" indent="-285750">
                <a:lnSpc>
                  <a:spcPct val="150000"/>
                </a:lnSpc>
                <a:buFont typeface="Arial" panose="020B0604020202020204" pitchFamily="34" charset="0"/>
                <a:buChar char="•"/>
              </a:pPr>
              <a:r>
                <a:rPr kumimoji="0" lang="en-US" b="0" i="0" u="none" strike="noStrike" kern="1200" cap="none" spc="0" normalizeH="0" baseline="0" noProof="0" dirty="0">
                  <a:ln>
                    <a:noFill/>
                  </a:ln>
                  <a:solidFill>
                    <a:srgbClr val="404D67"/>
                  </a:solidFill>
                  <a:effectLst/>
                  <a:uLnTx/>
                  <a:uFillTx/>
                  <a:latin typeface="Nunito Sans"/>
                  <a:ea typeface="+mn-ea"/>
                  <a:cs typeface="+mn-cs"/>
                </a:rPr>
                <a:t>Minimum Value Plans (MVP)</a:t>
              </a:r>
            </a:p>
            <a:p>
              <a:pPr marL="742950" lvl="1" indent="-285750">
                <a:lnSpc>
                  <a:spcPct val="150000"/>
                </a:lnSpc>
                <a:buFont typeface="Arial" panose="020B0604020202020204" pitchFamily="34" charset="0"/>
                <a:buChar char="•"/>
              </a:pPr>
              <a:r>
                <a:rPr lang="en-US" dirty="0">
                  <a:solidFill>
                    <a:srgbClr val="404D67"/>
                  </a:solidFill>
                  <a:latin typeface="Nunito Sans"/>
                </a:rPr>
                <a:t>PPO</a:t>
              </a:r>
            </a:p>
            <a:p>
              <a:pPr marL="742950" lvl="1" indent="-285750">
                <a:lnSpc>
                  <a:spcPct val="150000"/>
                </a:lnSpc>
                <a:buFont typeface="Arial" panose="020B0604020202020204" pitchFamily="34" charset="0"/>
                <a:buChar char="•"/>
              </a:pPr>
              <a:r>
                <a:rPr kumimoji="0" lang="en-US" b="0" i="0" u="none" strike="noStrike" kern="1200" cap="none" spc="0" normalizeH="0" baseline="0" noProof="0" dirty="0">
                  <a:ln>
                    <a:noFill/>
                  </a:ln>
                  <a:solidFill>
                    <a:srgbClr val="404D67"/>
                  </a:solidFill>
                  <a:effectLst/>
                  <a:uLnTx/>
                  <a:uFillTx/>
                  <a:latin typeface="Nunito Sans"/>
                  <a:ea typeface="+mn-ea"/>
                  <a:cs typeface="+mn-cs"/>
                </a:rPr>
                <a:t>Healthcare Plan + HSA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04D67"/>
                </a:solidFill>
                <a:effectLst/>
                <a:uLnTx/>
                <a:uFillTx/>
                <a:latin typeface="Nunito Sans"/>
                <a:ea typeface="+mn-ea"/>
                <a:cs typeface="+mn-cs"/>
              </a:endParaRPr>
            </a:p>
          </p:txBody>
        </p:sp>
        <p:sp>
          <p:nvSpPr>
            <p:cNvPr id="36" name="Rectangle 35">
              <a:extLst>
                <a:ext uri="{FF2B5EF4-FFF2-40B4-BE49-F238E27FC236}">
                  <a16:creationId xmlns:a16="http://schemas.microsoft.com/office/drawing/2014/main" id="{141AAD80-9DE2-407B-B345-C266E0137EFA}"/>
                </a:ext>
              </a:extLst>
            </p:cNvPr>
            <p:cNvSpPr/>
            <p:nvPr/>
          </p:nvSpPr>
          <p:spPr>
            <a:xfrm>
              <a:off x="3172366" y="351401"/>
              <a:ext cx="5184226" cy="418049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43" name="TextBox 42">
              <a:extLst>
                <a:ext uri="{FF2B5EF4-FFF2-40B4-BE49-F238E27FC236}">
                  <a16:creationId xmlns:a16="http://schemas.microsoft.com/office/drawing/2014/main" id="{C92C0C9A-1087-472D-A778-2F39DB3E28AC}"/>
                </a:ext>
              </a:extLst>
            </p:cNvPr>
            <p:cNvSpPr txBox="1"/>
            <p:nvPr/>
          </p:nvSpPr>
          <p:spPr>
            <a:xfrm>
              <a:off x="3401363" y="566623"/>
              <a:ext cx="4714905" cy="3935693"/>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04D67"/>
                  </a:solidFill>
                  <a:effectLst/>
                  <a:uLnTx/>
                  <a:uFillTx/>
                  <a:ea typeface="+mn-ea"/>
                  <a:cs typeface="+mn-cs"/>
                </a:rPr>
                <a:t>Do not add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04D67"/>
                  </a:solidFill>
                  <a:effectLst/>
                  <a:uLnTx/>
                  <a:uFillTx/>
                  <a:latin typeface="Nunito Sans"/>
                  <a:ea typeface="+mn-ea"/>
                  <a:cs typeface="+mn-cs"/>
                </a:rPr>
                <a:t>Fixed Indemnity Plans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rgbClr val="404D67"/>
                  </a:solidFill>
                  <a:latin typeface="Nunito Sans"/>
                </a:rPr>
                <a:t>Non-Healthcare Plans</a:t>
              </a:r>
            </a:p>
            <a:p>
              <a:pPr marL="742950" lvl="1" indent="-285750">
                <a:lnSpc>
                  <a:spcPct val="150000"/>
                </a:lnSpc>
                <a:buFont typeface="Arial" panose="020B0604020202020204" pitchFamily="34" charset="0"/>
                <a:buChar char="•"/>
              </a:pPr>
              <a:r>
                <a:rPr kumimoji="0" lang="en-US" b="0" i="0" u="none" strike="noStrike" kern="1200" cap="none" spc="0" normalizeH="0" baseline="0" noProof="0" dirty="0">
                  <a:ln>
                    <a:noFill/>
                  </a:ln>
                  <a:solidFill>
                    <a:srgbClr val="404D67"/>
                  </a:solidFill>
                  <a:effectLst/>
                  <a:uLnTx/>
                  <a:uFillTx/>
                  <a:latin typeface="Nunito Sans"/>
                  <a:ea typeface="+mn-ea"/>
                  <a:cs typeface="+mn-cs"/>
                </a:rPr>
                <a:t>Dental </a:t>
              </a:r>
            </a:p>
            <a:p>
              <a:pPr marL="742950" lvl="1" indent="-285750">
                <a:lnSpc>
                  <a:spcPct val="150000"/>
                </a:lnSpc>
                <a:buFont typeface="Arial" panose="020B0604020202020204" pitchFamily="34" charset="0"/>
                <a:buChar char="•"/>
              </a:pPr>
              <a:r>
                <a:rPr kumimoji="0" lang="en-US" b="0" i="0" u="none" strike="noStrike" kern="1200" cap="none" spc="0" normalizeH="0" baseline="0" noProof="0" dirty="0">
                  <a:ln>
                    <a:noFill/>
                  </a:ln>
                  <a:solidFill>
                    <a:srgbClr val="404D67"/>
                  </a:solidFill>
                  <a:effectLst/>
                  <a:uLnTx/>
                  <a:uFillTx/>
                  <a:latin typeface="Nunito Sans"/>
                  <a:ea typeface="+mn-ea"/>
                  <a:cs typeface="+mn-cs"/>
                </a:rPr>
                <a:t>Vision</a:t>
              </a:r>
            </a:p>
            <a:p>
              <a:pPr marL="742950" lvl="1" indent="-285750">
                <a:lnSpc>
                  <a:spcPct val="150000"/>
                </a:lnSpc>
                <a:buFont typeface="Arial" panose="020B0604020202020204" pitchFamily="34" charset="0"/>
                <a:buChar char="•"/>
              </a:pPr>
              <a:r>
                <a:rPr lang="en-US" dirty="0">
                  <a:solidFill>
                    <a:srgbClr val="404D67"/>
                  </a:solidFill>
                  <a:latin typeface="Nunito Sans"/>
                </a:rPr>
                <a:t>Life</a:t>
              </a:r>
            </a:p>
            <a:p>
              <a:pPr marL="285750" indent="-285750">
                <a:lnSpc>
                  <a:spcPct val="150000"/>
                </a:lnSpc>
                <a:buFont typeface="Arial" panose="020B0604020202020204" pitchFamily="34" charset="0"/>
                <a:buChar char="•"/>
              </a:pPr>
              <a:r>
                <a:rPr lang="en-US" dirty="0">
                  <a:solidFill>
                    <a:srgbClr val="404D67"/>
                  </a:solidFill>
                  <a:latin typeface="Nunito Sans"/>
                </a:rPr>
                <a:t>Tiers of Plans (optional)</a:t>
              </a:r>
            </a:p>
            <a:p>
              <a:pPr marL="742950" lvl="1" indent="-285750">
                <a:lnSpc>
                  <a:spcPct val="150000"/>
                </a:lnSpc>
                <a:buFont typeface="Arial" panose="020B0604020202020204" pitchFamily="34" charset="0"/>
                <a:buChar char="•"/>
              </a:pPr>
              <a:r>
                <a:rPr kumimoji="0" lang="en-US" b="0" i="0" u="none" strike="noStrike" kern="1200" cap="none" spc="0" normalizeH="0" baseline="0" noProof="0" dirty="0">
                  <a:ln>
                    <a:noFill/>
                  </a:ln>
                  <a:solidFill>
                    <a:srgbClr val="404D67"/>
                  </a:solidFill>
                  <a:effectLst/>
                  <a:uLnTx/>
                  <a:uFillTx/>
                  <a:latin typeface="Nunito Sans"/>
                  <a:ea typeface="+mn-ea"/>
                  <a:cs typeface="+mn-cs"/>
                </a:rPr>
                <a:t>EE + Spouse</a:t>
              </a:r>
            </a:p>
            <a:p>
              <a:pPr marL="742950" lvl="1" indent="-285750">
                <a:lnSpc>
                  <a:spcPct val="150000"/>
                </a:lnSpc>
                <a:buFont typeface="Arial" panose="020B0604020202020204" pitchFamily="34" charset="0"/>
                <a:buChar char="•"/>
              </a:pPr>
              <a:r>
                <a:rPr lang="en-US" dirty="0">
                  <a:solidFill>
                    <a:srgbClr val="404D67"/>
                  </a:solidFill>
                  <a:latin typeface="Nunito Sans"/>
                </a:rPr>
                <a:t>EE + Children</a:t>
              </a:r>
              <a:endParaRPr kumimoji="0" lang="en-US" b="0" i="0" u="none" strike="noStrike" kern="1200" cap="none" spc="0" normalizeH="0" baseline="0" noProof="0" dirty="0">
                <a:ln>
                  <a:noFill/>
                </a:ln>
                <a:solidFill>
                  <a:srgbClr val="404D67"/>
                </a:solidFill>
                <a:effectLst/>
                <a:uLnTx/>
                <a:uFillTx/>
                <a:latin typeface="Nunito Sans"/>
                <a:ea typeface="+mn-ea"/>
                <a:cs typeface="+mn-cs"/>
              </a:endParaRPr>
            </a:p>
          </p:txBody>
        </p:sp>
      </p:grpSp>
      <p:sp>
        <p:nvSpPr>
          <p:cNvPr id="4" name="Title 3">
            <a:extLst>
              <a:ext uri="{FF2B5EF4-FFF2-40B4-BE49-F238E27FC236}">
                <a16:creationId xmlns:a16="http://schemas.microsoft.com/office/drawing/2014/main" id="{60740FA1-1173-4DE7-B5D3-87F84415E0C9}"/>
              </a:ext>
            </a:extLst>
          </p:cNvPr>
          <p:cNvSpPr>
            <a:spLocks noGrp="1"/>
          </p:cNvSpPr>
          <p:nvPr>
            <p:ph type="title"/>
          </p:nvPr>
        </p:nvSpPr>
        <p:spPr/>
        <p:txBody>
          <a:bodyPr/>
          <a:lstStyle/>
          <a:p>
            <a:r>
              <a:rPr lang="en-US" dirty="0"/>
              <a:t>Insurance Plans</a:t>
            </a:r>
          </a:p>
        </p:txBody>
      </p:sp>
      <p:pic>
        <p:nvPicPr>
          <p:cNvPr id="28" name="Picture 33">
            <a:extLst>
              <a:ext uri="{FF2B5EF4-FFF2-40B4-BE49-F238E27FC236}">
                <a16:creationId xmlns:a16="http://schemas.microsoft.com/office/drawing/2014/main" id="{5948B506-235B-44C8-8120-3D0C8E0FEF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0412075" y="-451316"/>
            <a:ext cx="1402802" cy="1304606"/>
          </a:xfrm>
          <a:prstGeom prst="rect">
            <a:avLst/>
          </a:prstGeom>
        </p:spPr>
      </p:pic>
    </p:spTree>
    <p:extLst>
      <p:ext uri="{BB962C8B-B14F-4D97-AF65-F5344CB8AC3E}">
        <p14:creationId xmlns:p14="http://schemas.microsoft.com/office/powerpoint/2010/main" val="274566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Add or Update Benefit Packages</a:t>
            </a:r>
          </a:p>
        </p:txBody>
      </p:sp>
      <p:grpSp>
        <p:nvGrpSpPr>
          <p:cNvPr id="8" name="Group 7">
            <a:extLst>
              <a:ext uri="{FF2B5EF4-FFF2-40B4-BE49-F238E27FC236}">
                <a16:creationId xmlns:a16="http://schemas.microsoft.com/office/drawing/2014/main" id="{4D5A3C56-104C-490F-A83D-3CB32F8E49BD}"/>
              </a:ext>
            </a:extLst>
          </p:cNvPr>
          <p:cNvGrpSpPr/>
          <p:nvPr/>
        </p:nvGrpSpPr>
        <p:grpSpPr>
          <a:xfrm>
            <a:off x="838200" y="1886961"/>
            <a:ext cx="3921368" cy="4463038"/>
            <a:chOff x="8489180" y="3658518"/>
            <a:chExt cx="2864620" cy="2482101"/>
          </a:xfrm>
        </p:grpSpPr>
        <p:sp>
          <p:nvSpPr>
            <p:cNvPr id="9" name="Rectangle 8">
              <a:extLst>
                <a:ext uri="{FF2B5EF4-FFF2-40B4-BE49-F238E27FC236}">
                  <a16:creationId xmlns:a16="http://schemas.microsoft.com/office/drawing/2014/main" id="{7F77C5AB-EB1E-4E54-BBF8-3D6B2C73C731}"/>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10" name="TextBox 9">
              <a:extLst>
                <a:ext uri="{FF2B5EF4-FFF2-40B4-BE49-F238E27FC236}">
                  <a16:creationId xmlns:a16="http://schemas.microsoft.com/office/drawing/2014/main" id="{91A98DCD-6B3A-47D5-A20B-E325594DB70C}"/>
                </a:ext>
              </a:extLst>
            </p:cNvPr>
            <p:cNvSpPr txBox="1"/>
            <p:nvPr/>
          </p:nvSpPr>
          <p:spPr>
            <a:xfrm>
              <a:off x="8626164" y="3720090"/>
              <a:ext cx="2590649" cy="2064723"/>
            </a:xfrm>
            <a:prstGeom prst="rect">
              <a:avLst/>
            </a:prstGeom>
            <a:noFill/>
          </p:spPr>
          <p:txBody>
            <a:bodyPr wrap="square" lIns="0" rIns="0" rtlCol="0">
              <a:spAutoFit/>
            </a:bodyPr>
            <a:lstStyle/>
            <a:p>
              <a:r>
                <a:rPr lang="en-US" b="1" dirty="0"/>
                <a:t>Setting up Benefit Plans:</a:t>
              </a:r>
            </a:p>
            <a:p>
              <a:endParaRPr lang="en-US" b="1" dirty="0"/>
            </a:p>
            <a:p>
              <a:pPr marL="285750" indent="-285750">
                <a:buFont typeface="Arial" panose="020B0604020202020204" pitchFamily="34" charset="0"/>
                <a:buChar char="•"/>
              </a:pPr>
              <a:r>
                <a:rPr lang="en-US" dirty="0"/>
                <a:t>Benefit Packages comprised of one or more healthcare plans</a:t>
              </a:r>
            </a:p>
            <a:p>
              <a:pPr marL="285750" indent="-285750">
                <a:buFont typeface="Arial" panose="020B0604020202020204" pitchFamily="34" charset="0"/>
                <a:buChar char="•"/>
              </a:pPr>
              <a:r>
                <a:rPr lang="en-US" dirty="0"/>
                <a:t>Healthcare plans can be included in more than one package</a:t>
              </a:r>
            </a:p>
            <a:p>
              <a:pPr marL="285750" indent="-285750">
                <a:buFont typeface="Arial" panose="020B0604020202020204" pitchFamily="34" charset="0"/>
                <a:buChar char="•"/>
              </a:pPr>
              <a:r>
                <a:rPr lang="en-US" dirty="0"/>
                <a:t>External vs Internal employees</a:t>
              </a:r>
            </a:p>
            <a:p>
              <a:pPr marL="285750" indent="-285750">
                <a:buFont typeface="Arial" panose="020B0604020202020204" pitchFamily="34" charset="0"/>
                <a:buChar char="•"/>
              </a:pPr>
              <a:r>
                <a:rPr lang="en-US" dirty="0"/>
                <a:t>Plans</a:t>
              </a:r>
              <a:r>
                <a:rPr lang="en-US" baseline="0" dirty="0"/>
                <a:t> offered at the same time to an employee, bundle plans under one benefit package</a:t>
              </a:r>
            </a:p>
            <a:p>
              <a:pPr marL="285750" indent="-285750">
                <a:buFont typeface="Arial" panose="020B0604020202020204" pitchFamily="34" charset="0"/>
                <a:buChar char="•"/>
              </a:pPr>
              <a:endParaRPr lang="en-US" dirty="0"/>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04D67"/>
                </a:solidFill>
                <a:effectLst/>
                <a:uLnTx/>
                <a:uFillTx/>
                <a:latin typeface="Nunito Sans"/>
                <a:ea typeface="+mn-ea"/>
                <a:cs typeface="+mn-cs"/>
              </a:endParaRPr>
            </a:p>
          </p:txBody>
        </p:sp>
      </p:grpSp>
      <p:pic>
        <p:nvPicPr>
          <p:cNvPr id="5" name="Picture 4">
            <a:extLst>
              <a:ext uri="{FF2B5EF4-FFF2-40B4-BE49-F238E27FC236}">
                <a16:creationId xmlns:a16="http://schemas.microsoft.com/office/drawing/2014/main" id="{B3244C8A-7624-4E64-A5E4-E5F5C423B17D}"/>
              </a:ext>
            </a:extLst>
          </p:cNvPr>
          <p:cNvPicPr>
            <a:picLocks noChangeAspect="1"/>
          </p:cNvPicPr>
          <p:nvPr/>
        </p:nvPicPr>
        <p:blipFill>
          <a:blip r:embed="rId4"/>
          <a:stretch>
            <a:fillRect/>
          </a:stretch>
        </p:blipFill>
        <p:spPr>
          <a:xfrm>
            <a:off x="4947085" y="1886961"/>
            <a:ext cx="6445009" cy="3629024"/>
          </a:xfrm>
          <a:prstGeom prst="rect">
            <a:avLst/>
          </a:prstGeom>
        </p:spPr>
      </p:pic>
    </p:spTree>
    <p:custDataLst>
      <p:tags r:id="rId1"/>
    </p:custDataLst>
    <p:extLst>
      <p:ext uri="{BB962C8B-B14F-4D97-AF65-F5344CB8AC3E}">
        <p14:creationId xmlns:p14="http://schemas.microsoft.com/office/powerpoint/2010/main" val="394733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CE5E-72E3-4A35-A85C-DE6AE2A017E1}"/>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B010376F-796C-4EC1-AA1F-419CEFAA761E}"/>
              </a:ext>
            </a:extLst>
          </p:cNvPr>
          <p:cNvSpPr>
            <a:spLocks noGrp="1"/>
          </p:cNvSpPr>
          <p:nvPr>
            <p:ph type="body" sz="quarter" idx="13"/>
          </p:nvPr>
        </p:nvSpPr>
        <p:spPr/>
        <p:txBody>
          <a:bodyPr>
            <a:normAutofit/>
          </a:bodyPr>
          <a:lstStyle/>
          <a:p>
            <a:pPr marL="0" indent="0">
              <a:lnSpc>
                <a:spcPct val="160000"/>
              </a:lnSpc>
              <a:buNone/>
            </a:pPr>
            <a:r>
              <a:rPr lang="en-US" sz="1600" dirty="0"/>
              <a:t>WE’RE GOING TO COVER…</a:t>
            </a:r>
          </a:p>
        </p:txBody>
      </p:sp>
      <p:sp>
        <p:nvSpPr>
          <p:cNvPr id="4" name="Oval 3">
            <a:extLst>
              <a:ext uri="{FF2B5EF4-FFF2-40B4-BE49-F238E27FC236}">
                <a16:creationId xmlns:a16="http://schemas.microsoft.com/office/drawing/2014/main" id="{6E8A074F-B181-4557-958E-24F0AC45A7D2}"/>
              </a:ext>
            </a:extLst>
          </p:cNvPr>
          <p:cNvSpPr/>
          <p:nvPr/>
        </p:nvSpPr>
        <p:spPr>
          <a:xfrm>
            <a:off x="838200" y="2766218"/>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rPr>
              <a:t>1</a:t>
            </a:r>
          </a:p>
        </p:txBody>
      </p:sp>
      <p:sp>
        <p:nvSpPr>
          <p:cNvPr id="5" name="Oval 4">
            <a:extLst>
              <a:ext uri="{FF2B5EF4-FFF2-40B4-BE49-F238E27FC236}">
                <a16:creationId xmlns:a16="http://schemas.microsoft.com/office/drawing/2014/main" id="{D4700DAB-2F38-49BB-8E03-60786FB5ADE0}"/>
              </a:ext>
            </a:extLst>
          </p:cNvPr>
          <p:cNvSpPr/>
          <p:nvPr/>
        </p:nvSpPr>
        <p:spPr>
          <a:xfrm>
            <a:off x="838200" y="3609966"/>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rPr>
              <a:t>2</a:t>
            </a:r>
          </a:p>
        </p:txBody>
      </p:sp>
      <p:sp>
        <p:nvSpPr>
          <p:cNvPr id="6" name="Oval 5">
            <a:extLst>
              <a:ext uri="{FF2B5EF4-FFF2-40B4-BE49-F238E27FC236}">
                <a16:creationId xmlns:a16="http://schemas.microsoft.com/office/drawing/2014/main" id="{04E6348D-5AA4-4D62-85E9-3038B42C0892}"/>
              </a:ext>
            </a:extLst>
          </p:cNvPr>
          <p:cNvSpPr/>
          <p:nvPr/>
        </p:nvSpPr>
        <p:spPr>
          <a:xfrm>
            <a:off x="4718429" y="2766218"/>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rPr>
              <a:t>4</a:t>
            </a:r>
          </a:p>
        </p:txBody>
      </p:sp>
      <p:sp>
        <p:nvSpPr>
          <p:cNvPr id="7" name="Oval 6">
            <a:extLst>
              <a:ext uri="{FF2B5EF4-FFF2-40B4-BE49-F238E27FC236}">
                <a16:creationId xmlns:a16="http://schemas.microsoft.com/office/drawing/2014/main" id="{E080E562-D5FC-4FA4-9075-2C45091C1DD5}"/>
              </a:ext>
            </a:extLst>
          </p:cNvPr>
          <p:cNvSpPr/>
          <p:nvPr/>
        </p:nvSpPr>
        <p:spPr>
          <a:xfrm>
            <a:off x="4718429" y="3609966"/>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rPr>
              <a:t>5</a:t>
            </a:r>
          </a:p>
        </p:txBody>
      </p:sp>
      <p:sp>
        <p:nvSpPr>
          <p:cNvPr id="8" name="Rectangle 7">
            <a:extLst>
              <a:ext uri="{FF2B5EF4-FFF2-40B4-BE49-F238E27FC236}">
                <a16:creationId xmlns:a16="http://schemas.microsoft.com/office/drawing/2014/main" id="{742ECC4A-0E99-4F7A-9318-7F9E943598BF}"/>
              </a:ext>
            </a:extLst>
          </p:cNvPr>
          <p:cNvSpPr/>
          <p:nvPr/>
        </p:nvSpPr>
        <p:spPr>
          <a:xfrm>
            <a:off x="1530408" y="2766218"/>
            <a:ext cx="2977626"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a:ea typeface="+mn-ea"/>
                <a:cs typeface="+mn-cs"/>
              </a:rPr>
              <a:t>Why start now?</a:t>
            </a:r>
          </a:p>
        </p:txBody>
      </p:sp>
      <p:sp>
        <p:nvSpPr>
          <p:cNvPr id="9" name="Rectangle 8">
            <a:extLst>
              <a:ext uri="{FF2B5EF4-FFF2-40B4-BE49-F238E27FC236}">
                <a16:creationId xmlns:a16="http://schemas.microsoft.com/office/drawing/2014/main" id="{B36F2A92-CEF8-415F-8DA8-76046F09B3A2}"/>
              </a:ext>
            </a:extLst>
          </p:cNvPr>
          <p:cNvSpPr/>
          <p:nvPr/>
        </p:nvSpPr>
        <p:spPr>
          <a:xfrm>
            <a:off x="1530408" y="3609966"/>
            <a:ext cx="2977626"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a:ea typeface="+mn-ea"/>
                <a:cs typeface="+mn-cs"/>
              </a:rPr>
              <a:t>Creating a plan</a:t>
            </a:r>
          </a:p>
        </p:txBody>
      </p:sp>
      <p:sp>
        <p:nvSpPr>
          <p:cNvPr id="10" name="Rectangle 9">
            <a:extLst>
              <a:ext uri="{FF2B5EF4-FFF2-40B4-BE49-F238E27FC236}">
                <a16:creationId xmlns:a16="http://schemas.microsoft.com/office/drawing/2014/main" id="{A66D8C14-4F69-4F11-B8C7-100714B954F4}"/>
              </a:ext>
            </a:extLst>
          </p:cNvPr>
          <p:cNvSpPr/>
          <p:nvPr/>
        </p:nvSpPr>
        <p:spPr>
          <a:xfrm>
            <a:off x="5410640" y="2766218"/>
            <a:ext cx="2977626"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D67"/>
                </a:solidFill>
                <a:effectLst/>
                <a:uLnTx/>
                <a:uFillTx/>
                <a:latin typeface="Nunito Sans"/>
                <a:ea typeface="+mn-ea"/>
                <a:cs typeface="+mn-cs"/>
              </a:rPr>
              <a:t>Helpful resources</a:t>
            </a:r>
          </a:p>
        </p:txBody>
      </p:sp>
      <p:sp>
        <p:nvSpPr>
          <p:cNvPr id="11" name="Rectangle 10">
            <a:extLst>
              <a:ext uri="{FF2B5EF4-FFF2-40B4-BE49-F238E27FC236}">
                <a16:creationId xmlns:a16="http://schemas.microsoft.com/office/drawing/2014/main" id="{A69C6B49-C303-43E5-A87D-B721CD521C09}"/>
              </a:ext>
            </a:extLst>
          </p:cNvPr>
          <p:cNvSpPr/>
          <p:nvPr/>
        </p:nvSpPr>
        <p:spPr>
          <a:xfrm>
            <a:off x="5410640" y="3609966"/>
            <a:ext cx="2977626"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D67"/>
                </a:solidFill>
                <a:effectLst/>
                <a:uLnTx/>
                <a:uFillTx/>
                <a:latin typeface="Nunito Sans"/>
                <a:ea typeface="+mn-ea"/>
                <a:cs typeface="+mn-cs"/>
              </a:rPr>
              <a:t>Q&amp;A</a:t>
            </a:r>
          </a:p>
        </p:txBody>
      </p:sp>
      <p:sp>
        <p:nvSpPr>
          <p:cNvPr id="13" name="Oval 12">
            <a:extLst>
              <a:ext uri="{FF2B5EF4-FFF2-40B4-BE49-F238E27FC236}">
                <a16:creationId xmlns:a16="http://schemas.microsoft.com/office/drawing/2014/main" id="{9A4D4692-7F9E-4CB2-98FE-6F42EBE9C2C4}"/>
              </a:ext>
            </a:extLst>
          </p:cNvPr>
          <p:cNvSpPr/>
          <p:nvPr/>
        </p:nvSpPr>
        <p:spPr>
          <a:xfrm>
            <a:off x="838200" y="4453714"/>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rPr>
              <a:t>3</a:t>
            </a:r>
          </a:p>
        </p:txBody>
      </p:sp>
      <p:sp>
        <p:nvSpPr>
          <p:cNvPr id="14" name="Rectangle 13">
            <a:extLst>
              <a:ext uri="{FF2B5EF4-FFF2-40B4-BE49-F238E27FC236}">
                <a16:creationId xmlns:a16="http://schemas.microsoft.com/office/drawing/2014/main" id="{6EB70115-B989-4F05-901A-96134E4E00C9}"/>
              </a:ext>
            </a:extLst>
          </p:cNvPr>
          <p:cNvSpPr/>
          <p:nvPr/>
        </p:nvSpPr>
        <p:spPr>
          <a:xfrm>
            <a:off x="1530411" y="4453714"/>
            <a:ext cx="2977626"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a:ea typeface="+mn-ea"/>
                <a:cs typeface="+mn-cs"/>
              </a:rPr>
              <a:t>Taking action</a:t>
            </a:r>
          </a:p>
        </p:txBody>
      </p:sp>
    </p:spTree>
    <p:extLst>
      <p:ext uri="{BB962C8B-B14F-4D97-AF65-F5344CB8AC3E}">
        <p14:creationId xmlns:p14="http://schemas.microsoft.com/office/powerpoint/2010/main" val="385006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venir Next LT Pro"/>
                <a:ea typeface="+mn-ea"/>
                <a:cs typeface="+mn-cs"/>
              </a:rPr>
              <a:t>Tracking Coverage Offers</a:t>
            </a:r>
          </a:p>
        </p:txBody>
      </p:sp>
    </p:spTree>
    <p:extLst>
      <p:ext uri="{BB962C8B-B14F-4D97-AF65-F5344CB8AC3E}">
        <p14:creationId xmlns:p14="http://schemas.microsoft.com/office/powerpoint/2010/main" val="414801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p:txBody>
          <a:bodyPr/>
          <a:lstStyle/>
          <a:p>
            <a:r>
              <a:rPr lang="en-US" dirty="0"/>
              <a:t>Entering Offers</a:t>
            </a:r>
          </a:p>
        </p:txBody>
      </p:sp>
      <p:sp>
        <p:nvSpPr>
          <p:cNvPr id="3" name="Content Placeholder 2">
            <a:extLst>
              <a:ext uri="{FF2B5EF4-FFF2-40B4-BE49-F238E27FC236}">
                <a16:creationId xmlns:a16="http://schemas.microsoft.com/office/drawing/2014/main" id="{AD3E1391-8F99-4D84-A339-578A422AACD6}"/>
              </a:ext>
            </a:extLst>
          </p:cNvPr>
          <p:cNvSpPr>
            <a:spLocks noGrp="1"/>
          </p:cNvSpPr>
          <p:nvPr>
            <p:ph sz="half" idx="1"/>
          </p:nvPr>
        </p:nvSpPr>
        <p:spPr>
          <a:xfrm>
            <a:off x="6389512" y="1825625"/>
            <a:ext cx="4964288" cy="4351338"/>
          </a:xfrm>
        </p:spPr>
        <p:txBody>
          <a:bodyPr>
            <a:normAutofit/>
          </a:bodyPr>
          <a:lstStyle/>
          <a:p>
            <a:pPr marL="285750" lvl="0" indent="-285750">
              <a:spcBef>
                <a:spcPts val="0"/>
              </a:spcBef>
              <a:defRPr/>
            </a:pPr>
            <a:r>
              <a:rPr lang="en-US" sz="2000" dirty="0"/>
              <a:t>2 options</a:t>
            </a:r>
          </a:p>
          <a:p>
            <a:pPr marL="742950" lvl="1" indent="-285750">
              <a:spcBef>
                <a:spcPts val="0"/>
              </a:spcBef>
              <a:defRPr/>
            </a:pPr>
            <a:r>
              <a:rPr lang="en-US" sz="1600" b="1" dirty="0"/>
              <a:t>Manual entry</a:t>
            </a:r>
          </a:p>
          <a:p>
            <a:pPr marL="742950" lvl="1" indent="-285750">
              <a:spcBef>
                <a:spcPts val="0"/>
              </a:spcBef>
              <a:defRPr/>
            </a:pPr>
            <a:r>
              <a:rPr lang="en-US" sz="1600" dirty="0"/>
              <a:t>Data import</a:t>
            </a:r>
          </a:p>
          <a:p>
            <a:pPr marL="285750" indent="-285750">
              <a:spcBef>
                <a:spcPts val="0"/>
              </a:spcBef>
              <a:defRPr/>
            </a:pPr>
            <a:r>
              <a:rPr lang="en-US" sz="2000" dirty="0"/>
              <a:t>Navigate to Employee Plan Details tab in ACA Companion</a:t>
            </a:r>
          </a:p>
          <a:p>
            <a:pPr marL="285750" indent="-285750">
              <a:spcBef>
                <a:spcPts val="0"/>
              </a:spcBef>
              <a:defRPr/>
            </a:pPr>
            <a:r>
              <a:rPr lang="en-US" sz="2000" dirty="0"/>
              <a:t>Search for employee</a:t>
            </a:r>
          </a:p>
          <a:p>
            <a:pPr marL="285750" indent="-285750">
              <a:spcBef>
                <a:spcPts val="0"/>
              </a:spcBef>
              <a:defRPr/>
            </a:pPr>
            <a:r>
              <a:rPr lang="en-US" sz="2000" dirty="0"/>
              <a:t>Double click on name</a:t>
            </a:r>
            <a:endParaRPr lang="en-US" sz="1800" dirty="0"/>
          </a:p>
          <a:p>
            <a:pPr marL="285750" lvl="0" indent="-285750">
              <a:spcBef>
                <a:spcPts val="0"/>
              </a:spcBef>
              <a:defRPr/>
            </a:pPr>
            <a:endParaRPr lang="en-US" sz="1800" dirty="0"/>
          </a:p>
          <a:p>
            <a:endParaRPr lang="en-US" dirty="0"/>
          </a:p>
        </p:txBody>
      </p:sp>
      <p:pic>
        <p:nvPicPr>
          <p:cNvPr id="6" name="Picture 5">
            <a:extLst>
              <a:ext uri="{FF2B5EF4-FFF2-40B4-BE49-F238E27FC236}">
                <a16:creationId xmlns:a16="http://schemas.microsoft.com/office/drawing/2014/main" id="{664D0694-C0BE-21EE-691A-DD2B15E25E3B}"/>
              </a:ext>
            </a:extLst>
          </p:cNvPr>
          <p:cNvPicPr>
            <a:picLocks noChangeAspect="1"/>
          </p:cNvPicPr>
          <p:nvPr/>
        </p:nvPicPr>
        <p:blipFill>
          <a:blip r:embed="rId3"/>
          <a:stretch>
            <a:fillRect/>
          </a:stretch>
        </p:blipFill>
        <p:spPr>
          <a:xfrm>
            <a:off x="1176867" y="1825625"/>
            <a:ext cx="4478866" cy="4814711"/>
          </a:xfrm>
          <a:prstGeom prst="rect">
            <a:avLst/>
          </a:prstGeom>
        </p:spPr>
      </p:pic>
    </p:spTree>
    <p:extLst>
      <p:ext uri="{BB962C8B-B14F-4D97-AF65-F5344CB8AC3E}">
        <p14:creationId xmlns:p14="http://schemas.microsoft.com/office/powerpoint/2010/main" val="238411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p:txBody>
          <a:bodyPr/>
          <a:lstStyle/>
          <a:p>
            <a:r>
              <a:rPr lang="en-US" dirty="0"/>
              <a:t>Employee Plan Details</a:t>
            </a:r>
          </a:p>
        </p:txBody>
      </p:sp>
      <p:sp>
        <p:nvSpPr>
          <p:cNvPr id="3" name="Content Placeholder 2">
            <a:extLst>
              <a:ext uri="{FF2B5EF4-FFF2-40B4-BE49-F238E27FC236}">
                <a16:creationId xmlns:a16="http://schemas.microsoft.com/office/drawing/2014/main" id="{AD3E1391-8F99-4D84-A339-578A422AACD6}"/>
              </a:ext>
            </a:extLst>
          </p:cNvPr>
          <p:cNvSpPr>
            <a:spLocks noGrp="1"/>
          </p:cNvSpPr>
          <p:nvPr>
            <p:ph sz="half" idx="1"/>
          </p:nvPr>
        </p:nvSpPr>
        <p:spPr>
          <a:xfrm>
            <a:off x="7349066" y="1825625"/>
            <a:ext cx="4004733" cy="4351338"/>
          </a:xfrm>
        </p:spPr>
        <p:txBody>
          <a:bodyPr>
            <a:normAutofit/>
          </a:bodyPr>
          <a:lstStyle/>
          <a:p>
            <a:pPr marL="285750" lvl="0" indent="-285750">
              <a:spcBef>
                <a:spcPts val="0"/>
              </a:spcBef>
              <a:defRPr/>
            </a:pPr>
            <a:r>
              <a:rPr lang="en-US" sz="2000" dirty="0"/>
              <a:t>Select ACA Employer in top right corner</a:t>
            </a:r>
          </a:p>
          <a:p>
            <a:pPr marL="285750" indent="-285750">
              <a:spcBef>
                <a:spcPts val="0"/>
              </a:spcBef>
              <a:defRPr/>
            </a:pPr>
            <a:r>
              <a:rPr lang="en-US" sz="2000" dirty="0"/>
              <a:t>Select “Make Offer”</a:t>
            </a:r>
          </a:p>
          <a:p>
            <a:pPr marL="285750" indent="-285750">
              <a:spcBef>
                <a:spcPts val="0"/>
              </a:spcBef>
              <a:defRPr/>
            </a:pPr>
            <a:r>
              <a:rPr lang="en-US" sz="2000" dirty="0"/>
              <a:t>Select Benefit Package</a:t>
            </a:r>
          </a:p>
          <a:p>
            <a:pPr marL="285750" indent="-285750">
              <a:spcBef>
                <a:spcPts val="0"/>
              </a:spcBef>
              <a:defRPr/>
            </a:pPr>
            <a:r>
              <a:rPr lang="en-US" sz="2000" dirty="0"/>
              <a:t>Benefit Offer Date = date employer sent the offer</a:t>
            </a:r>
          </a:p>
          <a:p>
            <a:pPr marL="285750" indent="-285750">
              <a:spcBef>
                <a:spcPts val="0"/>
              </a:spcBef>
              <a:defRPr/>
            </a:pPr>
            <a:r>
              <a:rPr lang="en-US" sz="2000" dirty="0"/>
              <a:t>Click ADD</a:t>
            </a:r>
          </a:p>
          <a:p>
            <a:pPr marL="285750" lvl="0" indent="-285750">
              <a:spcBef>
                <a:spcPts val="0"/>
              </a:spcBef>
              <a:defRPr/>
            </a:pPr>
            <a:endParaRPr lang="en-US" sz="1800" dirty="0"/>
          </a:p>
          <a:p>
            <a:pPr marL="285750" lvl="0" indent="-285750">
              <a:spcBef>
                <a:spcPts val="0"/>
              </a:spcBef>
              <a:defRPr/>
            </a:pPr>
            <a:endParaRPr lang="en-US" sz="1800" dirty="0"/>
          </a:p>
          <a:p>
            <a:endParaRPr lang="en-US" dirty="0"/>
          </a:p>
        </p:txBody>
      </p:sp>
      <p:pic>
        <p:nvPicPr>
          <p:cNvPr id="5" name="Picture 4">
            <a:extLst>
              <a:ext uri="{FF2B5EF4-FFF2-40B4-BE49-F238E27FC236}">
                <a16:creationId xmlns:a16="http://schemas.microsoft.com/office/drawing/2014/main" id="{8A4AA655-8072-126C-E8C7-79755156B46D}"/>
              </a:ext>
            </a:extLst>
          </p:cNvPr>
          <p:cNvPicPr>
            <a:picLocks noChangeAspect="1"/>
          </p:cNvPicPr>
          <p:nvPr/>
        </p:nvPicPr>
        <p:blipFill>
          <a:blip r:embed="rId3"/>
          <a:stretch>
            <a:fillRect/>
          </a:stretch>
        </p:blipFill>
        <p:spPr>
          <a:xfrm>
            <a:off x="826912" y="1825625"/>
            <a:ext cx="6192114" cy="4677428"/>
          </a:xfrm>
          <a:prstGeom prst="rect">
            <a:avLst/>
          </a:prstGeom>
        </p:spPr>
      </p:pic>
    </p:spTree>
    <p:extLst>
      <p:ext uri="{BB962C8B-B14F-4D97-AF65-F5344CB8AC3E}">
        <p14:creationId xmlns:p14="http://schemas.microsoft.com/office/powerpoint/2010/main" val="422229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a:xfrm>
            <a:off x="838200" y="365125"/>
            <a:ext cx="10515600" cy="1325563"/>
          </a:xfrm>
        </p:spPr>
        <p:txBody>
          <a:bodyPr anchor="ctr">
            <a:normAutofit/>
          </a:bodyPr>
          <a:lstStyle/>
          <a:p>
            <a:r>
              <a:rPr lang="en-US" dirty="0"/>
              <a:t>Employee Plan Details</a:t>
            </a:r>
          </a:p>
        </p:txBody>
      </p:sp>
      <p:sp>
        <p:nvSpPr>
          <p:cNvPr id="3" name="Content Placeholder 2">
            <a:extLst>
              <a:ext uri="{FF2B5EF4-FFF2-40B4-BE49-F238E27FC236}">
                <a16:creationId xmlns:a16="http://schemas.microsoft.com/office/drawing/2014/main" id="{AD3E1391-8F99-4D84-A339-578A422AACD6}"/>
              </a:ext>
            </a:extLst>
          </p:cNvPr>
          <p:cNvSpPr>
            <a:spLocks noGrp="1"/>
          </p:cNvSpPr>
          <p:nvPr>
            <p:ph sz="half" idx="1"/>
          </p:nvPr>
        </p:nvSpPr>
        <p:spPr>
          <a:xfrm>
            <a:off x="838200" y="1825625"/>
            <a:ext cx="5181600" cy="4351338"/>
          </a:xfrm>
        </p:spPr>
        <p:txBody>
          <a:bodyPr>
            <a:normAutofit/>
          </a:bodyPr>
          <a:lstStyle/>
          <a:p>
            <a:pPr marL="285750" lvl="0" indent="-285750">
              <a:spcBef>
                <a:spcPts val="0"/>
              </a:spcBef>
              <a:defRPr/>
            </a:pPr>
            <a:r>
              <a:rPr lang="en-US"/>
              <a:t>Single click on Enrollment or Declination from the tree to insert employee response</a:t>
            </a:r>
          </a:p>
          <a:p>
            <a:pPr marL="285750" lvl="0" indent="-285750">
              <a:spcBef>
                <a:spcPts val="0"/>
              </a:spcBef>
              <a:defRPr/>
            </a:pPr>
            <a:endParaRPr lang="en-US"/>
          </a:p>
          <a:p>
            <a:pPr marL="285750" lvl="0" indent="-285750">
              <a:spcBef>
                <a:spcPts val="0"/>
              </a:spcBef>
              <a:defRPr/>
            </a:pPr>
            <a:endParaRPr lang="en-US"/>
          </a:p>
          <a:p>
            <a:endParaRPr lang="en-US" dirty="0"/>
          </a:p>
        </p:txBody>
      </p:sp>
      <p:pic>
        <p:nvPicPr>
          <p:cNvPr id="6" name="Picture 5">
            <a:extLst>
              <a:ext uri="{FF2B5EF4-FFF2-40B4-BE49-F238E27FC236}">
                <a16:creationId xmlns:a16="http://schemas.microsoft.com/office/drawing/2014/main" id="{5A4D2AAB-D9FB-CD4D-6E34-0D15A8D02D6C}"/>
              </a:ext>
            </a:extLst>
          </p:cNvPr>
          <p:cNvPicPr>
            <a:picLocks noChangeAspect="1"/>
          </p:cNvPicPr>
          <p:nvPr/>
        </p:nvPicPr>
        <p:blipFill>
          <a:blip r:embed="rId3"/>
          <a:stretch>
            <a:fillRect/>
          </a:stretch>
        </p:blipFill>
        <p:spPr>
          <a:xfrm>
            <a:off x="6172200" y="2045240"/>
            <a:ext cx="5181600" cy="3912107"/>
          </a:xfrm>
          <a:prstGeom prst="rect">
            <a:avLst/>
          </a:prstGeom>
          <a:noFill/>
        </p:spPr>
      </p:pic>
    </p:spTree>
    <p:extLst>
      <p:ext uri="{BB962C8B-B14F-4D97-AF65-F5344CB8AC3E}">
        <p14:creationId xmlns:p14="http://schemas.microsoft.com/office/powerpoint/2010/main" val="2234401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a:xfrm>
            <a:off x="838200" y="365125"/>
            <a:ext cx="10515600" cy="1325563"/>
          </a:xfrm>
        </p:spPr>
        <p:txBody>
          <a:bodyPr anchor="ctr">
            <a:normAutofit/>
          </a:bodyPr>
          <a:lstStyle/>
          <a:p>
            <a:r>
              <a:rPr lang="en-US" dirty="0"/>
              <a:t>Employee Plan Details</a:t>
            </a:r>
          </a:p>
        </p:txBody>
      </p:sp>
      <p:sp>
        <p:nvSpPr>
          <p:cNvPr id="3" name="Content Placeholder 2">
            <a:extLst>
              <a:ext uri="{FF2B5EF4-FFF2-40B4-BE49-F238E27FC236}">
                <a16:creationId xmlns:a16="http://schemas.microsoft.com/office/drawing/2014/main" id="{AD3E1391-8F99-4D84-A339-578A422AACD6}"/>
              </a:ext>
            </a:extLst>
          </p:cNvPr>
          <p:cNvSpPr>
            <a:spLocks noGrp="1"/>
          </p:cNvSpPr>
          <p:nvPr>
            <p:ph sz="half" idx="1"/>
          </p:nvPr>
        </p:nvSpPr>
        <p:spPr>
          <a:xfrm>
            <a:off x="838200" y="1825625"/>
            <a:ext cx="5181600" cy="4351338"/>
          </a:xfrm>
        </p:spPr>
        <p:txBody>
          <a:bodyPr>
            <a:normAutofit fontScale="92500"/>
          </a:bodyPr>
          <a:lstStyle/>
          <a:p>
            <a:pPr marL="285750" lvl="0" indent="-285750">
              <a:spcBef>
                <a:spcPts val="0"/>
              </a:spcBef>
              <a:defRPr/>
            </a:pPr>
            <a:r>
              <a:rPr lang="en-US" dirty="0"/>
              <a:t>If employee enrolled, single click on “Enrollments” and enrollment box will populate</a:t>
            </a:r>
          </a:p>
          <a:p>
            <a:pPr marL="285750" lvl="0" indent="-285750">
              <a:spcBef>
                <a:spcPts val="0"/>
              </a:spcBef>
              <a:defRPr/>
            </a:pPr>
            <a:r>
              <a:rPr lang="en-US" dirty="0"/>
              <a:t>Add Deductions or Contributions in core application for payroll purposes (Employee&gt;Payroll)</a:t>
            </a:r>
          </a:p>
          <a:p>
            <a:pPr marL="285750" lvl="0" indent="-285750">
              <a:spcBef>
                <a:spcPts val="0"/>
              </a:spcBef>
              <a:defRPr/>
            </a:pPr>
            <a:endParaRPr lang="en-US" dirty="0"/>
          </a:p>
          <a:p>
            <a:pPr marL="285750" lvl="0" indent="-285750">
              <a:spcBef>
                <a:spcPts val="0"/>
              </a:spcBef>
              <a:defRPr/>
            </a:pPr>
            <a:endParaRPr lang="en-US" dirty="0"/>
          </a:p>
          <a:p>
            <a:endParaRPr lang="en-US" dirty="0"/>
          </a:p>
        </p:txBody>
      </p:sp>
      <p:pic>
        <p:nvPicPr>
          <p:cNvPr id="5" name="Picture 4">
            <a:extLst>
              <a:ext uri="{FF2B5EF4-FFF2-40B4-BE49-F238E27FC236}">
                <a16:creationId xmlns:a16="http://schemas.microsoft.com/office/drawing/2014/main" id="{DF946050-CA01-78B7-79B4-6EAACBDBD4A3}"/>
              </a:ext>
            </a:extLst>
          </p:cNvPr>
          <p:cNvPicPr>
            <a:picLocks noChangeAspect="1"/>
          </p:cNvPicPr>
          <p:nvPr/>
        </p:nvPicPr>
        <p:blipFill>
          <a:blip r:embed="rId3"/>
          <a:stretch>
            <a:fillRect/>
          </a:stretch>
        </p:blipFill>
        <p:spPr>
          <a:xfrm>
            <a:off x="6172200" y="2045240"/>
            <a:ext cx="5181600" cy="3912107"/>
          </a:xfrm>
          <a:prstGeom prst="rect">
            <a:avLst/>
          </a:prstGeom>
          <a:noFill/>
        </p:spPr>
      </p:pic>
    </p:spTree>
    <p:extLst>
      <p:ext uri="{BB962C8B-B14F-4D97-AF65-F5344CB8AC3E}">
        <p14:creationId xmlns:p14="http://schemas.microsoft.com/office/powerpoint/2010/main" val="3715900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a:xfrm>
            <a:off x="838200" y="365125"/>
            <a:ext cx="10515600" cy="1325563"/>
          </a:xfrm>
        </p:spPr>
        <p:txBody>
          <a:bodyPr anchor="ctr">
            <a:normAutofit/>
          </a:bodyPr>
          <a:lstStyle/>
          <a:p>
            <a:r>
              <a:rPr lang="en-US" dirty="0"/>
              <a:t>Covered individuals</a:t>
            </a:r>
          </a:p>
        </p:txBody>
      </p:sp>
      <p:sp>
        <p:nvSpPr>
          <p:cNvPr id="3" name="Content Placeholder 2">
            <a:extLst>
              <a:ext uri="{FF2B5EF4-FFF2-40B4-BE49-F238E27FC236}">
                <a16:creationId xmlns:a16="http://schemas.microsoft.com/office/drawing/2014/main" id="{AD3E1391-8F99-4D84-A339-578A422AACD6}"/>
              </a:ext>
            </a:extLst>
          </p:cNvPr>
          <p:cNvSpPr>
            <a:spLocks noGrp="1"/>
          </p:cNvSpPr>
          <p:nvPr>
            <p:ph sz="half" idx="1"/>
          </p:nvPr>
        </p:nvSpPr>
        <p:spPr>
          <a:xfrm>
            <a:off x="838200" y="1825625"/>
            <a:ext cx="5181600" cy="4351338"/>
          </a:xfrm>
        </p:spPr>
        <p:txBody>
          <a:bodyPr>
            <a:normAutofit/>
          </a:bodyPr>
          <a:lstStyle/>
          <a:p>
            <a:pPr marL="285750" lvl="0" indent="-285750">
              <a:spcBef>
                <a:spcPts val="0"/>
              </a:spcBef>
              <a:defRPr/>
            </a:pPr>
            <a:r>
              <a:rPr lang="en-US" dirty="0"/>
              <a:t>Need to track if self-insured! </a:t>
            </a:r>
          </a:p>
          <a:p>
            <a:pPr marL="285750" lvl="0" indent="-285750">
              <a:spcBef>
                <a:spcPts val="0"/>
              </a:spcBef>
              <a:defRPr/>
            </a:pPr>
            <a:r>
              <a:rPr lang="en-US" dirty="0"/>
              <a:t>Spouse &amp; Dependents</a:t>
            </a:r>
          </a:p>
          <a:p>
            <a:pPr marL="285750" lvl="0" indent="-285750">
              <a:spcBef>
                <a:spcPts val="0"/>
              </a:spcBef>
              <a:defRPr/>
            </a:pPr>
            <a:r>
              <a:rPr lang="en-US" dirty="0"/>
              <a:t>Need SSN and/or DOB</a:t>
            </a:r>
          </a:p>
          <a:p>
            <a:pPr marL="285750" lvl="0" indent="-285750">
              <a:spcBef>
                <a:spcPts val="0"/>
              </a:spcBef>
              <a:defRPr/>
            </a:pPr>
            <a:r>
              <a:rPr lang="en-US" dirty="0"/>
              <a:t>Enter Date Enrolled</a:t>
            </a:r>
          </a:p>
          <a:p>
            <a:pPr marL="285750" lvl="0" indent="-285750">
              <a:spcBef>
                <a:spcPts val="0"/>
              </a:spcBef>
              <a:defRPr/>
            </a:pPr>
            <a:r>
              <a:rPr lang="en-US" dirty="0"/>
              <a:t>Enter Dates of Coverage (can differ from Employee)</a:t>
            </a:r>
          </a:p>
          <a:p>
            <a:pPr marL="285750" lvl="0" indent="-285750">
              <a:spcBef>
                <a:spcPts val="0"/>
              </a:spcBef>
              <a:defRPr/>
            </a:pPr>
            <a:endParaRPr lang="en-US" dirty="0"/>
          </a:p>
          <a:p>
            <a:endParaRPr lang="en-US" dirty="0"/>
          </a:p>
        </p:txBody>
      </p:sp>
      <p:pic>
        <p:nvPicPr>
          <p:cNvPr id="6" name="Picture 5">
            <a:extLst>
              <a:ext uri="{FF2B5EF4-FFF2-40B4-BE49-F238E27FC236}">
                <a16:creationId xmlns:a16="http://schemas.microsoft.com/office/drawing/2014/main" id="{D10B61BC-A698-8BE0-26D0-3248C90D04A2}"/>
              </a:ext>
            </a:extLst>
          </p:cNvPr>
          <p:cNvPicPr>
            <a:picLocks noChangeAspect="1"/>
          </p:cNvPicPr>
          <p:nvPr/>
        </p:nvPicPr>
        <p:blipFill>
          <a:blip r:embed="rId3"/>
          <a:stretch>
            <a:fillRect/>
          </a:stretch>
        </p:blipFill>
        <p:spPr>
          <a:xfrm>
            <a:off x="6096000" y="1825625"/>
            <a:ext cx="5313270" cy="4005871"/>
          </a:xfrm>
          <a:prstGeom prst="rect">
            <a:avLst/>
          </a:prstGeom>
        </p:spPr>
      </p:pic>
    </p:spTree>
    <p:extLst>
      <p:ext uri="{BB962C8B-B14F-4D97-AF65-F5344CB8AC3E}">
        <p14:creationId xmlns:p14="http://schemas.microsoft.com/office/powerpoint/2010/main" val="249943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a:xfrm>
            <a:off x="838200" y="365125"/>
            <a:ext cx="10515600" cy="1325563"/>
          </a:xfrm>
        </p:spPr>
        <p:txBody>
          <a:bodyPr anchor="ctr">
            <a:normAutofit/>
          </a:bodyPr>
          <a:lstStyle/>
          <a:p>
            <a:r>
              <a:rPr lang="en-US" dirty="0"/>
              <a:t>Employee Declines Coverage</a:t>
            </a:r>
          </a:p>
        </p:txBody>
      </p:sp>
      <p:sp>
        <p:nvSpPr>
          <p:cNvPr id="3" name="Content Placeholder 2">
            <a:extLst>
              <a:ext uri="{FF2B5EF4-FFF2-40B4-BE49-F238E27FC236}">
                <a16:creationId xmlns:a16="http://schemas.microsoft.com/office/drawing/2014/main" id="{AD3E1391-8F99-4D84-A339-578A422AACD6}"/>
              </a:ext>
            </a:extLst>
          </p:cNvPr>
          <p:cNvSpPr>
            <a:spLocks noGrp="1"/>
          </p:cNvSpPr>
          <p:nvPr>
            <p:ph sz="half" idx="1"/>
          </p:nvPr>
        </p:nvSpPr>
        <p:spPr>
          <a:xfrm>
            <a:off x="838200" y="1825625"/>
            <a:ext cx="5181600" cy="4351338"/>
          </a:xfrm>
        </p:spPr>
        <p:txBody>
          <a:bodyPr>
            <a:normAutofit/>
          </a:bodyPr>
          <a:lstStyle/>
          <a:p>
            <a:pPr marL="285750" lvl="0" indent="-285750">
              <a:spcBef>
                <a:spcPts val="0"/>
              </a:spcBef>
              <a:defRPr/>
            </a:pPr>
            <a:r>
              <a:rPr lang="en-US" dirty="0"/>
              <a:t>If employee declines, single click on “Declinations” and declination box will populate</a:t>
            </a:r>
          </a:p>
          <a:p>
            <a:pPr marL="285750" lvl="0" indent="-285750">
              <a:spcBef>
                <a:spcPts val="0"/>
              </a:spcBef>
              <a:defRPr/>
            </a:pPr>
            <a:endParaRPr lang="en-US" dirty="0"/>
          </a:p>
          <a:p>
            <a:pPr marL="285750" lvl="0" indent="-285750">
              <a:spcBef>
                <a:spcPts val="0"/>
              </a:spcBef>
              <a:defRPr/>
            </a:pPr>
            <a:endParaRPr lang="en-US" dirty="0"/>
          </a:p>
          <a:p>
            <a:endParaRPr lang="en-US" dirty="0"/>
          </a:p>
        </p:txBody>
      </p:sp>
      <p:pic>
        <p:nvPicPr>
          <p:cNvPr id="4" name="Content Placeholder 5">
            <a:extLst>
              <a:ext uri="{FF2B5EF4-FFF2-40B4-BE49-F238E27FC236}">
                <a16:creationId xmlns:a16="http://schemas.microsoft.com/office/drawing/2014/main" id="{6B8B03D7-31AE-78AD-7644-609721104DB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71148"/>
            <a:ext cx="5181600" cy="3860292"/>
          </a:xfrm>
          <a:prstGeom prst="rect">
            <a:avLst/>
          </a:prstGeom>
          <a:noFill/>
        </p:spPr>
      </p:pic>
    </p:spTree>
    <p:extLst>
      <p:ext uri="{BB962C8B-B14F-4D97-AF65-F5344CB8AC3E}">
        <p14:creationId xmlns:p14="http://schemas.microsoft.com/office/powerpoint/2010/main" val="19730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Import process</a:t>
            </a:r>
          </a:p>
        </p:txBody>
      </p:sp>
      <p:sp>
        <p:nvSpPr>
          <p:cNvPr id="11" name="Content Placeholder 2">
            <a:extLst>
              <a:ext uri="{FF2B5EF4-FFF2-40B4-BE49-F238E27FC236}">
                <a16:creationId xmlns:a16="http://schemas.microsoft.com/office/drawing/2014/main" id="{4D5A2FDB-E146-49DC-BA91-71C5A61EA30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a:ea typeface="+mn-ea"/>
                <a:cs typeface="Georgi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a:ea typeface="+mn-ea"/>
                <a:cs typeface="Georgi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a:ea typeface="+mn-ea"/>
                <a:cs typeface="Georgi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a:ea typeface="+mn-ea"/>
                <a:cs typeface="Georgi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a:ea typeface="+mn-ea"/>
                <a:cs typeface="Georg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CF0072"/>
              </a:solidFill>
              <a:effectLst/>
              <a:uLnTx/>
              <a:uFillTx/>
              <a:latin typeface="Nunito Sans"/>
              <a:ea typeface="+mn-ea"/>
            </a:endParaRPr>
          </a:p>
        </p:txBody>
      </p:sp>
      <p:sp>
        <p:nvSpPr>
          <p:cNvPr id="5" name="TextBox 4">
            <a:extLst>
              <a:ext uri="{FF2B5EF4-FFF2-40B4-BE49-F238E27FC236}">
                <a16:creationId xmlns:a16="http://schemas.microsoft.com/office/drawing/2014/main" id="{55DB5D62-C4E5-4459-84C9-766D3BA7C596}"/>
              </a:ext>
            </a:extLst>
          </p:cNvPr>
          <p:cNvSpPr txBox="1"/>
          <p:nvPr/>
        </p:nvSpPr>
        <p:spPr>
          <a:xfrm>
            <a:off x="838201" y="2284744"/>
            <a:ext cx="10515599" cy="400263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F0072"/>
                </a:solidFill>
                <a:effectLst/>
                <a:uLnTx/>
                <a:uFillTx/>
                <a:ea typeface="+mn-ea"/>
                <a:hlinkClick r:id="rId4">
                  <a:extLst>
                    <a:ext uri="{A12FA001-AC4F-418D-AE19-62706E023703}">
                      <ahyp:hlinkClr xmlns:ahyp="http://schemas.microsoft.com/office/drawing/2018/hyperlinkcolor" val="tx"/>
                    </a:ext>
                  </a:extLst>
                </a:hlinkClick>
              </a:rPr>
              <a:t>ACA Import</a:t>
            </a:r>
            <a:endParaRPr kumimoji="0" lang="en-US" sz="2400" b="0" i="0" u="none" strike="noStrike" kern="1200" cap="none" spc="0" normalizeH="0" baseline="0" noProof="0" dirty="0">
              <a:ln>
                <a:noFill/>
              </a:ln>
              <a:solidFill>
                <a:srgbClr val="CF0072"/>
              </a:solidFill>
              <a:effectLst/>
              <a:uLnTx/>
              <a:uFillTx/>
              <a:ea typeface="+mn-ea"/>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4D67"/>
                </a:solidFill>
                <a:effectLst/>
                <a:uLnTx/>
                <a:uFillTx/>
                <a:ea typeface="+mn-ea"/>
              </a:rPr>
              <a:t>Imports enrollments &amp; declinations from an Excel spreadsheet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4D67"/>
                </a:solidFill>
                <a:effectLst/>
                <a:uLnTx/>
                <a:uFillTx/>
                <a:ea typeface="+mn-ea"/>
              </a:rPr>
              <a:t>Mapping required!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dirty="0">
                <a:solidFill>
                  <a:srgbClr val="404D67"/>
                </a:solidFill>
              </a:rPr>
              <a:t>Template available in Knowledge Base article</a:t>
            </a:r>
            <a:endParaRPr kumimoji="0" lang="en-US" sz="2400" b="0" i="0" u="none" strike="noStrike" kern="1200" cap="none" spc="0" normalizeH="0" baseline="0" noProof="0" dirty="0">
              <a:ln>
                <a:noFill/>
              </a:ln>
              <a:solidFill>
                <a:srgbClr val="404D67"/>
              </a:solidFill>
              <a:effectLst/>
              <a:uLnTx/>
              <a:uFillTx/>
              <a:ea typeface="+mn-ea"/>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4D67"/>
                </a:solidFill>
                <a:effectLst/>
                <a:uLnTx/>
                <a:uFillTx/>
                <a:ea typeface="+mn-ea"/>
              </a:rPr>
              <a:t>Our partner ESC will send you a file in this format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CF0072"/>
                </a:solidFill>
                <a:effectLst/>
                <a:uLnTx/>
                <a:uFillTx/>
                <a:ea typeface="+mn-ea"/>
                <a:hlinkClick r:id="rId5">
                  <a:extLst>
                    <a:ext uri="{A12FA001-AC4F-418D-AE19-62706E023703}">
                      <ahyp:hlinkClr xmlns:ahyp="http://schemas.microsoft.com/office/drawing/2018/hyperlinkcolor" val="tx"/>
                    </a:ext>
                  </a:extLst>
                </a:hlinkClick>
              </a:rPr>
              <a:t>ACA Declination Export AQ</a:t>
            </a:r>
            <a:endParaRPr kumimoji="0" lang="en-US" sz="2400" b="0" i="0" u="none" strike="noStrike" kern="1200" cap="none" spc="0" normalizeH="0" baseline="0" noProof="0" dirty="0">
              <a:ln>
                <a:noFill/>
              </a:ln>
              <a:solidFill>
                <a:srgbClr val="CF0072"/>
              </a:solidFill>
              <a:effectLst/>
              <a:uLnTx/>
              <a:uFillTx/>
              <a:ea typeface="+mn-ea"/>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4D67"/>
                </a:solidFill>
                <a:effectLst/>
                <a:uLnTx/>
                <a:uFillTx/>
                <a:ea typeface="+mn-ea"/>
              </a:rPr>
              <a:t>Enrollments must be added first (manual or through ACA Import)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4D67"/>
                </a:solidFill>
                <a:effectLst/>
                <a:uLnTx/>
                <a:uFillTx/>
                <a:ea typeface="+mn-ea"/>
              </a:rPr>
              <a:t>Adds declinations for all employees who worked in the reporting year &amp; did not enroll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04D67"/>
                </a:solidFill>
                <a:effectLst/>
                <a:uLnTx/>
                <a:uFillTx/>
                <a:ea typeface="+mn-ea"/>
              </a:rPr>
              <a:t>Great for employers who offer to all employees upon hire!</a:t>
            </a:r>
          </a:p>
        </p:txBody>
      </p:sp>
    </p:spTree>
    <p:custDataLst>
      <p:tags r:id="rId1"/>
    </p:custDataLst>
    <p:extLst>
      <p:ext uri="{BB962C8B-B14F-4D97-AF65-F5344CB8AC3E}">
        <p14:creationId xmlns:p14="http://schemas.microsoft.com/office/powerpoint/2010/main" val="332026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Avenir Next LT Pro"/>
              </a:rPr>
              <a:t>Resolving errors</a:t>
            </a:r>
            <a:endParaRPr kumimoji="0" lang="en-US" sz="44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153035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Missing data or employees in ACA Companion</a:t>
            </a:r>
          </a:p>
        </p:txBody>
      </p:sp>
      <p:grpSp>
        <p:nvGrpSpPr>
          <p:cNvPr id="8" name="Group 7">
            <a:extLst>
              <a:ext uri="{FF2B5EF4-FFF2-40B4-BE49-F238E27FC236}">
                <a16:creationId xmlns:a16="http://schemas.microsoft.com/office/drawing/2014/main" id="{4D5A3C56-104C-490F-A83D-3CB32F8E49BD}"/>
              </a:ext>
            </a:extLst>
          </p:cNvPr>
          <p:cNvGrpSpPr/>
          <p:nvPr/>
        </p:nvGrpSpPr>
        <p:grpSpPr>
          <a:xfrm>
            <a:off x="6670432" y="2067873"/>
            <a:ext cx="4169017" cy="4123313"/>
            <a:chOff x="8489180" y="3658518"/>
            <a:chExt cx="2864620" cy="2482101"/>
          </a:xfrm>
        </p:grpSpPr>
        <p:sp>
          <p:nvSpPr>
            <p:cNvPr id="9" name="Rectangle 8">
              <a:extLst>
                <a:ext uri="{FF2B5EF4-FFF2-40B4-BE49-F238E27FC236}">
                  <a16:creationId xmlns:a16="http://schemas.microsoft.com/office/drawing/2014/main" id="{7F77C5AB-EB1E-4E54-BBF8-3D6B2C73C731}"/>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10" name="TextBox 9">
              <a:extLst>
                <a:ext uri="{FF2B5EF4-FFF2-40B4-BE49-F238E27FC236}">
                  <a16:creationId xmlns:a16="http://schemas.microsoft.com/office/drawing/2014/main" id="{91A98DCD-6B3A-47D5-A20B-E325594DB70C}"/>
                </a:ext>
              </a:extLst>
            </p:cNvPr>
            <p:cNvSpPr txBox="1"/>
            <p:nvPr/>
          </p:nvSpPr>
          <p:spPr>
            <a:xfrm>
              <a:off x="8626164" y="3720090"/>
              <a:ext cx="2590649" cy="284855"/>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MASS UPDATES</a:t>
              </a:r>
            </a:p>
          </p:txBody>
        </p:sp>
      </p:grpSp>
      <p:grpSp>
        <p:nvGrpSpPr>
          <p:cNvPr id="11" name="Group 10">
            <a:extLst>
              <a:ext uri="{FF2B5EF4-FFF2-40B4-BE49-F238E27FC236}">
                <a16:creationId xmlns:a16="http://schemas.microsoft.com/office/drawing/2014/main" id="{E5BE78BD-AF8A-4495-884B-5120543FDDD9}"/>
              </a:ext>
            </a:extLst>
          </p:cNvPr>
          <p:cNvGrpSpPr/>
          <p:nvPr/>
        </p:nvGrpSpPr>
        <p:grpSpPr>
          <a:xfrm>
            <a:off x="1600201" y="2067873"/>
            <a:ext cx="3921368" cy="4123313"/>
            <a:chOff x="8489180" y="3658518"/>
            <a:chExt cx="2864620" cy="2482101"/>
          </a:xfrm>
        </p:grpSpPr>
        <p:sp>
          <p:nvSpPr>
            <p:cNvPr id="12" name="Rectangle 11">
              <a:extLst>
                <a:ext uri="{FF2B5EF4-FFF2-40B4-BE49-F238E27FC236}">
                  <a16:creationId xmlns:a16="http://schemas.microsoft.com/office/drawing/2014/main" id="{F0B4230A-EA52-4A08-9AF5-C20A635AE7FB}"/>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13" name="TextBox 12">
              <a:extLst>
                <a:ext uri="{FF2B5EF4-FFF2-40B4-BE49-F238E27FC236}">
                  <a16:creationId xmlns:a16="http://schemas.microsoft.com/office/drawing/2014/main" id="{92348BFB-FDB2-4484-BC3F-D98EE566CE4A}"/>
                </a:ext>
              </a:extLst>
            </p:cNvPr>
            <p:cNvSpPr txBox="1"/>
            <p:nvPr/>
          </p:nvSpPr>
          <p:spPr>
            <a:xfrm>
              <a:off x="8626164" y="3720090"/>
              <a:ext cx="2590649" cy="1621126"/>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MANUAL FIXES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04D67"/>
                  </a:solidFill>
                  <a:effectLst/>
                  <a:uLnTx/>
                  <a:uFillTx/>
                  <a:latin typeface="Nunito Sans"/>
                  <a:ea typeface="+mn-ea"/>
                  <a:cs typeface="+mn-cs"/>
                </a:rPr>
                <a:t>Make fixes in the core application</a:t>
              </a:r>
            </a:p>
            <a:p>
              <a:pPr marL="742950" lvl="1" indent="-285750">
                <a:lnSpc>
                  <a:spcPct val="150000"/>
                </a:lnSpc>
                <a:buFont typeface="Arial" panose="020B0604020202020204" pitchFamily="34" charset="0"/>
                <a:buChar char="•"/>
              </a:pPr>
              <a:r>
                <a:rPr lang="en-US" sz="1600" dirty="0">
                  <a:solidFill>
                    <a:srgbClr val="404D67"/>
                  </a:solidFill>
                  <a:latin typeface="Nunito Sans"/>
                </a:rPr>
                <a:t>Name</a:t>
              </a:r>
            </a:p>
            <a:p>
              <a:pPr marL="742950" lvl="1" indent="-285750">
                <a:lnSpc>
                  <a:spcPct val="150000"/>
                </a:lnSpc>
                <a:buFont typeface="Arial" panose="020B0604020202020204" pitchFamily="34" charset="0"/>
                <a:buChar char="•"/>
              </a:pPr>
              <a:r>
                <a:rPr kumimoji="0" lang="en-US" sz="1600" b="0" i="0" u="none" strike="noStrike" kern="1200" cap="none" spc="0" normalizeH="0" baseline="0" noProof="0" dirty="0">
                  <a:ln>
                    <a:noFill/>
                  </a:ln>
                  <a:solidFill>
                    <a:srgbClr val="404D67"/>
                  </a:solidFill>
                  <a:effectLst/>
                  <a:uLnTx/>
                  <a:uFillTx/>
                  <a:latin typeface="Nunito Sans"/>
                  <a:ea typeface="+mn-ea"/>
                  <a:cs typeface="+mn-cs"/>
                </a:rPr>
                <a:t>SSN</a:t>
              </a:r>
            </a:p>
            <a:p>
              <a:pPr marL="742950" lvl="1" indent="-285750">
                <a:lnSpc>
                  <a:spcPct val="150000"/>
                </a:lnSpc>
                <a:buFont typeface="Arial" panose="020B0604020202020204" pitchFamily="34" charset="0"/>
                <a:buChar char="•"/>
              </a:pPr>
              <a:r>
                <a:rPr lang="en-US" sz="1600" dirty="0">
                  <a:solidFill>
                    <a:srgbClr val="404D67"/>
                  </a:solidFill>
                  <a:latin typeface="Nunito Sans"/>
                </a:rPr>
                <a:t>Primary address</a:t>
              </a:r>
              <a:endParaRPr kumimoji="0" lang="en-US" sz="1600" b="0" i="0" u="none" strike="noStrike" kern="1200" cap="none" spc="0" normalizeH="0" baseline="0" noProof="0" dirty="0">
                <a:ln>
                  <a:noFill/>
                </a:ln>
                <a:solidFill>
                  <a:srgbClr val="404D67"/>
                </a:solidFill>
                <a:effectLst/>
                <a:uLnTx/>
                <a:uFillTx/>
                <a:latin typeface="Nunito Sans"/>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04D67"/>
                  </a:solidFill>
                  <a:effectLst/>
                  <a:uLnTx/>
                  <a:uFillTx/>
                  <a:latin typeface="Nunito Sans"/>
                  <a:ea typeface="+mn-ea"/>
                  <a:cs typeface="+mn-cs"/>
                </a:rPr>
                <a:t>Reimport Employee Data</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dirty="0">
                  <a:solidFill>
                    <a:srgbClr val="404D67"/>
                  </a:solidFill>
                  <a:latin typeface="Nunito Sans"/>
                </a:rPr>
                <a:t>Companion Application &gt; Home</a:t>
              </a:r>
              <a:endParaRPr kumimoji="0" lang="en-US" sz="1600" b="0" i="0" u="none" strike="noStrike" kern="1200" cap="none" spc="0" normalizeH="0" baseline="0" noProof="0" dirty="0">
                <a:ln>
                  <a:noFill/>
                </a:ln>
                <a:solidFill>
                  <a:srgbClr val="404D67"/>
                </a:solidFill>
                <a:effectLst/>
                <a:uLnTx/>
                <a:uFillTx/>
                <a:latin typeface="Nunito Sans"/>
                <a:ea typeface="+mn-ea"/>
                <a:cs typeface="+mn-cs"/>
              </a:endParaRPr>
            </a:p>
          </p:txBody>
        </p:sp>
      </p:grpSp>
      <p:sp>
        <p:nvSpPr>
          <p:cNvPr id="14" name="TextBox 13">
            <a:extLst>
              <a:ext uri="{FF2B5EF4-FFF2-40B4-BE49-F238E27FC236}">
                <a16:creationId xmlns:a16="http://schemas.microsoft.com/office/drawing/2014/main" id="{23C2428E-7222-4D7A-B4FA-418F2418C4CD}"/>
              </a:ext>
            </a:extLst>
          </p:cNvPr>
          <p:cNvSpPr txBox="1"/>
          <p:nvPr/>
        </p:nvSpPr>
        <p:spPr>
          <a:xfrm>
            <a:off x="6943724" y="2823368"/>
            <a:ext cx="3460555" cy="3293209"/>
          </a:xfrm>
          <a:prstGeom prst="rect">
            <a:avLst/>
          </a:prstGeom>
          <a:noFill/>
        </p:spPr>
        <p:txBody>
          <a:bodyPr wrap="square">
            <a:spAutoFit/>
          </a:bodyPr>
          <a:lstStyle/>
          <a:p>
            <a:pPr marL="285750" lvl="0" indent="-285750">
              <a:buFont typeface="Arial" panose="020B0604020202020204" pitchFamily="34" charset="0"/>
              <a:buChar char="•"/>
            </a:pPr>
            <a:r>
              <a:rPr lang="en-US" sz="1600" dirty="0"/>
              <a:t>Run ACA Companion Employee Sync Error AQ in Reports</a:t>
            </a:r>
          </a:p>
          <a:p>
            <a:pPr marL="742950" lvl="1" indent="-285750">
              <a:buFont typeface="Arial" panose="020B0604020202020204" pitchFamily="34" charset="0"/>
              <a:buChar char="•"/>
            </a:pPr>
            <a:r>
              <a:rPr lang="en-US" sz="1600" dirty="0"/>
              <a:t>Displays Name, SSN, Address, Last Check Date</a:t>
            </a:r>
          </a:p>
          <a:p>
            <a:pPr marL="285750" lvl="0" indent="-285750">
              <a:buFont typeface="Arial" panose="020B0604020202020204" pitchFamily="34" charset="0"/>
              <a:buChar char="•"/>
            </a:pPr>
            <a:r>
              <a:rPr lang="en-US" sz="1600" dirty="0"/>
              <a:t>Export AQ to Excel</a:t>
            </a:r>
          </a:p>
          <a:p>
            <a:pPr marL="742950" lvl="1" indent="-285750">
              <a:buFont typeface="Arial" panose="020B0604020202020204" pitchFamily="34" charset="0"/>
              <a:buChar char="•"/>
            </a:pPr>
            <a:r>
              <a:rPr lang="en-US" sz="1600" dirty="0"/>
              <a:t>Edit employee information</a:t>
            </a:r>
          </a:p>
          <a:p>
            <a:pPr marL="285750" lvl="0" indent="-285750">
              <a:buFont typeface="Arial" panose="020B0604020202020204" pitchFamily="34" charset="0"/>
              <a:buChar char="•"/>
            </a:pPr>
            <a:r>
              <a:rPr lang="en-US" sz="1600" dirty="0"/>
              <a:t>Import spreadsheet via Import/Export main menu</a:t>
            </a:r>
          </a:p>
          <a:p>
            <a:pPr marL="285750" lvl="0" indent="-285750">
              <a:buFont typeface="Arial" panose="020B0604020202020204" pitchFamily="34" charset="0"/>
              <a:buChar char="•"/>
            </a:pPr>
            <a:r>
              <a:rPr lang="en-US" sz="1600" dirty="0"/>
              <a:t>Reimport Employee Data</a:t>
            </a:r>
          </a:p>
          <a:p>
            <a:pPr marL="285750" lvl="0" indent="-285750">
              <a:buFont typeface="Arial" panose="020B0604020202020204" pitchFamily="34" charset="0"/>
              <a:buChar char="•"/>
            </a:pPr>
            <a:r>
              <a:rPr lang="en-US" sz="1600" dirty="0"/>
              <a:t>Companion App &gt; Home</a:t>
            </a:r>
          </a:p>
          <a:p>
            <a:pPr lvl="0"/>
            <a:endParaRPr lang="en-US" sz="1600" dirty="0">
              <a:hlinkClick r:id="rId4"/>
            </a:endParaRPr>
          </a:p>
          <a:p>
            <a:pPr lvl="0"/>
            <a:r>
              <a:rPr lang="en-US" sz="1600" dirty="0">
                <a:hlinkClick r:id="rId4"/>
              </a:rPr>
              <a:t>Fix ACA Companion Application Employee Sync Errors</a:t>
            </a:r>
            <a:endParaRPr lang="en-US" sz="1600" dirty="0"/>
          </a:p>
        </p:txBody>
      </p:sp>
    </p:spTree>
    <p:custDataLst>
      <p:tags r:id="rId1"/>
    </p:custDataLst>
    <p:extLst>
      <p:ext uri="{BB962C8B-B14F-4D97-AF65-F5344CB8AC3E}">
        <p14:creationId xmlns:p14="http://schemas.microsoft.com/office/powerpoint/2010/main" val="115570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3">
            <a:extLst>
              <a:ext uri="{FF2B5EF4-FFF2-40B4-BE49-F238E27FC236}">
                <a16:creationId xmlns:a16="http://schemas.microsoft.com/office/drawing/2014/main" id="{78B2266E-1586-43FF-9979-7A3F2E7948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10515402" y="306210"/>
            <a:ext cx="1402802" cy="1304606"/>
          </a:xfrm>
          <a:prstGeom prst="rect">
            <a:avLst/>
          </a:prstGeom>
        </p:spPr>
      </p:pic>
      <p:grpSp>
        <p:nvGrpSpPr>
          <p:cNvPr id="12" name="Group 11">
            <a:extLst>
              <a:ext uri="{FF2B5EF4-FFF2-40B4-BE49-F238E27FC236}">
                <a16:creationId xmlns:a16="http://schemas.microsoft.com/office/drawing/2014/main" id="{70A849B7-0CD8-4E0F-97E1-4301B0531902}"/>
              </a:ext>
            </a:extLst>
          </p:cNvPr>
          <p:cNvGrpSpPr/>
          <p:nvPr/>
        </p:nvGrpSpPr>
        <p:grpSpPr>
          <a:xfrm>
            <a:off x="6096000" y="2256807"/>
            <a:ext cx="6096000" cy="2344386"/>
            <a:chOff x="6096000" y="2595525"/>
            <a:chExt cx="6096000" cy="2344386"/>
          </a:xfrm>
        </p:grpSpPr>
        <p:sp>
          <p:nvSpPr>
            <p:cNvPr id="23" name="Title 2">
              <a:extLst>
                <a:ext uri="{FF2B5EF4-FFF2-40B4-BE49-F238E27FC236}">
                  <a16:creationId xmlns:a16="http://schemas.microsoft.com/office/drawing/2014/main" id="{7989315A-FFD3-4DFC-8313-86A9C042CF4F}"/>
                </a:ext>
              </a:extLst>
            </p:cNvPr>
            <p:cNvSpPr txBox="1">
              <a:spLocks/>
            </p:cNvSpPr>
            <p:nvPr/>
          </p:nvSpPr>
          <p:spPr>
            <a:xfrm>
              <a:off x="6096000" y="2595525"/>
              <a:ext cx="3157438" cy="1325563"/>
            </a:xfrm>
            <a:prstGeom prst="rect">
              <a:avLst/>
            </a:prstGeom>
          </p:spPr>
          <p:txBody>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404D67"/>
                  </a:solidFill>
                  <a:effectLst/>
                  <a:uLnTx/>
                  <a:uFillTx/>
                  <a:latin typeface="Avenir Next LT Pro"/>
                  <a:ea typeface="+mj-ea"/>
                  <a:cs typeface="+mj-cs"/>
                </a:rPr>
                <a:t>It’s nice to meet you!</a:t>
              </a:r>
            </a:p>
          </p:txBody>
        </p:sp>
        <p:cxnSp>
          <p:nvCxnSpPr>
            <p:cNvPr id="24" name="Straight Connector 23">
              <a:extLst>
                <a:ext uri="{FF2B5EF4-FFF2-40B4-BE49-F238E27FC236}">
                  <a16:creationId xmlns:a16="http://schemas.microsoft.com/office/drawing/2014/main" id="{548068E0-9D4E-4D6A-ABCE-2A2167BB9E72}"/>
                </a:ext>
              </a:extLst>
            </p:cNvPr>
            <p:cNvCxnSpPr>
              <a:cxnSpLocks/>
            </p:cNvCxnSpPr>
            <p:nvPr/>
          </p:nvCxnSpPr>
          <p:spPr>
            <a:xfrm flipH="1">
              <a:off x="6169981" y="3933896"/>
              <a:ext cx="602201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FF6755-0853-4FED-BBE6-AD76DE25551E}"/>
                </a:ext>
              </a:extLst>
            </p:cNvPr>
            <p:cNvSpPr txBox="1"/>
            <p:nvPr/>
          </p:nvSpPr>
          <p:spPr>
            <a:xfrm>
              <a:off x="6169981" y="4357247"/>
              <a:ext cx="4678532" cy="317331"/>
            </a:xfrm>
            <a:prstGeom prst="rect">
              <a:avLst/>
            </a:prstGeom>
            <a:noFill/>
          </p:spPr>
          <p:txBody>
            <a:bodyPr wrap="square" lIns="0" rIns="0"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04D67"/>
                  </a:solidFill>
                  <a:effectLst/>
                  <a:uLnTx/>
                  <a:uFillTx/>
                  <a:latin typeface="Avenir Next LT Pro"/>
                  <a:ea typeface="+mn-ea"/>
                  <a:cs typeface="+mn-cs"/>
                </a:rPr>
                <a:t>BECKY FOX</a:t>
              </a:r>
              <a:endParaRPr kumimoji="0" lang="en-US" sz="2000" b="0" i="0" u="none" strike="noStrike" kern="1200" cap="none" spc="0" normalizeH="0" baseline="0" noProof="0">
                <a:ln>
                  <a:noFill/>
                </a:ln>
                <a:solidFill>
                  <a:srgbClr val="CF0072"/>
                </a:solidFill>
                <a:effectLst/>
                <a:uLnTx/>
                <a:uFillTx/>
                <a:latin typeface="Avenir Next LT Pro"/>
                <a:ea typeface="+mn-ea"/>
                <a:cs typeface="+mn-cs"/>
              </a:endParaRPr>
            </a:p>
          </p:txBody>
        </p:sp>
        <p:sp>
          <p:nvSpPr>
            <p:cNvPr id="19" name="TextBox 18">
              <a:extLst>
                <a:ext uri="{FF2B5EF4-FFF2-40B4-BE49-F238E27FC236}">
                  <a16:creationId xmlns:a16="http://schemas.microsoft.com/office/drawing/2014/main" id="{6913BC5A-927C-4A10-9178-AB51E4284CDC}"/>
                </a:ext>
              </a:extLst>
            </p:cNvPr>
            <p:cNvSpPr txBox="1"/>
            <p:nvPr/>
          </p:nvSpPr>
          <p:spPr>
            <a:xfrm>
              <a:off x="6169981" y="4723890"/>
              <a:ext cx="4678532" cy="216021"/>
            </a:xfrm>
            <a:prstGeom prst="rect">
              <a:avLst/>
            </a:prstGeom>
            <a:noFill/>
          </p:spPr>
          <p:txBody>
            <a:bodyPr wrap="square" lIns="0" rIns="0"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100" b="0" i="0" u="none" strike="noStrike" kern="1200" cap="none" spc="0" normalizeH="0" baseline="0" noProof="0">
                  <a:ln>
                    <a:noFill/>
                  </a:ln>
                  <a:solidFill>
                    <a:srgbClr val="404D67">
                      <a:lumMod val="50000"/>
                      <a:lumOff val="50000"/>
                    </a:srgbClr>
                  </a:solidFill>
                  <a:effectLst/>
                  <a:uLnTx/>
                  <a:uFillTx/>
                  <a:latin typeface="Montserrat" charset="0"/>
                  <a:ea typeface="Montserrat" charset="0"/>
                  <a:cs typeface="Montserrat" charset="0"/>
                </a:rPr>
                <a:t>SR. PRODUCT TRAINER</a:t>
              </a:r>
            </a:p>
          </p:txBody>
        </p:sp>
      </p:grpSp>
      <p:sp>
        <p:nvSpPr>
          <p:cNvPr id="8" name="Rectangle 7">
            <a:extLst>
              <a:ext uri="{FF2B5EF4-FFF2-40B4-BE49-F238E27FC236}">
                <a16:creationId xmlns:a16="http://schemas.microsoft.com/office/drawing/2014/main" id="{26647057-561B-41A2-8AC0-7A3BEB44E961}"/>
              </a:ext>
            </a:extLst>
          </p:cNvPr>
          <p:cNvSpPr/>
          <p:nvPr/>
        </p:nvSpPr>
        <p:spPr>
          <a:xfrm>
            <a:off x="0" y="0"/>
            <a:ext cx="53197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pic>
        <p:nvPicPr>
          <p:cNvPr id="38" name="Picture 32">
            <a:extLst>
              <a:ext uri="{FF2B5EF4-FFF2-40B4-BE49-F238E27FC236}">
                <a16:creationId xmlns:a16="http://schemas.microsoft.com/office/drawing/2014/main" id="{30CDC8FE-4EF7-4D40-A3E2-B731935725B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6322"/>
          <a:stretch/>
        </p:blipFill>
        <p:spPr>
          <a:xfrm rot="10800000">
            <a:off x="124288" y="1794913"/>
            <a:ext cx="5195425" cy="4154783"/>
          </a:xfrm>
          <a:prstGeom prst="rect">
            <a:avLst/>
          </a:prstGeom>
        </p:spPr>
      </p:pic>
      <p:pic>
        <p:nvPicPr>
          <p:cNvPr id="5" name="Picture Placeholder 4" descr="A person smiling for the camera&#10;&#10;Description automatically generated with medium confidence">
            <a:extLst>
              <a:ext uri="{FF2B5EF4-FFF2-40B4-BE49-F238E27FC236}">
                <a16:creationId xmlns:a16="http://schemas.microsoft.com/office/drawing/2014/main" id="{0988AED4-2BAE-0BBA-9D48-7E861885C131}"/>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l="446" r="446"/>
          <a:stretch>
            <a:fillRect/>
          </a:stretch>
        </p:blipFill>
        <p:spPr>
          <a:xfrm>
            <a:off x="1501421" y="1012729"/>
            <a:ext cx="3536069" cy="4558584"/>
          </a:xfrm>
        </p:spPr>
      </p:pic>
    </p:spTree>
    <p:extLst>
      <p:ext uri="{BB962C8B-B14F-4D97-AF65-F5344CB8AC3E}">
        <p14:creationId xmlns:p14="http://schemas.microsoft.com/office/powerpoint/2010/main" val="301925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a:xfrm>
            <a:off x="838200" y="365125"/>
            <a:ext cx="10515600" cy="1325563"/>
          </a:xfrm>
        </p:spPr>
        <p:txBody>
          <a:bodyPr anchor="ctr">
            <a:normAutofit/>
          </a:bodyPr>
          <a:lstStyle/>
          <a:p>
            <a:r>
              <a:rPr lang="en-US" dirty="0"/>
              <a:t>Verify employee SSNs</a:t>
            </a:r>
          </a:p>
        </p:txBody>
      </p:sp>
      <p:sp>
        <p:nvSpPr>
          <p:cNvPr id="3" name="Content Placeholder 2">
            <a:extLst>
              <a:ext uri="{FF2B5EF4-FFF2-40B4-BE49-F238E27FC236}">
                <a16:creationId xmlns:a16="http://schemas.microsoft.com/office/drawing/2014/main" id="{AD3E1391-8F99-4D84-A339-578A422AACD6}"/>
              </a:ext>
            </a:extLst>
          </p:cNvPr>
          <p:cNvSpPr>
            <a:spLocks noGrp="1"/>
          </p:cNvSpPr>
          <p:nvPr>
            <p:ph sz="half" idx="1"/>
          </p:nvPr>
        </p:nvSpPr>
        <p:spPr>
          <a:xfrm>
            <a:off x="838200" y="1825625"/>
            <a:ext cx="5181600" cy="4351338"/>
          </a:xfrm>
        </p:spPr>
        <p:txBody>
          <a:bodyPr>
            <a:normAutofit/>
          </a:bodyPr>
          <a:lstStyle/>
          <a:p>
            <a:pPr marL="285750" lvl="0" indent="-285750">
              <a:lnSpc>
                <a:spcPct val="140000"/>
              </a:lnSpc>
              <a:spcBef>
                <a:spcPts val="0"/>
              </a:spcBef>
              <a:spcAft>
                <a:spcPts val="600"/>
              </a:spcAft>
              <a:defRPr/>
            </a:pPr>
            <a:endParaRPr lang="en-US" sz="1800" dirty="0"/>
          </a:p>
          <a:p>
            <a:pPr marL="285750" lvl="0" indent="-285750">
              <a:lnSpc>
                <a:spcPct val="140000"/>
              </a:lnSpc>
              <a:spcBef>
                <a:spcPts val="0"/>
              </a:spcBef>
              <a:spcAft>
                <a:spcPts val="600"/>
              </a:spcAft>
              <a:defRPr/>
            </a:pPr>
            <a:r>
              <a:rPr lang="en-US" sz="1800" dirty="0"/>
              <a:t>Free services offered by SSA Business Services Online</a:t>
            </a:r>
          </a:p>
          <a:p>
            <a:pPr marL="285750" lvl="0" indent="-285750">
              <a:lnSpc>
                <a:spcPct val="140000"/>
              </a:lnSpc>
              <a:spcBef>
                <a:spcPts val="0"/>
              </a:spcBef>
              <a:spcAft>
                <a:spcPts val="600"/>
              </a:spcAft>
              <a:defRPr/>
            </a:pPr>
            <a:r>
              <a:rPr lang="en-US" sz="1800" dirty="0"/>
              <a:t>Verify names and SSNs of employees against SSA records</a:t>
            </a:r>
          </a:p>
          <a:p>
            <a:pPr marL="285750" lvl="0" indent="-285750">
              <a:lnSpc>
                <a:spcPct val="140000"/>
              </a:lnSpc>
              <a:spcBef>
                <a:spcPts val="0"/>
              </a:spcBef>
              <a:spcAft>
                <a:spcPts val="600"/>
              </a:spcAft>
              <a:defRPr/>
            </a:pPr>
            <a:r>
              <a:rPr lang="en-US" sz="1800" dirty="0"/>
              <a:t>Upload electronic files of up to 250,000 names and SSNs (takes at least 1 business day)</a:t>
            </a:r>
          </a:p>
          <a:p>
            <a:pPr marL="285750" lvl="0" indent="-285750">
              <a:lnSpc>
                <a:spcPct val="140000"/>
              </a:lnSpc>
              <a:spcBef>
                <a:spcPts val="0"/>
              </a:spcBef>
              <a:spcAft>
                <a:spcPts val="600"/>
              </a:spcAft>
              <a:defRPr/>
            </a:pPr>
            <a:r>
              <a:rPr lang="en-US" sz="1800" dirty="0"/>
              <a:t>Feeds and report setup in Admin Tools &gt;Report</a:t>
            </a:r>
          </a:p>
        </p:txBody>
      </p:sp>
      <p:pic>
        <p:nvPicPr>
          <p:cNvPr id="6" name="Picture 5">
            <a:extLst>
              <a:ext uri="{FF2B5EF4-FFF2-40B4-BE49-F238E27FC236}">
                <a16:creationId xmlns:a16="http://schemas.microsoft.com/office/drawing/2014/main" id="{597FB958-B2B2-ECAA-5F40-359BBF1FE307}"/>
              </a:ext>
            </a:extLst>
          </p:cNvPr>
          <p:cNvPicPr>
            <a:picLocks noChangeAspect="1"/>
          </p:cNvPicPr>
          <p:nvPr/>
        </p:nvPicPr>
        <p:blipFill>
          <a:blip r:embed="rId3"/>
          <a:stretch>
            <a:fillRect/>
          </a:stretch>
        </p:blipFill>
        <p:spPr>
          <a:xfrm>
            <a:off x="6172202" y="2692940"/>
            <a:ext cx="5181600" cy="2616708"/>
          </a:xfrm>
          <a:prstGeom prst="rect">
            <a:avLst/>
          </a:prstGeom>
          <a:noFill/>
        </p:spPr>
      </p:pic>
    </p:spTree>
    <p:extLst>
      <p:ext uri="{BB962C8B-B14F-4D97-AF65-F5344CB8AC3E}">
        <p14:creationId xmlns:p14="http://schemas.microsoft.com/office/powerpoint/2010/main" val="257848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venir Next LT Pro"/>
                <a:ea typeface="+mn-ea"/>
                <a:cs typeface="+mn-cs"/>
              </a:rPr>
              <a:t>Reports</a:t>
            </a:r>
          </a:p>
        </p:txBody>
      </p:sp>
    </p:spTree>
    <p:extLst>
      <p:ext uri="{BB962C8B-B14F-4D97-AF65-F5344CB8AC3E}">
        <p14:creationId xmlns:p14="http://schemas.microsoft.com/office/powerpoint/2010/main" val="283744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2E058B-B71A-415B-88E4-9A65D5CEA5F9}"/>
              </a:ext>
            </a:extLst>
          </p:cNvPr>
          <p:cNvGrpSpPr/>
          <p:nvPr/>
        </p:nvGrpSpPr>
        <p:grpSpPr>
          <a:xfrm>
            <a:off x="573366" y="2329296"/>
            <a:ext cx="11045267" cy="3260315"/>
            <a:chOff x="175158" y="2907784"/>
            <a:chExt cx="11841683" cy="3495399"/>
          </a:xfrm>
        </p:grpSpPr>
        <p:sp>
          <p:nvSpPr>
            <p:cNvPr id="17" name="Rectangle 16">
              <a:extLst>
                <a:ext uri="{FF2B5EF4-FFF2-40B4-BE49-F238E27FC236}">
                  <a16:creationId xmlns:a16="http://schemas.microsoft.com/office/drawing/2014/main" id="{F4192F3D-2192-4E17-8F1E-75C2B142820C}"/>
                </a:ext>
              </a:extLst>
            </p:cNvPr>
            <p:cNvSpPr/>
            <p:nvPr/>
          </p:nvSpPr>
          <p:spPr>
            <a:xfrm>
              <a:off x="175158" y="2907784"/>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grpSp>
          <p:nvGrpSpPr>
            <p:cNvPr id="3" name="Group 2">
              <a:extLst>
                <a:ext uri="{FF2B5EF4-FFF2-40B4-BE49-F238E27FC236}">
                  <a16:creationId xmlns:a16="http://schemas.microsoft.com/office/drawing/2014/main" id="{083F0BE3-0A4D-44FB-938D-052ED6A2C994}"/>
                </a:ext>
              </a:extLst>
            </p:cNvPr>
            <p:cNvGrpSpPr/>
            <p:nvPr/>
          </p:nvGrpSpPr>
          <p:grpSpPr>
            <a:xfrm>
              <a:off x="404158" y="3061756"/>
              <a:ext cx="2392062" cy="2742325"/>
              <a:chOff x="347008" y="2758482"/>
              <a:chExt cx="2392062" cy="2742325"/>
            </a:xfrm>
          </p:grpSpPr>
          <p:sp>
            <p:nvSpPr>
              <p:cNvPr id="34" name="TextBox 33">
                <a:extLst>
                  <a:ext uri="{FF2B5EF4-FFF2-40B4-BE49-F238E27FC236}">
                    <a16:creationId xmlns:a16="http://schemas.microsoft.com/office/drawing/2014/main" id="{42BCB666-759E-421A-AF34-9F6D16317769}"/>
                  </a:ext>
                </a:extLst>
              </p:cNvPr>
              <p:cNvSpPr txBox="1"/>
              <p:nvPr/>
            </p:nvSpPr>
            <p:spPr>
              <a:xfrm>
                <a:off x="347008" y="3500372"/>
                <a:ext cx="2392062" cy="2000435"/>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ACA Companion Census AQ</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D67"/>
                    </a:solidFill>
                    <a:effectLst/>
                    <a:uLnTx/>
                    <a:uFillTx/>
                    <a:latin typeface="Nunito Sans"/>
                    <a:ea typeface="+mn-ea"/>
                    <a:cs typeface="+mn-cs"/>
                  </a:rPr>
                  <a:t>Shows an employee’s total hours and ACA Eligibility as well as wages, benefits, </a:t>
                </a:r>
                <a:r>
                  <a:rPr kumimoji="0" lang="en-US" sz="1400" b="0" i="0" u="none" strike="noStrike" kern="1200" cap="none" spc="0" normalizeH="0" baseline="0" noProof="0" dirty="0" err="1">
                    <a:ln>
                      <a:noFill/>
                    </a:ln>
                    <a:solidFill>
                      <a:srgbClr val="404D67"/>
                    </a:solidFill>
                    <a:effectLst/>
                    <a:uLnTx/>
                    <a:uFillTx/>
                    <a:latin typeface="Nunito Sans"/>
                    <a:ea typeface="+mn-ea"/>
                    <a:cs typeface="+mn-cs"/>
                  </a:rPr>
                  <a:t>etc</a:t>
                </a:r>
                <a:endParaRPr kumimoji="0" lang="en-US" sz="1400" b="0" i="0" u="none" strike="noStrike" kern="1200" cap="none" spc="0" normalizeH="0" baseline="0" noProof="0" dirty="0">
                  <a:ln>
                    <a:noFill/>
                  </a:ln>
                  <a:solidFill>
                    <a:srgbClr val="404D67"/>
                  </a:solidFill>
                  <a:effectLst/>
                  <a:uLnTx/>
                  <a:uFillTx/>
                  <a:latin typeface="Nunito Sans"/>
                  <a:ea typeface="+mn-ea"/>
                  <a:cs typeface="+mn-cs"/>
                </a:endParaRPr>
              </a:p>
            </p:txBody>
          </p:sp>
          <p:pic>
            <p:nvPicPr>
              <p:cNvPr id="35" name="Graphic 34" descr="Badge 1 outline">
                <a:extLst>
                  <a:ext uri="{FF2B5EF4-FFF2-40B4-BE49-F238E27FC236}">
                    <a16:creationId xmlns:a16="http://schemas.microsoft.com/office/drawing/2014/main" id="{33C5FBD6-F47C-4068-8C51-4335B9A0AD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62427" y="2758482"/>
                <a:ext cx="741658" cy="741658"/>
              </a:xfrm>
              <a:prstGeom prst="rect">
                <a:avLst/>
              </a:prstGeom>
            </p:spPr>
          </p:pic>
        </p:grpSp>
        <p:sp>
          <p:nvSpPr>
            <p:cNvPr id="36" name="Rectangle 35">
              <a:extLst>
                <a:ext uri="{FF2B5EF4-FFF2-40B4-BE49-F238E27FC236}">
                  <a16:creationId xmlns:a16="http://schemas.microsoft.com/office/drawing/2014/main" id="{141AAD80-9DE2-407B-B345-C266E0137EFA}"/>
                </a:ext>
              </a:extLst>
            </p:cNvPr>
            <p:cNvSpPr/>
            <p:nvPr/>
          </p:nvSpPr>
          <p:spPr>
            <a:xfrm>
              <a:off x="3172365" y="2914477"/>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37" name="Rectangle 36">
              <a:extLst>
                <a:ext uri="{FF2B5EF4-FFF2-40B4-BE49-F238E27FC236}">
                  <a16:creationId xmlns:a16="http://schemas.microsoft.com/office/drawing/2014/main" id="{6DDAE95E-712E-48B8-B419-EAC879E0EAD8}"/>
                </a:ext>
              </a:extLst>
            </p:cNvPr>
            <p:cNvSpPr/>
            <p:nvPr/>
          </p:nvSpPr>
          <p:spPr>
            <a:xfrm>
              <a:off x="6169572" y="2911131"/>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38" name="Rectangle 37">
              <a:extLst>
                <a:ext uri="{FF2B5EF4-FFF2-40B4-BE49-F238E27FC236}">
                  <a16:creationId xmlns:a16="http://schemas.microsoft.com/office/drawing/2014/main" id="{FB60B7B1-9A31-4429-8EF7-02724758F547}"/>
                </a:ext>
              </a:extLst>
            </p:cNvPr>
            <p:cNvSpPr/>
            <p:nvPr/>
          </p:nvSpPr>
          <p:spPr>
            <a:xfrm>
              <a:off x="9166779" y="2907784"/>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6" name="Rectangle 5">
              <a:hlinkClick r:id="rId5"/>
              <a:extLst>
                <a:ext uri="{FF2B5EF4-FFF2-40B4-BE49-F238E27FC236}">
                  <a16:creationId xmlns:a16="http://schemas.microsoft.com/office/drawing/2014/main" id="{BC5E4A1F-5541-4A89-87C5-0A08604DF3B1}"/>
                </a:ext>
              </a:extLst>
            </p:cNvPr>
            <p:cNvSpPr/>
            <p:nvPr/>
          </p:nvSpPr>
          <p:spPr>
            <a:xfrm>
              <a:off x="175158" y="6009423"/>
              <a:ext cx="2850062" cy="3844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Nunito Sans Black" panose="00000A00000000000000" pitchFamily="2" charset="0"/>
                  <a:ea typeface="+mn-ea"/>
                  <a:cs typeface="+mn-cs"/>
                </a:rPr>
                <a:t>CHECK IT OUT</a:t>
              </a:r>
            </a:p>
          </p:txBody>
        </p:sp>
        <p:sp>
          <p:nvSpPr>
            <p:cNvPr id="39" name="Rectangle 38">
              <a:hlinkClick r:id="rId6"/>
              <a:extLst>
                <a:ext uri="{FF2B5EF4-FFF2-40B4-BE49-F238E27FC236}">
                  <a16:creationId xmlns:a16="http://schemas.microsoft.com/office/drawing/2014/main" id="{B0936891-E74F-44E0-9656-7F735BC52BF1}"/>
                </a:ext>
              </a:extLst>
            </p:cNvPr>
            <p:cNvSpPr/>
            <p:nvPr/>
          </p:nvSpPr>
          <p:spPr>
            <a:xfrm>
              <a:off x="3162582" y="6018688"/>
              <a:ext cx="2850062" cy="384495"/>
            </a:xfrm>
            <a:prstGeom prst="rect">
              <a:avLst/>
            </a:prstGeom>
            <a:solidFill>
              <a:srgbClr val="694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2"/>
                  </a:solidFill>
                  <a:effectLst/>
                  <a:uLnTx/>
                  <a:uFillTx/>
                  <a:latin typeface="Nunito Sans Black" panose="00000A00000000000000" pitchFamily="2" charset="0"/>
                  <a:ea typeface="+mn-ea"/>
                  <a:cs typeface="+mn-cs"/>
                  <a:hlinkClick r:id="rId6">
                    <a:extLst>
                      <a:ext uri="{A12FA001-AC4F-418D-AE19-62706E023703}">
                        <ahyp:hlinkClr xmlns:ahyp="http://schemas.microsoft.com/office/drawing/2018/hyperlinkcolor" val="tx"/>
                      </a:ext>
                    </a:extLst>
                  </a:hlinkClick>
                </a:rPr>
                <a:t>TAKE A LOOK</a:t>
              </a:r>
              <a:endParaRPr kumimoji="0" lang="en-US" sz="1600" b="0" i="0" u="none" strike="noStrike" kern="1200" cap="none" spc="0" normalizeH="0" baseline="0" noProof="0" dirty="0">
                <a:ln>
                  <a:noFill/>
                </a:ln>
                <a:solidFill>
                  <a:schemeClr val="bg2"/>
                </a:solidFill>
                <a:effectLst/>
                <a:uLnTx/>
                <a:uFillTx/>
                <a:latin typeface="Nunito Sans Black" panose="00000A00000000000000" pitchFamily="2" charset="0"/>
                <a:ea typeface="+mn-ea"/>
                <a:cs typeface="+mn-cs"/>
              </a:endParaRPr>
            </a:p>
          </p:txBody>
        </p:sp>
        <p:sp>
          <p:nvSpPr>
            <p:cNvPr id="40" name="Rectangle 39">
              <a:hlinkClick r:id="rId7"/>
              <a:extLst>
                <a:ext uri="{FF2B5EF4-FFF2-40B4-BE49-F238E27FC236}">
                  <a16:creationId xmlns:a16="http://schemas.microsoft.com/office/drawing/2014/main" id="{FE0A8B22-97FB-4D1E-BE6C-B8F094E46B8F}"/>
                </a:ext>
              </a:extLst>
            </p:cNvPr>
            <p:cNvSpPr/>
            <p:nvPr/>
          </p:nvSpPr>
          <p:spPr>
            <a:xfrm>
              <a:off x="6169572" y="6009422"/>
              <a:ext cx="2850062" cy="384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Nunito Sans Black" panose="00000A00000000000000" pitchFamily="2" charset="0"/>
                  <a:ea typeface="+mn-ea"/>
                  <a:cs typeface="+mn-cs"/>
                </a:rPr>
                <a:t>LEARN MORE</a:t>
              </a:r>
            </a:p>
          </p:txBody>
        </p:sp>
        <p:sp>
          <p:nvSpPr>
            <p:cNvPr id="41" name="Rectangle 40">
              <a:hlinkClick r:id="rId8"/>
              <a:extLst>
                <a:ext uri="{FF2B5EF4-FFF2-40B4-BE49-F238E27FC236}">
                  <a16:creationId xmlns:a16="http://schemas.microsoft.com/office/drawing/2014/main" id="{A245C627-CE2B-4209-A1A8-7F21D13D06FF}"/>
                </a:ext>
              </a:extLst>
            </p:cNvPr>
            <p:cNvSpPr/>
            <p:nvPr/>
          </p:nvSpPr>
          <p:spPr>
            <a:xfrm>
              <a:off x="9166779" y="6009421"/>
              <a:ext cx="2850062" cy="384495"/>
            </a:xfrm>
            <a:prstGeom prst="rect">
              <a:avLst/>
            </a:prstGeom>
            <a:solidFill>
              <a:srgbClr val="10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Nunito Sans Black" panose="00000A00000000000000" pitchFamily="2" charset="0"/>
                  <a:ea typeface="+mn-ea"/>
                  <a:cs typeface="+mn-cs"/>
                </a:rPr>
                <a:t>GET STARTED</a:t>
              </a:r>
            </a:p>
          </p:txBody>
        </p:sp>
        <p:grpSp>
          <p:nvGrpSpPr>
            <p:cNvPr id="42" name="Group 41">
              <a:extLst>
                <a:ext uri="{FF2B5EF4-FFF2-40B4-BE49-F238E27FC236}">
                  <a16:creationId xmlns:a16="http://schemas.microsoft.com/office/drawing/2014/main" id="{3CA3B7E1-DAAA-458C-847C-6FBB7997E920}"/>
                </a:ext>
              </a:extLst>
            </p:cNvPr>
            <p:cNvGrpSpPr/>
            <p:nvPr/>
          </p:nvGrpSpPr>
          <p:grpSpPr>
            <a:xfrm>
              <a:off x="3401365" y="3065101"/>
              <a:ext cx="2392062" cy="2841315"/>
              <a:chOff x="347008" y="2758482"/>
              <a:chExt cx="2392062" cy="2841315"/>
            </a:xfrm>
          </p:grpSpPr>
          <p:sp>
            <p:nvSpPr>
              <p:cNvPr id="43" name="TextBox 42">
                <a:extLst>
                  <a:ext uri="{FF2B5EF4-FFF2-40B4-BE49-F238E27FC236}">
                    <a16:creationId xmlns:a16="http://schemas.microsoft.com/office/drawing/2014/main" id="{C92C0C9A-1087-472D-A778-2F39DB3E28AC}"/>
                  </a:ext>
                </a:extLst>
              </p:cNvPr>
              <p:cNvSpPr txBox="1"/>
              <p:nvPr/>
            </p:nvSpPr>
            <p:spPr>
              <a:xfrm>
                <a:off x="347008" y="3500372"/>
                <a:ext cx="2392062" cy="2099425"/>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ACA Companion Employee Offers AQ</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D67"/>
                    </a:solidFill>
                    <a:effectLst/>
                    <a:uLnTx/>
                    <a:uFillTx/>
                    <a:latin typeface="Nunito Sans"/>
                    <a:ea typeface="+mn-ea"/>
                    <a:cs typeface="+mn-cs"/>
                  </a:rPr>
                  <a:t>Displays a list of all offers made in the Companion </a:t>
                </a:r>
              </a:p>
            </p:txBody>
          </p:sp>
          <p:pic>
            <p:nvPicPr>
              <p:cNvPr id="44" name="Graphic 43" descr="Badge outline">
                <a:extLst>
                  <a:ext uri="{FF2B5EF4-FFF2-40B4-BE49-F238E27FC236}">
                    <a16:creationId xmlns:a16="http://schemas.microsoft.com/office/drawing/2014/main" id="{022C4A4D-1ED6-4D81-B12A-FC4E720989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62427" y="2758482"/>
                <a:ext cx="741658" cy="741658"/>
              </a:xfrm>
              <a:prstGeom prst="rect">
                <a:avLst/>
              </a:prstGeom>
            </p:spPr>
          </p:pic>
        </p:grpSp>
        <p:grpSp>
          <p:nvGrpSpPr>
            <p:cNvPr id="45" name="Group 44">
              <a:extLst>
                <a:ext uri="{FF2B5EF4-FFF2-40B4-BE49-F238E27FC236}">
                  <a16:creationId xmlns:a16="http://schemas.microsoft.com/office/drawing/2014/main" id="{85B8AE87-0057-4409-91D4-74E8351AADF3}"/>
                </a:ext>
              </a:extLst>
            </p:cNvPr>
            <p:cNvGrpSpPr/>
            <p:nvPr/>
          </p:nvGrpSpPr>
          <p:grpSpPr>
            <a:xfrm>
              <a:off x="6398572" y="3065101"/>
              <a:ext cx="2392062" cy="2841316"/>
              <a:chOff x="347008" y="2758482"/>
              <a:chExt cx="2392062" cy="2841316"/>
            </a:xfrm>
          </p:grpSpPr>
          <p:sp>
            <p:nvSpPr>
              <p:cNvPr id="46" name="TextBox 45">
                <a:extLst>
                  <a:ext uri="{FF2B5EF4-FFF2-40B4-BE49-F238E27FC236}">
                    <a16:creationId xmlns:a16="http://schemas.microsoft.com/office/drawing/2014/main" id="{845E97F4-6E94-428B-89C9-64358A9EB306}"/>
                  </a:ext>
                </a:extLst>
              </p:cNvPr>
              <p:cNvSpPr txBox="1"/>
              <p:nvPr/>
            </p:nvSpPr>
            <p:spPr>
              <a:xfrm>
                <a:off x="347008" y="3500372"/>
                <a:ext cx="2392062" cy="2099426"/>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ACA Companion Employee Sync Error AQ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D67"/>
                    </a:solidFill>
                    <a:effectLst/>
                    <a:uLnTx/>
                    <a:uFillTx/>
                    <a:latin typeface="Nunito Sans"/>
                    <a:ea typeface="+mn-ea"/>
                    <a:cs typeface="+mn-cs"/>
                  </a:rPr>
                  <a:t>List of employees who did not import and why</a:t>
                </a:r>
              </a:p>
            </p:txBody>
          </p:sp>
          <p:pic>
            <p:nvPicPr>
              <p:cNvPr id="47" name="Graphic 46" descr="Badge 3 outline">
                <a:extLst>
                  <a:ext uri="{FF2B5EF4-FFF2-40B4-BE49-F238E27FC236}">
                    <a16:creationId xmlns:a16="http://schemas.microsoft.com/office/drawing/2014/main" id="{A1DDE3DB-2A79-486A-B490-0A4B1792AA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162427" y="2758482"/>
                <a:ext cx="741658" cy="741658"/>
              </a:xfrm>
              <a:prstGeom prst="rect">
                <a:avLst/>
              </a:prstGeom>
            </p:spPr>
          </p:pic>
        </p:grpSp>
        <p:grpSp>
          <p:nvGrpSpPr>
            <p:cNvPr id="48" name="Group 47">
              <a:extLst>
                <a:ext uri="{FF2B5EF4-FFF2-40B4-BE49-F238E27FC236}">
                  <a16:creationId xmlns:a16="http://schemas.microsoft.com/office/drawing/2014/main" id="{C231D104-C5C3-4C41-B559-CE25F48C7A28}"/>
                </a:ext>
              </a:extLst>
            </p:cNvPr>
            <p:cNvGrpSpPr/>
            <p:nvPr/>
          </p:nvGrpSpPr>
          <p:grpSpPr>
            <a:xfrm>
              <a:off x="9395780" y="3058408"/>
              <a:ext cx="2392062" cy="2395858"/>
              <a:chOff x="347008" y="2758482"/>
              <a:chExt cx="2392062" cy="2395858"/>
            </a:xfrm>
          </p:grpSpPr>
          <p:sp>
            <p:nvSpPr>
              <p:cNvPr id="49" name="TextBox 48">
                <a:extLst>
                  <a:ext uri="{FF2B5EF4-FFF2-40B4-BE49-F238E27FC236}">
                    <a16:creationId xmlns:a16="http://schemas.microsoft.com/office/drawing/2014/main" id="{C73919B0-18C3-4BD0-AB8D-E6999AFF1EC3}"/>
                  </a:ext>
                </a:extLst>
              </p:cNvPr>
              <p:cNvSpPr txBox="1"/>
              <p:nvPr/>
            </p:nvSpPr>
            <p:spPr>
              <a:xfrm>
                <a:off x="347008" y="3500372"/>
                <a:ext cx="2392062" cy="1653968"/>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1095 C &amp; 1094 C Report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D67"/>
                    </a:solidFill>
                    <a:effectLst/>
                    <a:uLnTx/>
                    <a:uFillTx/>
                    <a:latin typeface="Nunito Sans"/>
                    <a:ea typeface="+mn-ea"/>
                    <a:cs typeface="+mn-cs"/>
                  </a:rPr>
                  <a:t>Generate the 1095 C and 1094 C reports </a:t>
                </a:r>
              </a:p>
            </p:txBody>
          </p:sp>
          <p:pic>
            <p:nvPicPr>
              <p:cNvPr id="50" name="Graphic 49" descr="Badge 4 outline">
                <a:extLst>
                  <a:ext uri="{FF2B5EF4-FFF2-40B4-BE49-F238E27FC236}">
                    <a16:creationId xmlns:a16="http://schemas.microsoft.com/office/drawing/2014/main" id="{28D78370-1739-4FAF-AFAB-D0AE2F076BE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62427" y="2758482"/>
                <a:ext cx="741658" cy="741658"/>
              </a:xfrm>
              <a:prstGeom prst="rect">
                <a:avLst/>
              </a:prstGeom>
            </p:spPr>
          </p:pic>
        </p:grpSp>
      </p:grpSp>
      <p:sp>
        <p:nvSpPr>
          <p:cNvPr id="2" name="Title 1">
            <a:extLst>
              <a:ext uri="{FF2B5EF4-FFF2-40B4-BE49-F238E27FC236}">
                <a16:creationId xmlns:a16="http://schemas.microsoft.com/office/drawing/2014/main" id="{65FB0206-823D-4A58-B059-158AE9DA02A2}"/>
              </a:ext>
            </a:extLst>
          </p:cNvPr>
          <p:cNvSpPr>
            <a:spLocks noGrp="1"/>
          </p:cNvSpPr>
          <p:nvPr>
            <p:ph type="title"/>
          </p:nvPr>
        </p:nvSpPr>
        <p:spPr/>
        <p:txBody>
          <a:bodyPr/>
          <a:lstStyle/>
          <a:p>
            <a:r>
              <a:rPr lang="en-US" dirty="0"/>
              <a:t>ACA Reports</a:t>
            </a:r>
          </a:p>
        </p:txBody>
      </p:sp>
    </p:spTree>
    <p:extLst>
      <p:ext uri="{BB962C8B-B14F-4D97-AF65-F5344CB8AC3E}">
        <p14:creationId xmlns:p14="http://schemas.microsoft.com/office/powerpoint/2010/main" val="236602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p:txBody>
          <a:bodyPr/>
          <a:lstStyle/>
          <a:p>
            <a:r>
              <a:rPr lang="en-US" dirty="0"/>
              <a:t>Report Preparation</a:t>
            </a:r>
          </a:p>
        </p:txBody>
      </p:sp>
      <p:sp>
        <p:nvSpPr>
          <p:cNvPr id="3" name="Content Placeholder 2">
            <a:extLst>
              <a:ext uri="{FF2B5EF4-FFF2-40B4-BE49-F238E27FC236}">
                <a16:creationId xmlns:a16="http://schemas.microsoft.com/office/drawing/2014/main" id="{AD3E1391-8F99-4D84-A339-578A422AACD6}"/>
              </a:ext>
            </a:extLst>
          </p:cNvPr>
          <p:cNvSpPr>
            <a:spLocks noGrp="1"/>
          </p:cNvSpPr>
          <p:nvPr>
            <p:ph sz="half" idx="1"/>
          </p:nvPr>
        </p:nvSpPr>
        <p:spPr>
          <a:xfrm>
            <a:off x="8018584" y="1825625"/>
            <a:ext cx="3335215" cy="4351338"/>
          </a:xfrm>
        </p:spPr>
        <p:txBody>
          <a:bodyPr>
            <a:normAutofit/>
          </a:bodyPr>
          <a:lstStyle/>
          <a:p>
            <a:pPr marL="285750" lvl="0" indent="-285750">
              <a:spcBef>
                <a:spcPts val="0"/>
              </a:spcBef>
              <a:defRPr/>
            </a:pPr>
            <a:r>
              <a:rPr lang="en-US" sz="1800" dirty="0"/>
              <a:t>Generate Data</a:t>
            </a:r>
          </a:p>
          <a:p>
            <a:pPr marL="742950" lvl="1" indent="-285750">
              <a:spcBef>
                <a:spcPts val="0"/>
              </a:spcBef>
              <a:defRPr/>
            </a:pPr>
            <a:r>
              <a:rPr lang="en-US" sz="1400" dirty="0"/>
              <a:t>Pushes data into reporting table</a:t>
            </a:r>
          </a:p>
          <a:p>
            <a:pPr marL="285750" lvl="0" indent="-285750">
              <a:spcBef>
                <a:spcPts val="0"/>
              </a:spcBef>
              <a:defRPr/>
            </a:pPr>
            <a:r>
              <a:rPr lang="en-US" sz="1800" dirty="0"/>
              <a:t>Regenerate data</a:t>
            </a:r>
          </a:p>
          <a:p>
            <a:pPr marL="742950" lvl="1" indent="-285750">
              <a:spcBef>
                <a:spcPts val="0"/>
              </a:spcBef>
              <a:defRPr/>
            </a:pPr>
            <a:r>
              <a:rPr lang="en-US" sz="1400" dirty="0"/>
              <a:t>Updates reports if changes are made</a:t>
            </a:r>
          </a:p>
          <a:p>
            <a:pPr marL="285750" lvl="0" indent="-285750">
              <a:spcBef>
                <a:spcPts val="0"/>
              </a:spcBef>
              <a:defRPr/>
            </a:pPr>
            <a:r>
              <a:rPr lang="en-US" sz="1800" dirty="0"/>
              <a:t>Finalize data</a:t>
            </a:r>
          </a:p>
          <a:p>
            <a:pPr marL="742950" lvl="1" indent="-285750">
              <a:spcBef>
                <a:spcPts val="0"/>
              </a:spcBef>
              <a:defRPr/>
            </a:pPr>
            <a:r>
              <a:rPr lang="en-US" sz="1400" dirty="0"/>
              <a:t>Initiates correction process</a:t>
            </a:r>
          </a:p>
          <a:p>
            <a:pPr marL="742950" lvl="1" indent="-285750">
              <a:spcBef>
                <a:spcPts val="0"/>
              </a:spcBef>
              <a:defRPr/>
            </a:pPr>
            <a:r>
              <a:rPr lang="en-US" sz="1400" dirty="0"/>
              <a:t>Adjustments will result in corrected 1095-C</a:t>
            </a:r>
          </a:p>
          <a:p>
            <a:pPr marL="742950" lvl="1" indent="-285750">
              <a:spcBef>
                <a:spcPts val="0"/>
              </a:spcBef>
              <a:defRPr/>
            </a:pPr>
            <a:r>
              <a:rPr lang="en-US" sz="1400" dirty="0"/>
              <a:t>Only done after confirmation from IRS</a:t>
            </a:r>
          </a:p>
          <a:p>
            <a:pPr marL="742950" lvl="1" indent="-285750">
              <a:spcBef>
                <a:spcPts val="0"/>
              </a:spcBef>
              <a:defRPr/>
            </a:pPr>
            <a:endParaRPr lang="en-US" sz="1400" dirty="0"/>
          </a:p>
          <a:p>
            <a:pPr marL="285750" lvl="0" indent="-285750">
              <a:spcBef>
                <a:spcPts val="0"/>
              </a:spcBef>
              <a:defRPr/>
            </a:pPr>
            <a:endParaRPr lang="en-US" sz="1800" dirty="0"/>
          </a:p>
          <a:p>
            <a:pPr marL="285750" lvl="0" indent="-285750">
              <a:spcBef>
                <a:spcPts val="0"/>
              </a:spcBef>
              <a:defRPr/>
            </a:pPr>
            <a:endParaRPr lang="en-US" sz="1800" dirty="0"/>
          </a:p>
          <a:p>
            <a:endParaRPr lang="en-US" dirty="0"/>
          </a:p>
        </p:txBody>
      </p:sp>
      <p:pic>
        <p:nvPicPr>
          <p:cNvPr id="5" name="Picture 4">
            <a:extLst>
              <a:ext uri="{FF2B5EF4-FFF2-40B4-BE49-F238E27FC236}">
                <a16:creationId xmlns:a16="http://schemas.microsoft.com/office/drawing/2014/main" id="{1E37ED67-B038-45B6-9857-AF06FB8AD58E}"/>
              </a:ext>
            </a:extLst>
          </p:cNvPr>
          <p:cNvPicPr>
            <a:picLocks noChangeAspect="1"/>
          </p:cNvPicPr>
          <p:nvPr/>
        </p:nvPicPr>
        <p:blipFill>
          <a:blip r:embed="rId3"/>
          <a:stretch>
            <a:fillRect/>
          </a:stretch>
        </p:blipFill>
        <p:spPr>
          <a:xfrm>
            <a:off x="838200" y="2474281"/>
            <a:ext cx="7081254" cy="3054026"/>
          </a:xfrm>
          <a:prstGeom prst="rect">
            <a:avLst/>
          </a:prstGeom>
        </p:spPr>
      </p:pic>
    </p:spTree>
    <p:extLst>
      <p:ext uri="{BB962C8B-B14F-4D97-AF65-F5344CB8AC3E}">
        <p14:creationId xmlns:p14="http://schemas.microsoft.com/office/powerpoint/2010/main" val="3945877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venir Next LT Pro"/>
                <a:ea typeface="+mn-ea"/>
                <a:cs typeface="+mn-cs"/>
              </a:rPr>
              <a:t>Electronic Consent</a:t>
            </a:r>
          </a:p>
        </p:txBody>
      </p:sp>
    </p:spTree>
    <p:extLst>
      <p:ext uri="{BB962C8B-B14F-4D97-AF65-F5344CB8AC3E}">
        <p14:creationId xmlns:p14="http://schemas.microsoft.com/office/powerpoint/2010/main" val="191182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p:txBody>
          <a:bodyPr/>
          <a:lstStyle/>
          <a:p>
            <a:r>
              <a:rPr lang="en-US" dirty="0"/>
              <a:t>Gather Electronic consent</a:t>
            </a:r>
          </a:p>
        </p:txBody>
      </p:sp>
      <p:sp>
        <p:nvSpPr>
          <p:cNvPr id="3" name="Content Placeholder 2">
            <a:extLst>
              <a:ext uri="{FF2B5EF4-FFF2-40B4-BE49-F238E27FC236}">
                <a16:creationId xmlns:a16="http://schemas.microsoft.com/office/drawing/2014/main" id="{AD3E1391-8F99-4D84-A339-578A422AACD6}"/>
              </a:ext>
            </a:extLst>
          </p:cNvPr>
          <p:cNvSpPr>
            <a:spLocks noGrp="1"/>
          </p:cNvSpPr>
          <p:nvPr>
            <p:ph sz="half" idx="1"/>
          </p:nvPr>
        </p:nvSpPr>
        <p:spPr>
          <a:xfrm>
            <a:off x="8018584" y="1825625"/>
            <a:ext cx="3335215" cy="4351338"/>
          </a:xfrm>
        </p:spPr>
        <p:txBody>
          <a:bodyPr>
            <a:normAutofit fontScale="92500" lnSpcReduction="20000"/>
          </a:bodyPr>
          <a:lstStyle/>
          <a:p>
            <a:pPr marL="285750" lvl="0" indent="-285750">
              <a:spcBef>
                <a:spcPts val="0"/>
              </a:spcBef>
              <a:defRPr/>
            </a:pPr>
            <a:r>
              <a:rPr lang="en-US" sz="1800" dirty="0"/>
              <a:t>Electronic delivery of 1095-C to the Talent portal in BOLD</a:t>
            </a:r>
          </a:p>
          <a:p>
            <a:pPr marL="285750" lvl="0" indent="-285750">
              <a:spcBef>
                <a:spcPts val="0"/>
              </a:spcBef>
              <a:defRPr/>
            </a:pPr>
            <a:r>
              <a:rPr lang="en-US" sz="1800" dirty="0"/>
              <a:t>Opportunity to gather consent during onboarding using ADOBE integration</a:t>
            </a:r>
          </a:p>
          <a:p>
            <a:pPr marL="285750" lvl="0" indent="-285750">
              <a:spcBef>
                <a:spcPts val="0"/>
              </a:spcBef>
              <a:defRPr/>
            </a:pPr>
            <a:r>
              <a:rPr lang="en-US" sz="1800" dirty="0"/>
              <a:t>Use ADOBE mapping fields for 1095-C Consent mappings</a:t>
            </a:r>
          </a:p>
          <a:p>
            <a:pPr marL="285750" lvl="0" indent="-285750">
              <a:spcBef>
                <a:spcPts val="0"/>
              </a:spcBef>
              <a:defRPr/>
            </a:pPr>
            <a:r>
              <a:rPr lang="en-US" sz="1800" dirty="0">
                <a:hlinkClick r:id="rId3"/>
              </a:rPr>
              <a:t>Setup the Electronic 1095-C</a:t>
            </a:r>
            <a:r>
              <a:rPr lang="en-US" sz="1800" dirty="0"/>
              <a:t> and make visible in Talent portal</a:t>
            </a:r>
          </a:p>
          <a:p>
            <a:pPr marL="0" lvl="0" indent="0">
              <a:spcBef>
                <a:spcPts val="0"/>
              </a:spcBef>
              <a:buNone/>
              <a:defRPr/>
            </a:pPr>
            <a:r>
              <a:rPr lang="en-US" sz="1800" dirty="0"/>
              <a:t> </a:t>
            </a:r>
          </a:p>
          <a:p>
            <a:pPr marL="285750" lvl="0" indent="-285750">
              <a:spcBef>
                <a:spcPts val="0"/>
              </a:spcBef>
              <a:defRPr/>
            </a:pPr>
            <a:endParaRPr lang="en-US" sz="1800" dirty="0"/>
          </a:p>
          <a:p>
            <a:pPr marL="285750" lvl="0" indent="-285750">
              <a:spcBef>
                <a:spcPts val="0"/>
              </a:spcBef>
              <a:defRPr/>
            </a:pPr>
            <a:endParaRPr lang="en-US" sz="1800" dirty="0"/>
          </a:p>
          <a:p>
            <a:endParaRPr lang="en-US" dirty="0"/>
          </a:p>
        </p:txBody>
      </p:sp>
      <p:pic>
        <p:nvPicPr>
          <p:cNvPr id="6" name="Picture 5">
            <a:extLst>
              <a:ext uri="{FF2B5EF4-FFF2-40B4-BE49-F238E27FC236}">
                <a16:creationId xmlns:a16="http://schemas.microsoft.com/office/drawing/2014/main" id="{1385A679-0423-A5A7-742D-0A2F0D4FCBAC}"/>
              </a:ext>
            </a:extLst>
          </p:cNvPr>
          <p:cNvPicPr>
            <a:picLocks noChangeAspect="1"/>
          </p:cNvPicPr>
          <p:nvPr/>
        </p:nvPicPr>
        <p:blipFill>
          <a:blip r:embed="rId4"/>
          <a:stretch>
            <a:fillRect/>
          </a:stretch>
        </p:blipFill>
        <p:spPr>
          <a:xfrm>
            <a:off x="941585" y="2267526"/>
            <a:ext cx="6828644" cy="3082834"/>
          </a:xfrm>
          <a:prstGeom prst="rect">
            <a:avLst/>
          </a:prstGeom>
        </p:spPr>
      </p:pic>
    </p:spTree>
    <p:extLst>
      <p:ext uri="{BB962C8B-B14F-4D97-AF65-F5344CB8AC3E}">
        <p14:creationId xmlns:p14="http://schemas.microsoft.com/office/powerpoint/2010/main" val="1300153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8C885-33DB-4F02-9E5D-823151C57EDD}"/>
              </a:ext>
            </a:extLst>
          </p:cNvPr>
          <p:cNvSpPr txBox="1"/>
          <p:nvPr/>
        </p:nvSpPr>
        <p:spPr>
          <a:xfrm>
            <a:off x="2444567" y="3044279"/>
            <a:ext cx="730286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Avenir Next LT Pro"/>
              </a:rPr>
              <a:t>Helpful Resources</a:t>
            </a:r>
            <a:endParaRPr kumimoji="0" lang="en-US" sz="4400" b="0" i="0" u="none" strike="noStrike" kern="1200" cap="none" spc="0" normalizeH="0" baseline="0" noProof="0" dirty="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60238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6567C6C-A77B-47D5-8294-8F12C8E6B0D8}"/>
              </a:ext>
            </a:extLst>
          </p:cNvPr>
          <p:cNvGrpSpPr/>
          <p:nvPr/>
        </p:nvGrpSpPr>
        <p:grpSpPr>
          <a:xfrm>
            <a:off x="571500" y="2329296"/>
            <a:ext cx="11216561" cy="2199408"/>
            <a:chOff x="572095" y="1201526"/>
            <a:chExt cx="11216561" cy="2199408"/>
          </a:xfrm>
        </p:grpSpPr>
        <p:grpSp>
          <p:nvGrpSpPr>
            <p:cNvPr id="15" name="Group 14">
              <a:extLst>
                <a:ext uri="{FF2B5EF4-FFF2-40B4-BE49-F238E27FC236}">
                  <a16:creationId xmlns:a16="http://schemas.microsoft.com/office/drawing/2014/main" id="{E030D282-87E3-4C03-8F56-C5367DB4CC9D}"/>
                </a:ext>
              </a:extLst>
            </p:cNvPr>
            <p:cNvGrpSpPr/>
            <p:nvPr/>
          </p:nvGrpSpPr>
          <p:grpSpPr>
            <a:xfrm>
              <a:off x="3397388" y="1206374"/>
              <a:ext cx="2702012" cy="2194560"/>
              <a:chOff x="6095999" y="1206374"/>
              <a:chExt cx="2702012" cy="2194560"/>
            </a:xfrm>
          </p:grpSpPr>
          <p:sp>
            <p:nvSpPr>
              <p:cNvPr id="10" name="TextBox 9"/>
              <p:cNvSpPr txBox="1"/>
              <p:nvPr/>
            </p:nvSpPr>
            <p:spPr>
              <a:xfrm>
                <a:off x="6260757" y="2303885"/>
                <a:ext cx="2392062" cy="598625"/>
              </a:xfrm>
              <a:prstGeom prst="rect">
                <a:avLst/>
              </a:prstGeom>
              <a:noFill/>
            </p:spPr>
            <p:txBody>
              <a:bodyPr wrap="square" lIns="0" r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D67"/>
                    </a:solidFill>
                    <a:effectLst/>
                    <a:uLnTx/>
                    <a:uFillTx/>
                    <a:latin typeface="Nunito Sans Black" panose="00000A00000000000000" pitchFamily="2" charset="0"/>
                    <a:ea typeface="+mn-ea"/>
                    <a:cs typeface="+mn-cs"/>
                  </a:rPr>
                  <a:t>SUPPORT CENTER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D67"/>
                    </a:solidFill>
                    <a:effectLst/>
                    <a:uLnTx/>
                    <a:uFillTx/>
                    <a:latin typeface="Nunito Sans"/>
                    <a:ea typeface="+mn-ea"/>
                    <a:cs typeface="+mn-cs"/>
                  </a:rPr>
                  <a:t>Tickets and guide articles.</a:t>
                </a:r>
              </a:p>
            </p:txBody>
          </p:sp>
          <p:sp>
            <p:nvSpPr>
              <p:cNvPr id="25" name="Rectangle 24">
                <a:extLst>
                  <a:ext uri="{FF2B5EF4-FFF2-40B4-BE49-F238E27FC236}">
                    <a16:creationId xmlns:a16="http://schemas.microsoft.com/office/drawing/2014/main" id="{BC5BD47E-2E91-44BE-9687-C275DD01DB2D}"/>
                  </a:ext>
                </a:extLst>
              </p:cNvPr>
              <p:cNvSpPr/>
              <p:nvPr/>
            </p:nvSpPr>
            <p:spPr>
              <a:xfrm>
                <a:off x="6095999" y="1206374"/>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D67"/>
                  </a:solidFill>
                  <a:effectLst/>
                  <a:uLnTx/>
                  <a:uFillTx/>
                  <a:latin typeface="Nunito Sans"/>
                  <a:ea typeface="+mn-ea"/>
                  <a:cs typeface="+mn-cs"/>
                </a:endParaRPr>
              </a:p>
            </p:txBody>
          </p:sp>
          <p:pic>
            <p:nvPicPr>
              <p:cNvPr id="69" name="Graphic 68" descr="Ui Ux outline">
                <a:extLst>
                  <a:ext uri="{FF2B5EF4-FFF2-40B4-BE49-F238E27FC236}">
                    <a16:creationId xmlns:a16="http://schemas.microsoft.com/office/drawing/2014/main" id="{D4EFBB82-6371-44ED-9E86-DC710572DE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076176" y="1561995"/>
                <a:ext cx="741658" cy="741658"/>
              </a:xfrm>
              <a:prstGeom prst="rect">
                <a:avLst/>
              </a:prstGeom>
            </p:spPr>
          </p:pic>
        </p:grpSp>
        <p:grpSp>
          <p:nvGrpSpPr>
            <p:cNvPr id="16" name="Group 15">
              <a:extLst>
                <a:ext uri="{FF2B5EF4-FFF2-40B4-BE49-F238E27FC236}">
                  <a16:creationId xmlns:a16="http://schemas.microsoft.com/office/drawing/2014/main" id="{6B3B6F89-2C8C-49F0-8B36-597836F514B8}"/>
                </a:ext>
              </a:extLst>
            </p:cNvPr>
            <p:cNvGrpSpPr/>
            <p:nvPr/>
          </p:nvGrpSpPr>
          <p:grpSpPr>
            <a:xfrm>
              <a:off x="6219874" y="1206374"/>
              <a:ext cx="2702012" cy="2194560"/>
              <a:chOff x="8918485" y="1206374"/>
              <a:chExt cx="2702012" cy="2194560"/>
            </a:xfrm>
          </p:grpSpPr>
          <p:sp>
            <p:nvSpPr>
              <p:cNvPr id="51" name="TextBox 50">
                <a:extLst>
                  <a:ext uri="{FF2B5EF4-FFF2-40B4-BE49-F238E27FC236}">
                    <a16:creationId xmlns:a16="http://schemas.microsoft.com/office/drawing/2014/main" id="{54765964-8CBB-4ADF-AE0D-A01BCB130B65}"/>
                  </a:ext>
                </a:extLst>
              </p:cNvPr>
              <p:cNvSpPr txBox="1"/>
              <p:nvPr/>
            </p:nvSpPr>
            <p:spPr>
              <a:xfrm>
                <a:off x="9083243" y="2303885"/>
                <a:ext cx="2392062" cy="857158"/>
              </a:xfrm>
              <a:prstGeom prst="rect">
                <a:avLst/>
              </a:prstGeom>
              <a:noFill/>
            </p:spPr>
            <p:txBody>
              <a:bodyPr wrap="square" lIns="0" r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D67"/>
                    </a:solidFill>
                    <a:effectLst/>
                    <a:uLnTx/>
                    <a:uFillTx/>
                    <a:latin typeface="Nunito Sans Black" panose="00000A00000000000000" pitchFamily="2" charset="0"/>
                    <a:ea typeface="+mn-ea"/>
                    <a:cs typeface="+mn-cs"/>
                  </a:rPr>
                  <a:t>WEBINARS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D67"/>
                    </a:solidFill>
                    <a:effectLst/>
                    <a:uLnTx/>
                    <a:uFillTx/>
                    <a:latin typeface="Nunito Sans"/>
                    <a:ea typeface="+mn-ea"/>
                    <a:cs typeface="+mn-cs"/>
                  </a:rPr>
                  <a:t>Live virtual training hosted monthly.</a:t>
                </a:r>
              </a:p>
            </p:txBody>
          </p:sp>
          <p:sp>
            <p:nvSpPr>
              <p:cNvPr id="52" name="Rectangle 51">
                <a:extLst>
                  <a:ext uri="{FF2B5EF4-FFF2-40B4-BE49-F238E27FC236}">
                    <a16:creationId xmlns:a16="http://schemas.microsoft.com/office/drawing/2014/main" id="{0473577E-424E-441D-A935-1AA0DF065208}"/>
                  </a:ext>
                </a:extLst>
              </p:cNvPr>
              <p:cNvSpPr/>
              <p:nvPr/>
            </p:nvSpPr>
            <p:spPr>
              <a:xfrm>
                <a:off x="8918485" y="1206374"/>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D67"/>
                  </a:solidFill>
                  <a:effectLst/>
                  <a:uLnTx/>
                  <a:uFillTx/>
                  <a:latin typeface="Nunito Sans"/>
                  <a:ea typeface="+mn-ea"/>
                  <a:cs typeface="+mn-cs"/>
                </a:endParaRPr>
              </a:p>
            </p:txBody>
          </p:sp>
          <p:pic>
            <p:nvPicPr>
              <p:cNvPr id="70" name="Graphic 69" descr="Online meeting outline">
                <a:extLst>
                  <a:ext uri="{FF2B5EF4-FFF2-40B4-BE49-F238E27FC236}">
                    <a16:creationId xmlns:a16="http://schemas.microsoft.com/office/drawing/2014/main" id="{76D9FB71-9244-4020-8D10-1A5F20F336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908444" y="1561995"/>
                <a:ext cx="741659" cy="741659"/>
              </a:xfrm>
              <a:prstGeom prst="rect">
                <a:avLst/>
              </a:prstGeom>
            </p:spPr>
          </p:pic>
        </p:grpSp>
        <p:grpSp>
          <p:nvGrpSpPr>
            <p:cNvPr id="74" name="Group 73">
              <a:extLst>
                <a:ext uri="{FF2B5EF4-FFF2-40B4-BE49-F238E27FC236}">
                  <a16:creationId xmlns:a16="http://schemas.microsoft.com/office/drawing/2014/main" id="{B6932495-121A-4F51-BAA3-586BC5B4C2CE}"/>
                </a:ext>
              </a:extLst>
            </p:cNvPr>
            <p:cNvGrpSpPr/>
            <p:nvPr/>
          </p:nvGrpSpPr>
          <p:grpSpPr>
            <a:xfrm>
              <a:off x="9086644" y="1201526"/>
              <a:ext cx="2702012" cy="2194560"/>
              <a:chOff x="8918485" y="3500352"/>
              <a:chExt cx="2702012" cy="2194560"/>
            </a:xfrm>
          </p:grpSpPr>
          <p:sp>
            <p:nvSpPr>
              <p:cNvPr id="55" name="TextBox 54">
                <a:extLst>
                  <a:ext uri="{FF2B5EF4-FFF2-40B4-BE49-F238E27FC236}">
                    <a16:creationId xmlns:a16="http://schemas.microsoft.com/office/drawing/2014/main" id="{F829561B-F6A9-4544-97CA-0DAF258BE78A}"/>
                  </a:ext>
                </a:extLst>
              </p:cNvPr>
              <p:cNvSpPr txBox="1"/>
              <p:nvPr/>
            </p:nvSpPr>
            <p:spPr>
              <a:xfrm>
                <a:off x="9083243" y="4597863"/>
                <a:ext cx="2392062" cy="598625"/>
              </a:xfrm>
              <a:prstGeom prst="rect">
                <a:avLst/>
              </a:prstGeom>
              <a:noFill/>
            </p:spPr>
            <p:txBody>
              <a:bodyPr wrap="square" lIns="0" r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D67"/>
                    </a:solidFill>
                    <a:effectLst/>
                    <a:uLnTx/>
                    <a:uFillTx/>
                    <a:latin typeface="Nunito Sans Black" panose="00000A00000000000000" pitchFamily="2" charset="0"/>
                    <a:ea typeface="+mn-ea"/>
                    <a:cs typeface="+mn-cs"/>
                  </a:rPr>
                  <a:t>BOLD BULLETIN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D67"/>
                    </a:solidFill>
                    <a:effectLst/>
                    <a:uLnTx/>
                    <a:uFillTx/>
                    <a:latin typeface="Nunito Sans"/>
                    <a:ea typeface="+mn-ea"/>
                    <a:cs typeface="+mn-cs"/>
                  </a:rPr>
                  <a:t>Weekly newsletter.</a:t>
                </a:r>
              </a:p>
            </p:txBody>
          </p:sp>
          <p:sp>
            <p:nvSpPr>
              <p:cNvPr id="56" name="Rectangle 55">
                <a:extLst>
                  <a:ext uri="{FF2B5EF4-FFF2-40B4-BE49-F238E27FC236}">
                    <a16:creationId xmlns:a16="http://schemas.microsoft.com/office/drawing/2014/main" id="{EF5EFC41-CF77-4F92-9196-7E41779BE89F}"/>
                  </a:ext>
                </a:extLst>
              </p:cNvPr>
              <p:cNvSpPr/>
              <p:nvPr/>
            </p:nvSpPr>
            <p:spPr>
              <a:xfrm>
                <a:off x="8918485" y="3500352"/>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D67"/>
                  </a:solidFill>
                  <a:effectLst/>
                  <a:uLnTx/>
                  <a:uFillTx/>
                  <a:latin typeface="Nunito Sans"/>
                  <a:ea typeface="+mn-ea"/>
                  <a:cs typeface="+mn-cs"/>
                </a:endParaRPr>
              </a:p>
            </p:txBody>
          </p:sp>
          <p:pic>
            <p:nvPicPr>
              <p:cNvPr id="71" name="Graphic 70" descr="Newspaper outline">
                <a:extLst>
                  <a:ext uri="{FF2B5EF4-FFF2-40B4-BE49-F238E27FC236}">
                    <a16:creationId xmlns:a16="http://schemas.microsoft.com/office/drawing/2014/main" id="{4C200631-C93E-4545-85C6-AC67319DDD2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908445" y="3855972"/>
                <a:ext cx="741658" cy="741658"/>
              </a:xfrm>
              <a:prstGeom prst="rect">
                <a:avLst/>
              </a:prstGeom>
            </p:spPr>
          </p:pic>
        </p:grpSp>
        <p:sp>
          <p:nvSpPr>
            <p:cNvPr id="27" name="TextBox 26">
              <a:extLst>
                <a:ext uri="{FF2B5EF4-FFF2-40B4-BE49-F238E27FC236}">
                  <a16:creationId xmlns:a16="http://schemas.microsoft.com/office/drawing/2014/main" id="{E7D5D090-8B5D-444F-8493-B7D651C80D05}"/>
                </a:ext>
              </a:extLst>
            </p:cNvPr>
            <p:cNvSpPr txBox="1"/>
            <p:nvPr/>
          </p:nvSpPr>
          <p:spPr>
            <a:xfrm>
              <a:off x="736853" y="2303885"/>
              <a:ext cx="2392062" cy="857158"/>
            </a:xfrm>
            <a:prstGeom prst="rect">
              <a:avLst/>
            </a:prstGeom>
            <a:noFill/>
          </p:spPr>
          <p:txBody>
            <a:bodyPr wrap="square" lIns="0" r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D67"/>
                  </a:solidFill>
                  <a:effectLst/>
                  <a:uLnTx/>
                  <a:uFillTx/>
                  <a:latin typeface="Nunito Sans Black" panose="00000A00000000000000" pitchFamily="2" charset="0"/>
                  <a:ea typeface="+mn-ea"/>
                  <a:cs typeface="+mn-cs"/>
                </a:rPr>
                <a:t>AVIONTÉ UNIVERSITY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D67"/>
                  </a:solidFill>
                  <a:effectLst/>
                  <a:uLnTx/>
                  <a:uFillTx/>
                  <a:latin typeface="Nunito Sans"/>
                  <a:ea typeface="+mn-ea"/>
                  <a:cs typeface="+mn-cs"/>
                </a:rPr>
                <a:t>Interactive on-demand eLearning.</a:t>
              </a:r>
            </a:p>
          </p:txBody>
        </p:sp>
        <p:sp>
          <p:nvSpPr>
            <p:cNvPr id="28" name="Rectangle 27">
              <a:extLst>
                <a:ext uri="{FF2B5EF4-FFF2-40B4-BE49-F238E27FC236}">
                  <a16:creationId xmlns:a16="http://schemas.microsoft.com/office/drawing/2014/main" id="{BAA98ECB-2C46-4E84-8090-B254A81B4C98}"/>
                </a:ext>
              </a:extLst>
            </p:cNvPr>
            <p:cNvSpPr/>
            <p:nvPr/>
          </p:nvSpPr>
          <p:spPr>
            <a:xfrm>
              <a:off x="572095" y="1206374"/>
              <a:ext cx="2702012" cy="219456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D67"/>
                </a:solidFill>
                <a:effectLst/>
                <a:uLnTx/>
                <a:uFillTx/>
                <a:latin typeface="Nunito Sans"/>
                <a:ea typeface="+mn-ea"/>
                <a:cs typeface="+mn-cs"/>
              </a:endParaRPr>
            </a:p>
          </p:txBody>
        </p:sp>
        <p:pic>
          <p:nvPicPr>
            <p:cNvPr id="29" name="Graphic 28" descr="Graduation cap outline">
              <a:extLst>
                <a:ext uri="{FF2B5EF4-FFF2-40B4-BE49-F238E27FC236}">
                  <a16:creationId xmlns:a16="http://schemas.microsoft.com/office/drawing/2014/main" id="{8FC7A8C8-6055-4D0B-BA4B-BC1032D5C8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552272" y="1561995"/>
              <a:ext cx="741658" cy="741658"/>
            </a:xfrm>
            <a:prstGeom prst="rect">
              <a:avLst/>
            </a:prstGeom>
          </p:spPr>
        </p:pic>
      </p:grpSp>
      <p:sp>
        <p:nvSpPr>
          <p:cNvPr id="4" name="Title 3">
            <a:extLst>
              <a:ext uri="{FF2B5EF4-FFF2-40B4-BE49-F238E27FC236}">
                <a16:creationId xmlns:a16="http://schemas.microsoft.com/office/drawing/2014/main" id="{85B2CD9C-7619-423C-8414-1F4523EA320C}"/>
              </a:ext>
            </a:extLst>
          </p:cNvPr>
          <p:cNvSpPr>
            <a:spLocks noGrp="1"/>
          </p:cNvSpPr>
          <p:nvPr>
            <p:ph type="title"/>
          </p:nvPr>
        </p:nvSpPr>
        <p:spPr/>
        <p:txBody>
          <a:bodyPr/>
          <a:lstStyle/>
          <a:p>
            <a:r>
              <a:rPr lang="en-US"/>
              <a:t>Additional resources</a:t>
            </a:r>
          </a:p>
        </p:txBody>
      </p:sp>
      <p:pic>
        <p:nvPicPr>
          <p:cNvPr id="32" name="Picture 32">
            <a:extLst>
              <a:ext uri="{FF2B5EF4-FFF2-40B4-BE49-F238E27FC236}">
                <a16:creationId xmlns:a16="http://schemas.microsoft.com/office/drawing/2014/main" id="{05ECC038-8CBB-4907-A83A-7D95B054B997}"/>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t="41239" r="48308"/>
          <a:stretch/>
        </p:blipFill>
        <p:spPr>
          <a:xfrm rot="10800000">
            <a:off x="-1" y="5234876"/>
            <a:ext cx="2855759" cy="1623123"/>
          </a:xfrm>
          <a:prstGeom prst="rect">
            <a:avLst/>
          </a:prstGeom>
        </p:spPr>
      </p:pic>
      <p:pic>
        <p:nvPicPr>
          <p:cNvPr id="33" name="Picture 33">
            <a:extLst>
              <a:ext uri="{FF2B5EF4-FFF2-40B4-BE49-F238E27FC236}">
                <a16:creationId xmlns:a16="http://schemas.microsoft.com/office/drawing/2014/main" id="{793E3D36-E65A-4E3C-B099-A79C792348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800000">
            <a:off x="2293335" y="5688769"/>
            <a:ext cx="1402802" cy="1304606"/>
          </a:xfrm>
          <a:prstGeom prst="rect">
            <a:avLst/>
          </a:prstGeom>
        </p:spPr>
      </p:pic>
      <p:sp>
        <p:nvSpPr>
          <p:cNvPr id="34" name="TextBox 33">
            <a:extLst>
              <a:ext uri="{FF2B5EF4-FFF2-40B4-BE49-F238E27FC236}">
                <a16:creationId xmlns:a16="http://schemas.microsoft.com/office/drawing/2014/main" id="{A1D10BD6-10A7-43C3-899A-8B286C3E65A2}"/>
              </a:ext>
            </a:extLst>
          </p:cNvPr>
          <p:cNvSpPr txBox="1"/>
          <p:nvPr/>
        </p:nvSpPr>
        <p:spPr>
          <a:xfrm>
            <a:off x="4600932" y="4757639"/>
            <a:ext cx="7187129" cy="346249"/>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65000"/>
                  </a:prstClr>
                </a:solidFill>
                <a:effectLst/>
                <a:uLnTx/>
                <a:uFillTx/>
                <a:latin typeface="Nunito Sans Black" panose="00000A00000000000000" pitchFamily="2" charset="0"/>
                <a:ea typeface="+mn-ea"/>
                <a:cs typeface="+mn-cs"/>
              </a:rPr>
              <a:t>NOTE:</a:t>
            </a:r>
            <a:r>
              <a:rPr kumimoji="0" lang="en-US" sz="1200" b="0" i="0" u="none" strike="noStrike" kern="1200" cap="none" spc="0" normalizeH="0" baseline="0" noProof="0">
                <a:ln>
                  <a:noFill/>
                </a:ln>
                <a:solidFill>
                  <a:prstClr val="white">
                    <a:lumMod val="65000"/>
                  </a:prstClr>
                </a:solidFill>
                <a:effectLst/>
                <a:uLnTx/>
                <a:uFillTx/>
                <a:latin typeface="Nunito Sans"/>
                <a:ea typeface="+mn-ea"/>
                <a:cs typeface="+mn-cs"/>
              </a:rPr>
              <a:t> Your account manager is always happy to help. If you have questions, be sure to reach out!</a:t>
            </a:r>
          </a:p>
        </p:txBody>
      </p:sp>
    </p:spTree>
    <p:extLst>
      <p:ext uri="{BB962C8B-B14F-4D97-AF65-F5344CB8AC3E}">
        <p14:creationId xmlns:p14="http://schemas.microsoft.com/office/powerpoint/2010/main" val="227560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Avionte University Courses</a:t>
            </a:r>
          </a:p>
        </p:txBody>
      </p:sp>
      <p:grpSp>
        <p:nvGrpSpPr>
          <p:cNvPr id="8" name="Group 7">
            <a:extLst>
              <a:ext uri="{FF2B5EF4-FFF2-40B4-BE49-F238E27FC236}">
                <a16:creationId xmlns:a16="http://schemas.microsoft.com/office/drawing/2014/main" id="{4D5A3C56-104C-490F-A83D-3CB32F8E49BD}"/>
              </a:ext>
            </a:extLst>
          </p:cNvPr>
          <p:cNvGrpSpPr/>
          <p:nvPr/>
        </p:nvGrpSpPr>
        <p:grpSpPr>
          <a:xfrm>
            <a:off x="847347" y="1934586"/>
            <a:ext cx="2729089" cy="4463038"/>
            <a:chOff x="8489180" y="3658518"/>
            <a:chExt cx="2864620" cy="2482101"/>
          </a:xfrm>
        </p:grpSpPr>
        <p:sp>
          <p:nvSpPr>
            <p:cNvPr id="9" name="Rectangle 8">
              <a:extLst>
                <a:ext uri="{FF2B5EF4-FFF2-40B4-BE49-F238E27FC236}">
                  <a16:creationId xmlns:a16="http://schemas.microsoft.com/office/drawing/2014/main" id="{7F77C5AB-EB1E-4E54-BBF8-3D6B2C73C731}"/>
                </a:ext>
              </a:extLst>
            </p:cNvPr>
            <p:cNvSpPr/>
            <p:nvPr/>
          </p:nvSpPr>
          <p:spPr>
            <a:xfrm>
              <a:off x="8489180" y="3658518"/>
              <a:ext cx="2864620" cy="2482101"/>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10" name="TextBox 9">
              <a:extLst>
                <a:ext uri="{FF2B5EF4-FFF2-40B4-BE49-F238E27FC236}">
                  <a16:creationId xmlns:a16="http://schemas.microsoft.com/office/drawing/2014/main" id="{91A98DCD-6B3A-47D5-A20B-E325594DB70C}"/>
                </a:ext>
              </a:extLst>
            </p:cNvPr>
            <p:cNvSpPr txBox="1"/>
            <p:nvPr/>
          </p:nvSpPr>
          <p:spPr>
            <a:xfrm>
              <a:off x="8626164" y="3720090"/>
              <a:ext cx="1473836" cy="1619684"/>
            </a:xfrm>
            <a:prstGeom prst="rect">
              <a:avLst/>
            </a:prstGeom>
            <a:noFill/>
          </p:spPr>
          <p:txBody>
            <a:bodyPr wrap="square" lIns="0" rIns="0" rtlCol="0">
              <a:spAutoFit/>
            </a:bodyPr>
            <a:lstStyle/>
            <a:p>
              <a:r>
                <a:rPr lang="en-US" sz="2000" dirty="0"/>
                <a:t>ACA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ACA Companion set up</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ACA 1094-C and 1095-C Reporting</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04D67"/>
                </a:solidFill>
                <a:effectLst/>
                <a:uLnTx/>
                <a:uFillTx/>
                <a:latin typeface="Nunito Sans"/>
                <a:ea typeface="+mn-ea"/>
                <a:cs typeface="+mn-cs"/>
              </a:endParaRPr>
            </a:p>
          </p:txBody>
        </p:sp>
      </p:grpSp>
      <p:pic>
        <p:nvPicPr>
          <p:cNvPr id="4" name="Picture 3">
            <a:extLst>
              <a:ext uri="{FF2B5EF4-FFF2-40B4-BE49-F238E27FC236}">
                <a16:creationId xmlns:a16="http://schemas.microsoft.com/office/drawing/2014/main" id="{F185F1AF-B35E-C04E-2ED1-13A5FA01CAAF}"/>
              </a:ext>
            </a:extLst>
          </p:cNvPr>
          <p:cNvPicPr>
            <a:picLocks noChangeAspect="1"/>
          </p:cNvPicPr>
          <p:nvPr/>
        </p:nvPicPr>
        <p:blipFill>
          <a:blip r:embed="rId4"/>
          <a:stretch>
            <a:fillRect/>
          </a:stretch>
        </p:blipFill>
        <p:spPr>
          <a:xfrm>
            <a:off x="2488394" y="1934586"/>
            <a:ext cx="9021434" cy="4401164"/>
          </a:xfrm>
          <a:prstGeom prst="rect">
            <a:avLst/>
          </a:prstGeom>
        </p:spPr>
      </p:pic>
    </p:spTree>
    <p:custDataLst>
      <p:tags r:id="rId1"/>
    </p:custDataLst>
    <p:extLst>
      <p:ext uri="{BB962C8B-B14F-4D97-AF65-F5344CB8AC3E}">
        <p14:creationId xmlns:p14="http://schemas.microsoft.com/office/powerpoint/2010/main" val="3600164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2E058B-B71A-415B-88E4-9A65D5CEA5F9}"/>
              </a:ext>
            </a:extLst>
          </p:cNvPr>
          <p:cNvGrpSpPr/>
          <p:nvPr/>
        </p:nvGrpSpPr>
        <p:grpSpPr>
          <a:xfrm>
            <a:off x="573366" y="2329296"/>
            <a:ext cx="11045267" cy="3251673"/>
            <a:chOff x="175158" y="2907784"/>
            <a:chExt cx="11841683" cy="3486134"/>
          </a:xfrm>
        </p:grpSpPr>
        <p:sp>
          <p:nvSpPr>
            <p:cNvPr id="17" name="Rectangle 16">
              <a:extLst>
                <a:ext uri="{FF2B5EF4-FFF2-40B4-BE49-F238E27FC236}">
                  <a16:creationId xmlns:a16="http://schemas.microsoft.com/office/drawing/2014/main" id="{F4192F3D-2192-4E17-8F1E-75C2B142820C}"/>
                </a:ext>
              </a:extLst>
            </p:cNvPr>
            <p:cNvSpPr/>
            <p:nvPr/>
          </p:nvSpPr>
          <p:spPr>
            <a:xfrm>
              <a:off x="175158" y="2907784"/>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grpSp>
          <p:nvGrpSpPr>
            <p:cNvPr id="3" name="Group 2">
              <a:extLst>
                <a:ext uri="{FF2B5EF4-FFF2-40B4-BE49-F238E27FC236}">
                  <a16:creationId xmlns:a16="http://schemas.microsoft.com/office/drawing/2014/main" id="{083F0BE3-0A4D-44FB-938D-052ED6A2C994}"/>
                </a:ext>
              </a:extLst>
            </p:cNvPr>
            <p:cNvGrpSpPr/>
            <p:nvPr/>
          </p:nvGrpSpPr>
          <p:grpSpPr>
            <a:xfrm>
              <a:off x="404158" y="3061756"/>
              <a:ext cx="2392062" cy="2296867"/>
              <a:chOff x="347008" y="2758482"/>
              <a:chExt cx="2392062" cy="2296867"/>
            </a:xfrm>
          </p:grpSpPr>
          <p:sp>
            <p:nvSpPr>
              <p:cNvPr id="34" name="TextBox 33">
                <a:extLst>
                  <a:ext uri="{FF2B5EF4-FFF2-40B4-BE49-F238E27FC236}">
                    <a16:creationId xmlns:a16="http://schemas.microsoft.com/office/drawing/2014/main" id="{42BCB666-759E-421A-AF34-9F6D16317769}"/>
                  </a:ext>
                </a:extLst>
              </p:cNvPr>
              <p:cNvSpPr txBox="1"/>
              <p:nvPr/>
            </p:nvSpPr>
            <p:spPr>
              <a:xfrm>
                <a:off x="347008" y="3500372"/>
                <a:ext cx="2392062" cy="1554977"/>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D67"/>
                    </a:solidFill>
                    <a:effectLst/>
                    <a:uLnTx/>
                    <a:uFillTx/>
                    <a:latin typeface="Nunito Sans Black" panose="00000A00000000000000" pitchFamily="2" charset="0"/>
                    <a:ea typeface="+mn-ea"/>
                    <a:cs typeface="+mn-cs"/>
                  </a:rPr>
                  <a:t>ACA DIRECTORY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D67"/>
                    </a:solidFill>
                    <a:effectLst/>
                    <a:uLnTx/>
                    <a:uFillTx/>
                    <a:latin typeface="Nunito Sans"/>
                    <a:ea typeface="+mn-ea"/>
                    <a:cs typeface="+mn-cs"/>
                  </a:rPr>
                  <a:t>Links to helpful ACA year-end articles and training modules</a:t>
                </a:r>
              </a:p>
            </p:txBody>
          </p:sp>
          <p:pic>
            <p:nvPicPr>
              <p:cNvPr id="35" name="Graphic 34" descr="Badge 1 outline">
                <a:extLst>
                  <a:ext uri="{FF2B5EF4-FFF2-40B4-BE49-F238E27FC236}">
                    <a16:creationId xmlns:a16="http://schemas.microsoft.com/office/drawing/2014/main" id="{33C5FBD6-F47C-4068-8C51-4335B9A0AD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62427" y="2758482"/>
                <a:ext cx="741658" cy="741658"/>
              </a:xfrm>
              <a:prstGeom prst="rect">
                <a:avLst/>
              </a:prstGeom>
            </p:spPr>
          </p:pic>
        </p:grpSp>
        <p:sp>
          <p:nvSpPr>
            <p:cNvPr id="36" name="Rectangle 35">
              <a:extLst>
                <a:ext uri="{FF2B5EF4-FFF2-40B4-BE49-F238E27FC236}">
                  <a16:creationId xmlns:a16="http://schemas.microsoft.com/office/drawing/2014/main" id="{141AAD80-9DE2-407B-B345-C266E0137EFA}"/>
                </a:ext>
              </a:extLst>
            </p:cNvPr>
            <p:cNvSpPr/>
            <p:nvPr/>
          </p:nvSpPr>
          <p:spPr>
            <a:xfrm>
              <a:off x="3172365" y="2914477"/>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37" name="Rectangle 36">
              <a:extLst>
                <a:ext uri="{FF2B5EF4-FFF2-40B4-BE49-F238E27FC236}">
                  <a16:creationId xmlns:a16="http://schemas.microsoft.com/office/drawing/2014/main" id="{6DDAE95E-712E-48B8-B419-EAC879E0EAD8}"/>
                </a:ext>
              </a:extLst>
            </p:cNvPr>
            <p:cNvSpPr/>
            <p:nvPr/>
          </p:nvSpPr>
          <p:spPr>
            <a:xfrm>
              <a:off x="6169572" y="2911131"/>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38" name="Rectangle 37">
              <a:extLst>
                <a:ext uri="{FF2B5EF4-FFF2-40B4-BE49-F238E27FC236}">
                  <a16:creationId xmlns:a16="http://schemas.microsoft.com/office/drawing/2014/main" id="{FB60B7B1-9A31-4429-8EF7-02724758F547}"/>
                </a:ext>
              </a:extLst>
            </p:cNvPr>
            <p:cNvSpPr/>
            <p:nvPr/>
          </p:nvSpPr>
          <p:spPr>
            <a:xfrm>
              <a:off x="9166779" y="2907784"/>
              <a:ext cx="2850062" cy="2953586"/>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a:ea typeface="+mn-ea"/>
                <a:cs typeface="+mn-cs"/>
              </a:endParaRPr>
            </a:p>
          </p:txBody>
        </p:sp>
        <p:sp>
          <p:nvSpPr>
            <p:cNvPr id="6" name="Rectangle 5">
              <a:hlinkClick r:id="rId5"/>
              <a:extLst>
                <a:ext uri="{FF2B5EF4-FFF2-40B4-BE49-F238E27FC236}">
                  <a16:creationId xmlns:a16="http://schemas.microsoft.com/office/drawing/2014/main" id="{BC5E4A1F-5541-4A89-87C5-0A08604DF3B1}"/>
                </a:ext>
              </a:extLst>
            </p:cNvPr>
            <p:cNvSpPr/>
            <p:nvPr/>
          </p:nvSpPr>
          <p:spPr>
            <a:xfrm>
              <a:off x="175158" y="6009423"/>
              <a:ext cx="2850062" cy="3844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rPr>
                <a:t>CHECK IT OUT</a:t>
              </a:r>
            </a:p>
          </p:txBody>
        </p:sp>
        <p:sp>
          <p:nvSpPr>
            <p:cNvPr id="39" name="Rectangle 38">
              <a:hlinkClick r:id="rId6"/>
              <a:extLst>
                <a:ext uri="{FF2B5EF4-FFF2-40B4-BE49-F238E27FC236}">
                  <a16:creationId xmlns:a16="http://schemas.microsoft.com/office/drawing/2014/main" id="{B0936891-E74F-44E0-9656-7F735BC52BF1}"/>
                </a:ext>
              </a:extLst>
            </p:cNvPr>
            <p:cNvSpPr/>
            <p:nvPr/>
          </p:nvSpPr>
          <p:spPr>
            <a:xfrm>
              <a:off x="3172365" y="6009423"/>
              <a:ext cx="2850062" cy="384495"/>
            </a:xfrm>
            <a:prstGeom prst="rect">
              <a:avLst/>
            </a:prstGeom>
            <a:solidFill>
              <a:srgbClr val="694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Nunito Sans Black" panose="00000A00000000000000" pitchFamily="2" charset="0"/>
                  <a:ea typeface="+mn-ea"/>
                  <a:cs typeface="+mn-cs"/>
                </a:rPr>
                <a:t>TAKE A LOOK</a:t>
              </a:r>
            </a:p>
          </p:txBody>
        </p:sp>
        <p:sp>
          <p:nvSpPr>
            <p:cNvPr id="40" name="Rectangle 39">
              <a:hlinkClick r:id="rId7"/>
              <a:extLst>
                <a:ext uri="{FF2B5EF4-FFF2-40B4-BE49-F238E27FC236}">
                  <a16:creationId xmlns:a16="http://schemas.microsoft.com/office/drawing/2014/main" id="{FE0A8B22-97FB-4D1E-BE6C-B8F094E46B8F}"/>
                </a:ext>
              </a:extLst>
            </p:cNvPr>
            <p:cNvSpPr/>
            <p:nvPr/>
          </p:nvSpPr>
          <p:spPr>
            <a:xfrm>
              <a:off x="6169572" y="6009422"/>
              <a:ext cx="2850062" cy="3844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rPr>
                <a:t>LEARN MORE</a:t>
              </a:r>
            </a:p>
          </p:txBody>
        </p:sp>
        <p:sp>
          <p:nvSpPr>
            <p:cNvPr id="41" name="Rectangle 40">
              <a:hlinkClick r:id="rId8"/>
              <a:extLst>
                <a:ext uri="{FF2B5EF4-FFF2-40B4-BE49-F238E27FC236}">
                  <a16:creationId xmlns:a16="http://schemas.microsoft.com/office/drawing/2014/main" id="{A245C627-CE2B-4209-A1A8-7F21D13D06FF}"/>
                </a:ext>
              </a:extLst>
            </p:cNvPr>
            <p:cNvSpPr/>
            <p:nvPr/>
          </p:nvSpPr>
          <p:spPr>
            <a:xfrm>
              <a:off x="9166779" y="6009421"/>
              <a:ext cx="2850062" cy="384495"/>
            </a:xfrm>
            <a:prstGeom prst="rect">
              <a:avLst/>
            </a:prstGeom>
            <a:solidFill>
              <a:srgbClr val="10B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rPr>
                <a:t>GET STARTED</a:t>
              </a:r>
            </a:p>
          </p:txBody>
        </p:sp>
        <p:grpSp>
          <p:nvGrpSpPr>
            <p:cNvPr id="42" name="Group 41">
              <a:extLst>
                <a:ext uri="{FF2B5EF4-FFF2-40B4-BE49-F238E27FC236}">
                  <a16:creationId xmlns:a16="http://schemas.microsoft.com/office/drawing/2014/main" id="{3CA3B7E1-DAAA-458C-847C-6FBB7997E920}"/>
                </a:ext>
              </a:extLst>
            </p:cNvPr>
            <p:cNvGrpSpPr/>
            <p:nvPr/>
          </p:nvGrpSpPr>
          <p:grpSpPr>
            <a:xfrm>
              <a:off x="3401365" y="3065101"/>
              <a:ext cx="2392062" cy="2643335"/>
              <a:chOff x="347008" y="2758482"/>
              <a:chExt cx="2392062" cy="2643335"/>
            </a:xfrm>
          </p:grpSpPr>
          <p:sp>
            <p:nvSpPr>
              <p:cNvPr id="43" name="TextBox 42">
                <a:extLst>
                  <a:ext uri="{FF2B5EF4-FFF2-40B4-BE49-F238E27FC236}">
                    <a16:creationId xmlns:a16="http://schemas.microsoft.com/office/drawing/2014/main" id="{C92C0C9A-1087-472D-A778-2F39DB3E28AC}"/>
                  </a:ext>
                </a:extLst>
              </p:cNvPr>
              <p:cNvSpPr txBox="1"/>
              <p:nvPr/>
            </p:nvSpPr>
            <p:spPr>
              <a:xfrm>
                <a:off x="347008" y="3500372"/>
                <a:ext cx="2392062" cy="1901445"/>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dirty="0">
                    <a:solidFill>
                      <a:srgbClr val="404D67"/>
                    </a:solidFill>
                    <a:latin typeface="Nunito Sans Black" panose="00000A00000000000000" pitchFamily="2" charset="0"/>
                  </a:rPr>
                  <a:t>SSNVS FEEDS</a:t>
                </a:r>
                <a:endParaRPr kumimoji="0" lang="en-US" sz="18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04D67"/>
                    </a:solidFill>
                    <a:effectLst/>
                    <a:uLnTx/>
                    <a:uFillTx/>
                    <a:latin typeface="Nunito Sans"/>
                    <a:ea typeface="+mn-ea"/>
                    <a:cs typeface="+mn-cs"/>
                  </a:rPr>
                  <a:t>Export up to 250,000 names and SSNs to verify employees against SSA records using BSO</a:t>
                </a:r>
              </a:p>
            </p:txBody>
          </p:sp>
          <p:pic>
            <p:nvPicPr>
              <p:cNvPr id="44" name="Graphic 43" descr="Badge outline">
                <a:extLst>
                  <a:ext uri="{FF2B5EF4-FFF2-40B4-BE49-F238E27FC236}">
                    <a16:creationId xmlns:a16="http://schemas.microsoft.com/office/drawing/2014/main" id="{022C4A4D-1ED6-4D81-B12A-FC4E720989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62427" y="2758482"/>
                <a:ext cx="741658" cy="741658"/>
              </a:xfrm>
              <a:prstGeom prst="rect">
                <a:avLst/>
              </a:prstGeom>
            </p:spPr>
          </p:pic>
        </p:grpSp>
        <p:grpSp>
          <p:nvGrpSpPr>
            <p:cNvPr id="45" name="Group 44">
              <a:extLst>
                <a:ext uri="{FF2B5EF4-FFF2-40B4-BE49-F238E27FC236}">
                  <a16:creationId xmlns:a16="http://schemas.microsoft.com/office/drawing/2014/main" id="{85B8AE87-0057-4409-91D4-74E8351AADF3}"/>
                </a:ext>
              </a:extLst>
            </p:cNvPr>
            <p:cNvGrpSpPr/>
            <p:nvPr/>
          </p:nvGrpSpPr>
          <p:grpSpPr>
            <a:xfrm>
              <a:off x="6398572" y="3065101"/>
              <a:ext cx="2392062" cy="2296868"/>
              <a:chOff x="347008" y="2758482"/>
              <a:chExt cx="2392062" cy="2296868"/>
            </a:xfrm>
          </p:grpSpPr>
          <p:sp>
            <p:nvSpPr>
              <p:cNvPr id="46" name="TextBox 45">
                <a:extLst>
                  <a:ext uri="{FF2B5EF4-FFF2-40B4-BE49-F238E27FC236}">
                    <a16:creationId xmlns:a16="http://schemas.microsoft.com/office/drawing/2014/main" id="{845E97F4-6E94-428B-89C9-64358A9EB306}"/>
                  </a:ext>
                </a:extLst>
              </p:cNvPr>
              <p:cNvSpPr txBox="1"/>
              <p:nvPr/>
            </p:nvSpPr>
            <p:spPr>
              <a:xfrm>
                <a:off x="347008" y="3500372"/>
                <a:ext cx="2392062" cy="1554978"/>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YEAR-END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dirty="0">
                    <a:solidFill>
                      <a:srgbClr val="404D67"/>
                    </a:solidFill>
                    <a:latin typeface="Nunito Sans"/>
                  </a:rPr>
                  <a:t>Preparing for Year-End – CONNECT 2022 session Cheat sheet</a:t>
                </a:r>
                <a:endParaRPr kumimoji="0" lang="en-US" sz="1400" b="0" i="0" u="none" strike="noStrike" kern="1200" cap="none" spc="0" normalizeH="0" baseline="0" noProof="0" dirty="0">
                  <a:ln>
                    <a:noFill/>
                  </a:ln>
                  <a:solidFill>
                    <a:srgbClr val="404D67"/>
                  </a:solidFill>
                  <a:effectLst/>
                  <a:uLnTx/>
                  <a:uFillTx/>
                  <a:latin typeface="Nunito Sans"/>
                  <a:ea typeface="+mn-ea"/>
                  <a:cs typeface="+mn-cs"/>
                </a:endParaRPr>
              </a:p>
            </p:txBody>
          </p:sp>
          <p:pic>
            <p:nvPicPr>
              <p:cNvPr id="47" name="Graphic 46" descr="Badge 3 outline">
                <a:extLst>
                  <a:ext uri="{FF2B5EF4-FFF2-40B4-BE49-F238E27FC236}">
                    <a16:creationId xmlns:a16="http://schemas.microsoft.com/office/drawing/2014/main" id="{A1DDE3DB-2A79-486A-B490-0A4B1792AA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162427" y="2758482"/>
                <a:ext cx="741658" cy="741658"/>
              </a:xfrm>
              <a:prstGeom prst="rect">
                <a:avLst/>
              </a:prstGeom>
            </p:spPr>
          </p:pic>
        </p:grpSp>
        <p:grpSp>
          <p:nvGrpSpPr>
            <p:cNvPr id="48" name="Group 47">
              <a:extLst>
                <a:ext uri="{FF2B5EF4-FFF2-40B4-BE49-F238E27FC236}">
                  <a16:creationId xmlns:a16="http://schemas.microsoft.com/office/drawing/2014/main" id="{C231D104-C5C3-4C41-B559-CE25F48C7A28}"/>
                </a:ext>
              </a:extLst>
            </p:cNvPr>
            <p:cNvGrpSpPr/>
            <p:nvPr/>
          </p:nvGrpSpPr>
          <p:grpSpPr>
            <a:xfrm>
              <a:off x="9395780" y="3058408"/>
              <a:ext cx="2392062" cy="2296867"/>
              <a:chOff x="347008" y="2758482"/>
              <a:chExt cx="2392062" cy="2296867"/>
            </a:xfrm>
          </p:grpSpPr>
          <p:sp>
            <p:nvSpPr>
              <p:cNvPr id="49" name="TextBox 48">
                <a:extLst>
                  <a:ext uri="{FF2B5EF4-FFF2-40B4-BE49-F238E27FC236}">
                    <a16:creationId xmlns:a16="http://schemas.microsoft.com/office/drawing/2014/main" id="{C73919B0-18C3-4BD0-AB8D-E6999AFF1EC3}"/>
                  </a:ext>
                </a:extLst>
              </p:cNvPr>
              <p:cNvSpPr txBox="1"/>
              <p:nvPr/>
            </p:nvSpPr>
            <p:spPr>
              <a:xfrm>
                <a:off x="347008" y="3500372"/>
                <a:ext cx="2392062" cy="1554977"/>
              </a:xfrm>
              <a:prstGeom prst="rect">
                <a:avLst/>
              </a:prstGeom>
              <a:noFill/>
            </p:spPr>
            <p:txBody>
              <a:bodyPr wrap="square" lIns="0" rIns="0"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D67"/>
                    </a:solidFill>
                    <a:effectLst/>
                    <a:uLnTx/>
                    <a:uFillTx/>
                    <a:latin typeface="Nunito Sans Black" panose="00000A00000000000000" pitchFamily="2" charset="0"/>
                    <a:ea typeface="+mn-ea"/>
                    <a:cs typeface="+mn-cs"/>
                  </a:rPr>
                  <a:t>ACA SECTION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D67"/>
                    </a:solidFill>
                    <a:effectLst/>
                    <a:uLnTx/>
                    <a:uFillTx/>
                    <a:latin typeface="Nunito Sans"/>
                    <a:ea typeface="+mn-ea"/>
                    <a:cs typeface="+mn-cs"/>
                  </a:rPr>
                  <a:t>Collection of all articles related to the </a:t>
                </a:r>
                <a:r>
                  <a:rPr kumimoji="0" lang="en-US" sz="1400" b="0" i="0" u="none" strike="noStrike" kern="1200" cap="none" spc="0" normalizeH="0" baseline="0" noProof="0" err="1">
                    <a:ln>
                      <a:noFill/>
                    </a:ln>
                    <a:solidFill>
                      <a:srgbClr val="404D67"/>
                    </a:solidFill>
                    <a:effectLst/>
                    <a:uLnTx/>
                    <a:uFillTx/>
                    <a:latin typeface="Nunito Sans"/>
                    <a:ea typeface="+mn-ea"/>
                    <a:cs typeface="+mn-cs"/>
                  </a:rPr>
                  <a:t>Avionté</a:t>
                </a:r>
                <a:r>
                  <a:rPr kumimoji="0" lang="en-US" sz="1400" b="0" i="0" u="none" strike="noStrike" kern="1200" cap="none" spc="0" normalizeH="0" baseline="0" noProof="0">
                    <a:ln>
                      <a:noFill/>
                    </a:ln>
                    <a:solidFill>
                      <a:srgbClr val="404D67"/>
                    </a:solidFill>
                    <a:effectLst/>
                    <a:uLnTx/>
                    <a:uFillTx/>
                    <a:latin typeface="Nunito Sans"/>
                    <a:ea typeface="+mn-ea"/>
                    <a:cs typeface="+mn-cs"/>
                  </a:rPr>
                  <a:t> ACA solution</a:t>
                </a:r>
              </a:p>
            </p:txBody>
          </p:sp>
          <p:pic>
            <p:nvPicPr>
              <p:cNvPr id="50" name="Graphic 49" descr="Badge 4 outline">
                <a:extLst>
                  <a:ext uri="{FF2B5EF4-FFF2-40B4-BE49-F238E27FC236}">
                    <a16:creationId xmlns:a16="http://schemas.microsoft.com/office/drawing/2014/main" id="{28D78370-1739-4FAF-AFAB-D0AE2F076BE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62427" y="2758482"/>
                <a:ext cx="741658" cy="741658"/>
              </a:xfrm>
              <a:prstGeom prst="rect">
                <a:avLst/>
              </a:prstGeom>
            </p:spPr>
          </p:pic>
        </p:grpSp>
      </p:grpSp>
      <p:sp>
        <p:nvSpPr>
          <p:cNvPr id="2" name="Title 1">
            <a:extLst>
              <a:ext uri="{FF2B5EF4-FFF2-40B4-BE49-F238E27FC236}">
                <a16:creationId xmlns:a16="http://schemas.microsoft.com/office/drawing/2014/main" id="{65FB0206-823D-4A58-B059-158AE9DA02A2}"/>
              </a:ext>
            </a:extLst>
          </p:cNvPr>
          <p:cNvSpPr>
            <a:spLocks noGrp="1"/>
          </p:cNvSpPr>
          <p:nvPr>
            <p:ph type="title"/>
          </p:nvPr>
        </p:nvSpPr>
        <p:spPr/>
        <p:txBody>
          <a:bodyPr/>
          <a:lstStyle/>
          <a:p>
            <a:pPr algn="ctr"/>
            <a:r>
              <a:rPr lang="en-US"/>
              <a:t>Knowledge Base highlights</a:t>
            </a:r>
          </a:p>
        </p:txBody>
      </p:sp>
    </p:spTree>
    <p:extLst>
      <p:ext uri="{BB962C8B-B14F-4D97-AF65-F5344CB8AC3E}">
        <p14:creationId xmlns:p14="http://schemas.microsoft.com/office/powerpoint/2010/main" val="7121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E94C-810C-4188-8D74-9C3C9CD1BF8D}"/>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79A48047-D805-4636-A049-94D6092B96B8}"/>
              </a:ext>
            </a:extLst>
          </p:cNvPr>
          <p:cNvSpPr>
            <a:spLocks noGrp="1"/>
          </p:cNvSpPr>
          <p:nvPr>
            <p:ph sz="half" idx="1"/>
          </p:nvPr>
        </p:nvSpPr>
        <p:spPr/>
        <p:txBody>
          <a:bodyPr>
            <a:normAutofit/>
          </a:bodyPr>
          <a:lstStyle/>
          <a:p>
            <a:r>
              <a:rPr lang="en-US" sz="1800"/>
              <a:t>The information in this webinar is being presented by </a:t>
            </a:r>
            <a:r>
              <a:rPr lang="en-US" sz="1800" err="1"/>
              <a:t>Avionté</a:t>
            </a:r>
            <a:r>
              <a:rPr lang="en-US" sz="1800"/>
              <a:t> as a </a:t>
            </a:r>
            <a:r>
              <a:rPr lang="en-US" sz="1800">
                <a:latin typeface="Nunito Sans Black" panose="00000A00000000000000" pitchFamily="2" charset="0"/>
              </a:rPr>
              <a:t>general informational and educational service</a:t>
            </a:r>
            <a:r>
              <a:rPr lang="en-US" sz="1800"/>
              <a:t> to its clients and prospective clients.</a:t>
            </a:r>
          </a:p>
          <a:p>
            <a:r>
              <a:rPr lang="en-US" sz="1800"/>
              <a:t>This information should not  be construed as, and </a:t>
            </a:r>
            <a:r>
              <a:rPr lang="en-US" sz="1800">
                <a:latin typeface="Nunito Sans Black" panose="00000A00000000000000" pitchFamily="2" charset="0"/>
              </a:rPr>
              <a:t>does not constitute, legal advice nor accounting, tax, or other professional advice</a:t>
            </a:r>
            <a:r>
              <a:rPr lang="en-US" sz="1800"/>
              <a:t> or services on any specific matter.</a:t>
            </a:r>
          </a:p>
          <a:p>
            <a:r>
              <a:rPr lang="en-US" sz="1800"/>
              <a:t>Participants should </a:t>
            </a:r>
            <a:r>
              <a:rPr lang="en-US" sz="1800">
                <a:latin typeface="Nunito Sans Black" panose="00000A00000000000000" pitchFamily="2" charset="0"/>
              </a:rPr>
              <a:t>consult with their counsel or other professional advisor</a:t>
            </a:r>
            <a:r>
              <a:rPr lang="en-US" sz="1800"/>
              <a:t> before acting on any information contained in this webinar.</a:t>
            </a:r>
          </a:p>
          <a:p>
            <a:r>
              <a:rPr lang="en-US" sz="1800" err="1"/>
              <a:t>Avionté</a:t>
            </a:r>
            <a:r>
              <a:rPr lang="en-US" sz="1800"/>
              <a:t> expressly </a:t>
            </a:r>
            <a:r>
              <a:rPr lang="en-US" sz="1800">
                <a:latin typeface="Nunito Sans Black" panose="00000A00000000000000" pitchFamily="2" charset="0"/>
              </a:rPr>
              <a:t>disclaims all liability in respect to actions taken or not taken</a:t>
            </a:r>
            <a:r>
              <a:rPr lang="en-US" sz="1800"/>
              <a:t> based on the contents of this webinar.</a:t>
            </a:r>
          </a:p>
        </p:txBody>
      </p:sp>
    </p:spTree>
    <p:extLst>
      <p:ext uri="{BB962C8B-B14F-4D97-AF65-F5344CB8AC3E}">
        <p14:creationId xmlns:p14="http://schemas.microsoft.com/office/powerpoint/2010/main" val="2376978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C1BE-8A9B-4DEA-9F8C-2C94437D1678}"/>
              </a:ext>
            </a:extLst>
          </p:cNvPr>
          <p:cNvSpPr txBox="1">
            <a:spLocks/>
          </p:cNvSpPr>
          <p:nvPr/>
        </p:nvSpPr>
        <p:spPr>
          <a:xfrm>
            <a:off x="2230808" y="2743885"/>
            <a:ext cx="7730383" cy="1370230"/>
          </a:xfrm>
          <a:prstGeom prst="rect">
            <a:avLst/>
          </a:prstGeom>
        </p:spPr>
        <p:txBody>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uLnTx/>
                <a:uFillTx/>
                <a:latin typeface="Avenir Next LT Pro"/>
                <a:ea typeface="+mj-ea"/>
                <a:cs typeface="+mj-cs"/>
              </a:rPr>
              <a:t>Q&amp;A</a:t>
            </a:r>
          </a:p>
        </p:txBody>
      </p:sp>
    </p:spTree>
    <p:extLst>
      <p:ext uri="{BB962C8B-B14F-4D97-AF65-F5344CB8AC3E}">
        <p14:creationId xmlns:p14="http://schemas.microsoft.com/office/powerpoint/2010/main" val="272851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C1BE-8A9B-4DEA-9F8C-2C94437D1678}"/>
              </a:ext>
            </a:extLst>
          </p:cNvPr>
          <p:cNvSpPr txBox="1">
            <a:spLocks/>
          </p:cNvSpPr>
          <p:nvPr/>
        </p:nvSpPr>
        <p:spPr>
          <a:xfrm>
            <a:off x="2230808" y="2743885"/>
            <a:ext cx="7730383" cy="1370230"/>
          </a:xfrm>
          <a:prstGeom prst="rect">
            <a:avLst/>
          </a:prstGeom>
        </p:spPr>
        <p:txBody>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a:ln>
                  <a:noFill/>
                </a:ln>
                <a:solidFill>
                  <a:srgbClr val="FFFFFF"/>
                </a:solidFill>
                <a:effectLst/>
                <a:uLnTx/>
                <a:uFillTx/>
                <a:latin typeface="Avenir Next LT Pro"/>
                <a:ea typeface="+mj-ea"/>
                <a:cs typeface="+mj-cs"/>
              </a:rPr>
              <a:t>Thanks!</a:t>
            </a:r>
          </a:p>
        </p:txBody>
      </p:sp>
    </p:spTree>
    <p:extLst>
      <p:ext uri="{BB962C8B-B14F-4D97-AF65-F5344CB8AC3E}">
        <p14:creationId xmlns:p14="http://schemas.microsoft.com/office/powerpoint/2010/main" val="141166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p:txBody>
          <a:bodyPr/>
          <a:lstStyle/>
          <a:p>
            <a:r>
              <a:rPr lang="en-US" dirty="0"/>
              <a:t>Year-End Checklist</a:t>
            </a:r>
          </a:p>
        </p:txBody>
      </p:sp>
      <p:sp>
        <p:nvSpPr>
          <p:cNvPr id="8" name="TextBox 7">
            <a:extLst>
              <a:ext uri="{FF2B5EF4-FFF2-40B4-BE49-F238E27FC236}">
                <a16:creationId xmlns:a16="http://schemas.microsoft.com/office/drawing/2014/main" id="{670EB455-D9B3-7F29-92BB-62208965559A}"/>
              </a:ext>
            </a:extLst>
          </p:cNvPr>
          <p:cNvSpPr txBox="1"/>
          <p:nvPr/>
        </p:nvSpPr>
        <p:spPr>
          <a:xfrm>
            <a:off x="711200" y="1772355"/>
            <a:ext cx="10642600" cy="5078313"/>
          </a:xfrm>
          <a:prstGeom prst="rect">
            <a:avLst/>
          </a:prstGeom>
          <a:noFill/>
        </p:spPr>
        <p:txBody>
          <a:bodyPr wrap="square">
            <a:spAutoFit/>
          </a:bodyPr>
          <a:lstStyle/>
          <a:p>
            <a:r>
              <a:rPr lang="en-US" sz="1800" b="1" i="0" u="sng" dirty="0">
                <a:solidFill>
                  <a:srgbClr val="000000"/>
                </a:solidFill>
                <a:effectLst/>
                <a:latin typeface="MS-PGothic"/>
              </a:rPr>
              <a:t>AUGUST, SEPTEMBER,OCTOBER</a:t>
            </a:r>
          </a:p>
          <a:p>
            <a:endParaRPr lang="en-US" sz="1800" b="1" i="0" u="sng" dirty="0">
              <a:solidFill>
                <a:srgbClr val="000000"/>
              </a:solidFill>
              <a:effectLst/>
              <a:latin typeface="MS-PGothic"/>
            </a:endParaRPr>
          </a:p>
          <a:p>
            <a:r>
              <a:rPr lang="en-US" sz="1800" b="0" i="0" dirty="0">
                <a:solidFill>
                  <a:srgbClr val="000000"/>
                </a:solidFill>
                <a:effectLst/>
                <a:latin typeface="MS-PGothic"/>
              </a:rPr>
              <a:t>☐ </a:t>
            </a:r>
            <a:r>
              <a:rPr lang="en-US" sz="1800" b="0" i="0" dirty="0">
                <a:solidFill>
                  <a:srgbClr val="112E80"/>
                </a:solidFill>
                <a:effectLst/>
                <a:latin typeface="ArialMT"/>
              </a:rPr>
              <a:t>Verify employee SSNs</a:t>
            </a:r>
            <a:br>
              <a:rPr lang="en-US" sz="1800" b="0" i="0" dirty="0">
                <a:solidFill>
                  <a:srgbClr val="112E80"/>
                </a:solidFill>
                <a:effectLst/>
                <a:latin typeface="ArialMT"/>
              </a:rPr>
            </a:br>
            <a:r>
              <a:rPr lang="en-US" sz="1800" b="0" i="0" dirty="0">
                <a:solidFill>
                  <a:srgbClr val="000000"/>
                </a:solidFill>
                <a:effectLst/>
                <a:latin typeface="MS-PGothic"/>
              </a:rPr>
              <a:t>☐ </a:t>
            </a:r>
            <a:r>
              <a:rPr lang="en-US" sz="1800" b="0" i="0" dirty="0">
                <a:solidFill>
                  <a:srgbClr val="000000"/>
                </a:solidFill>
                <a:effectLst/>
                <a:latin typeface="ArialMT"/>
              </a:rPr>
              <a:t>Gather consent for electronic delivery of 1095-Cs</a:t>
            </a:r>
            <a:br>
              <a:rPr lang="en-US" sz="1800" b="0" i="0" dirty="0">
                <a:solidFill>
                  <a:srgbClr val="000000"/>
                </a:solidFill>
                <a:effectLst/>
                <a:latin typeface="ArialMT"/>
              </a:rPr>
            </a:br>
            <a:r>
              <a:rPr lang="en-US" sz="1800" b="0" i="0" dirty="0">
                <a:solidFill>
                  <a:srgbClr val="000000"/>
                </a:solidFill>
                <a:effectLst/>
                <a:latin typeface="ArialMT"/>
              </a:rPr>
              <a:t>	</a:t>
            </a:r>
            <a:r>
              <a:rPr lang="en-US" sz="1800" b="0" i="0" dirty="0">
                <a:solidFill>
                  <a:srgbClr val="000000"/>
                </a:solidFill>
                <a:effectLst/>
                <a:latin typeface="MS-Gothic"/>
              </a:rPr>
              <a:t>☐ </a:t>
            </a:r>
            <a:r>
              <a:rPr lang="en-US" sz="1800" b="0" i="0" dirty="0">
                <a:solidFill>
                  <a:srgbClr val="112E80"/>
                </a:solidFill>
                <a:effectLst/>
                <a:latin typeface="ArialMT"/>
              </a:rPr>
              <a:t>Create Adobe electronic consent form </a:t>
            </a:r>
            <a:r>
              <a:rPr lang="en-US" sz="1800" b="0" i="0" dirty="0">
                <a:solidFill>
                  <a:srgbClr val="000000"/>
                </a:solidFill>
                <a:effectLst/>
                <a:latin typeface="ArialMT"/>
              </a:rPr>
              <a:t>and distribute to employees not yet consented</a:t>
            </a:r>
            <a:br>
              <a:rPr lang="en-US" sz="1800" b="0" i="0" dirty="0">
                <a:solidFill>
                  <a:srgbClr val="000000"/>
                </a:solidFill>
                <a:effectLst/>
                <a:latin typeface="ArialMT"/>
              </a:rPr>
            </a:br>
            <a:r>
              <a:rPr lang="en-US" sz="1800" b="0" i="0" dirty="0">
                <a:solidFill>
                  <a:srgbClr val="000000"/>
                </a:solidFill>
                <a:effectLst/>
                <a:latin typeface="MS-PGothic"/>
              </a:rPr>
              <a:t>☐ </a:t>
            </a:r>
            <a:r>
              <a:rPr lang="en-US" sz="1800" b="0" i="0" dirty="0">
                <a:solidFill>
                  <a:srgbClr val="000000"/>
                </a:solidFill>
                <a:effectLst/>
                <a:latin typeface="ArialMT"/>
              </a:rPr>
              <a:t>Confirm you are receiving the weekly Avionté BOLD Bulletin</a:t>
            </a:r>
            <a:br>
              <a:rPr lang="en-US" sz="1800" b="0" i="0" dirty="0">
                <a:solidFill>
                  <a:srgbClr val="000000"/>
                </a:solidFill>
                <a:effectLst/>
                <a:latin typeface="ArialMT"/>
              </a:rPr>
            </a:br>
            <a:r>
              <a:rPr lang="en-US" sz="1800" b="0" i="0" dirty="0">
                <a:solidFill>
                  <a:srgbClr val="000000"/>
                </a:solidFill>
                <a:effectLst/>
                <a:latin typeface="ArialMT"/>
              </a:rPr>
              <a:t>	</a:t>
            </a:r>
            <a:r>
              <a:rPr lang="en-US" sz="1800" b="0" i="0" dirty="0">
                <a:solidFill>
                  <a:srgbClr val="000000"/>
                </a:solidFill>
                <a:effectLst/>
                <a:latin typeface="MS-Gothic"/>
              </a:rPr>
              <a:t>☐ </a:t>
            </a:r>
            <a:r>
              <a:rPr lang="en-US" sz="1800" b="0" i="0" dirty="0">
                <a:solidFill>
                  <a:srgbClr val="000000"/>
                </a:solidFill>
                <a:effectLst/>
                <a:latin typeface="ArialMT"/>
              </a:rPr>
              <a:t>Register </a:t>
            </a:r>
            <a:r>
              <a:rPr lang="en-US" sz="1800" b="0" i="0" dirty="0">
                <a:solidFill>
                  <a:srgbClr val="112E80"/>
                </a:solidFill>
                <a:effectLst/>
                <a:latin typeface="ArialMT"/>
              </a:rPr>
              <a:t>HERE </a:t>
            </a:r>
            <a:r>
              <a:rPr lang="en-US" sz="1800" b="0" i="0" dirty="0">
                <a:solidFill>
                  <a:srgbClr val="000000"/>
                </a:solidFill>
                <a:effectLst/>
                <a:latin typeface="ArialMT"/>
              </a:rPr>
              <a:t>if you aren’t subscribed!</a:t>
            </a:r>
            <a:br>
              <a:rPr lang="en-US" sz="1800" b="0" i="0" dirty="0">
                <a:solidFill>
                  <a:srgbClr val="000000"/>
                </a:solidFill>
                <a:effectLst/>
                <a:latin typeface="ArialMT"/>
              </a:rPr>
            </a:br>
            <a:r>
              <a:rPr lang="en-US" sz="1800" b="0" i="0" dirty="0">
                <a:solidFill>
                  <a:srgbClr val="000000"/>
                </a:solidFill>
                <a:effectLst/>
                <a:latin typeface="MS-PGothic"/>
              </a:rPr>
              <a:t>☐ </a:t>
            </a:r>
            <a:r>
              <a:rPr lang="en-US" sz="1800" b="0" i="0" dirty="0">
                <a:solidFill>
                  <a:srgbClr val="000000"/>
                </a:solidFill>
                <a:effectLst/>
                <a:latin typeface="ArialMT"/>
              </a:rPr>
              <a:t>Review 2022 insurance plan(s) and benefit package(s) set up in the ACA Companion</a:t>
            </a:r>
            <a:br>
              <a:rPr lang="en-US" sz="1800" b="0" i="0" dirty="0">
                <a:solidFill>
                  <a:srgbClr val="000000"/>
                </a:solidFill>
                <a:effectLst/>
                <a:latin typeface="ArialMT"/>
              </a:rPr>
            </a:br>
            <a:r>
              <a:rPr lang="en-US" sz="1800" b="0" i="0" dirty="0">
                <a:solidFill>
                  <a:srgbClr val="000000"/>
                </a:solidFill>
                <a:effectLst/>
                <a:latin typeface="ArialMT"/>
              </a:rPr>
              <a:t>	</a:t>
            </a:r>
            <a:r>
              <a:rPr lang="en-US" sz="1800" b="0" i="0" dirty="0">
                <a:solidFill>
                  <a:srgbClr val="000000"/>
                </a:solidFill>
                <a:effectLst/>
                <a:latin typeface="MS-Gothic"/>
              </a:rPr>
              <a:t>☐ </a:t>
            </a:r>
            <a:r>
              <a:rPr lang="en-US" sz="1800" b="0" i="0" dirty="0">
                <a:solidFill>
                  <a:srgbClr val="112E80"/>
                </a:solidFill>
                <a:effectLst/>
                <a:latin typeface="ArialMT"/>
              </a:rPr>
              <a:t>Add or update insurance plans as needed</a:t>
            </a:r>
            <a:br>
              <a:rPr lang="en-US" sz="1800" b="0" i="0" dirty="0">
                <a:solidFill>
                  <a:srgbClr val="112E80"/>
                </a:solidFill>
                <a:effectLst/>
                <a:latin typeface="ArialMT"/>
              </a:rPr>
            </a:br>
            <a:r>
              <a:rPr lang="en-US" sz="1800" b="0" i="0" dirty="0">
                <a:solidFill>
                  <a:srgbClr val="112E80"/>
                </a:solidFill>
                <a:effectLst/>
                <a:latin typeface="ArialMT"/>
              </a:rPr>
              <a:t>	</a:t>
            </a:r>
            <a:r>
              <a:rPr lang="en-US" sz="1800" b="0" i="0" dirty="0">
                <a:solidFill>
                  <a:srgbClr val="000000"/>
                </a:solidFill>
                <a:effectLst/>
                <a:latin typeface="MS-Gothic"/>
              </a:rPr>
              <a:t>☐ </a:t>
            </a:r>
            <a:r>
              <a:rPr lang="en-US" sz="1800" b="0" i="0" dirty="0">
                <a:solidFill>
                  <a:srgbClr val="112E80"/>
                </a:solidFill>
                <a:effectLst/>
                <a:latin typeface="ArialMT"/>
              </a:rPr>
              <a:t>Add or update benefit packages as needed</a:t>
            </a:r>
            <a:br>
              <a:rPr lang="en-US" sz="1800" b="0" i="0" dirty="0">
                <a:solidFill>
                  <a:srgbClr val="112E80"/>
                </a:solidFill>
                <a:effectLst/>
                <a:latin typeface="ArialMT"/>
              </a:rPr>
            </a:br>
            <a:r>
              <a:rPr lang="en-US" sz="1800" b="0" i="0" dirty="0">
                <a:solidFill>
                  <a:srgbClr val="000000"/>
                </a:solidFill>
                <a:effectLst/>
                <a:latin typeface="MS-PGothic"/>
              </a:rPr>
              <a:t>☐ </a:t>
            </a:r>
            <a:r>
              <a:rPr lang="en-US" sz="1800" b="0" i="0" dirty="0">
                <a:solidFill>
                  <a:srgbClr val="000000"/>
                </a:solidFill>
                <a:effectLst/>
                <a:latin typeface="ArialMT"/>
              </a:rPr>
              <a:t>Review ACA Full Time status of employees using </a:t>
            </a:r>
            <a:r>
              <a:rPr lang="en-US" sz="1800" b="0" i="0" dirty="0">
                <a:solidFill>
                  <a:srgbClr val="112E80"/>
                </a:solidFill>
                <a:effectLst/>
                <a:latin typeface="ArialMT"/>
              </a:rPr>
              <a:t>ACA Companion Census AQ</a:t>
            </a:r>
            <a:br>
              <a:rPr lang="en-US" sz="1800" b="0" i="0" dirty="0">
                <a:solidFill>
                  <a:srgbClr val="112E80"/>
                </a:solidFill>
                <a:effectLst/>
                <a:latin typeface="ArialMT"/>
              </a:rPr>
            </a:br>
            <a:r>
              <a:rPr lang="en-US" sz="1800" b="0" i="0" dirty="0">
                <a:solidFill>
                  <a:srgbClr val="000000"/>
                </a:solidFill>
                <a:effectLst/>
                <a:latin typeface="MS-PGothic"/>
              </a:rPr>
              <a:t>☐ </a:t>
            </a:r>
            <a:r>
              <a:rPr lang="en-US" sz="1800" b="0" i="0" dirty="0">
                <a:solidFill>
                  <a:srgbClr val="000000"/>
                </a:solidFill>
                <a:effectLst/>
                <a:latin typeface="ArialMT"/>
              </a:rPr>
              <a:t>Review insurance offers for ACA reporting using the </a:t>
            </a:r>
            <a:r>
              <a:rPr lang="en-US" sz="1800" b="0" i="0" dirty="0">
                <a:solidFill>
                  <a:srgbClr val="112E80"/>
                </a:solidFill>
                <a:effectLst/>
                <a:latin typeface="ArialMT"/>
              </a:rPr>
              <a:t>ACA Companion Employee Offers AQ </a:t>
            </a:r>
            <a:r>
              <a:rPr lang="en-US" sz="1800" b="0" i="0" dirty="0">
                <a:solidFill>
                  <a:srgbClr val="000000"/>
                </a:solidFill>
                <a:effectLst/>
                <a:latin typeface="ArialMT"/>
              </a:rPr>
              <a:t>to view 2022 enrollments and declinations</a:t>
            </a:r>
            <a:br>
              <a:rPr lang="en-US" sz="1800" b="0" i="0" dirty="0">
                <a:solidFill>
                  <a:srgbClr val="000000"/>
                </a:solidFill>
                <a:effectLst/>
                <a:latin typeface="ArialMT"/>
              </a:rPr>
            </a:br>
            <a:r>
              <a:rPr lang="en-US" sz="1800" b="0" i="0" dirty="0">
                <a:solidFill>
                  <a:srgbClr val="000000"/>
                </a:solidFill>
                <a:effectLst/>
                <a:latin typeface="MS-Gothic"/>
              </a:rPr>
              <a:t>☐ </a:t>
            </a:r>
            <a:r>
              <a:rPr lang="en-US" sz="1800" b="0" i="0" dirty="0">
                <a:solidFill>
                  <a:srgbClr val="000000"/>
                </a:solidFill>
                <a:effectLst/>
                <a:latin typeface="ArialMT"/>
              </a:rPr>
              <a:t>Review </a:t>
            </a:r>
            <a:r>
              <a:rPr lang="en-US" sz="1800" b="0" i="0" dirty="0">
                <a:solidFill>
                  <a:srgbClr val="112E80"/>
                </a:solidFill>
                <a:effectLst/>
                <a:latin typeface="ArialMT"/>
              </a:rPr>
              <a:t>ACA Full Time w/o Offer </a:t>
            </a:r>
            <a:r>
              <a:rPr lang="en-US" sz="1800" b="0" i="0" dirty="0">
                <a:solidFill>
                  <a:srgbClr val="000000"/>
                </a:solidFill>
                <a:effectLst/>
                <a:latin typeface="ArialMT"/>
              </a:rPr>
              <a:t>counter to determine if current ACA full time employees need an insurance offer.</a:t>
            </a:r>
            <a:br>
              <a:rPr lang="en-US" sz="1800" b="0" i="0" dirty="0">
                <a:solidFill>
                  <a:srgbClr val="000000"/>
                </a:solidFill>
                <a:effectLst/>
                <a:latin typeface="ArialMT"/>
              </a:rPr>
            </a:br>
            <a:br>
              <a:rPr lang="en-US" sz="1800" b="0" i="0" dirty="0">
                <a:solidFill>
                  <a:srgbClr val="112E80"/>
                </a:solidFill>
                <a:effectLst/>
                <a:latin typeface="ArialMT"/>
              </a:rPr>
            </a:br>
            <a:br>
              <a:rPr lang="en-US" sz="1800" b="0" i="0" dirty="0">
                <a:solidFill>
                  <a:srgbClr val="112E80"/>
                </a:solidFill>
                <a:effectLst/>
                <a:latin typeface="ArialMT"/>
              </a:rPr>
            </a:br>
            <a:endParaRPr lang="en-US" dirty="0"/>
          </a:p>
        </p:txBody>
      </p:sp>
    </p:spTree>
    <p:extLst>
      <p:ext uri="{BB962C8B-B14F-4D97-AF65-F5344CB8AC3E}">
        <p14:creationId xmlns:p14="http://schemas.microsoft.com/office/powerpoint/2010/main" val="399168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p:txBody>
          <a:bodyPr/>
          <a:lstStyle/>
          <a:p>
            <a:r>
              <a:rPr lang="en-US" dirty="0"/>
              <a:t>Year-End Checklist</a:t>
            </a:r>
          </a:p>
        </p:txBody>
      </p:sp>
      <p:sp>
        <p:nvSpPr>
          <p:cNvPr id="8" name="TextBox 7">
            <a:extLst>
              <a:ext uri="{FF2B5EF4-FFF2-40B4-BE49-F238E27FC236}">
                <a16:creationId xmlns:a16="http://schemas.microsoft.com/office/drawing/2014/main" id="{670EB455-D9B3-7F29-92BB-62208965559A}"/>
              </a:ext>
            </a:extLst>
          </p:cNvPr>
          <p:cNvSpPr txBox="1"/>
          <p:nvPr/>
        </p:nvSpPr>
        <p:spPr>
          <a:xfrm>
            <a:off x="711200" y="1817511"/>
            <a:ext cx="10642600" cy="5355312"/>
          </a:xfrm>
          <a:prstGeom prst="rect">
            <a:avLst/>
          </a:prstGeom>
          <a:noFill/>
        </p:spPr>
        <p:txBody>
          <a:bodyPr wrap="square">
            <a:spAutoFit/>
          </a:bodyPr>
          <a:lstStyle/>
          <a:p>
            <a:r>
              <a:rPr lang="en-US" sz="1800" b="1" i="0" u="sng" dirty="0">
                <a:solidFill>
                  <a:srgbClr val="000000"/>
                </a:solidFill>
                <a:effectLst/>
                <a:latin typeface="Nunito Sans" pitchFamily="2" charset="0"/>
              </a:rPr>
              <a:t>AUGUST,SEPTEMBER, OCTOBER (CONTINUED)</a:t>
            </a:r>
          </a:p>
          <a:p>
            <a:endParaRPr lang="en-US" sz="1800" b="1" i="0" u="sng" dirty="0">
              <a:solidFill>
                <a:srgbClr val="000000"/>
              </a:solidFill>
              <a:effectLst/>
              <a:latin typeface="MS-Gothic"/>
            </a:endParaRPr>
          </a:p>
          <a:p>
            <a:r>
              <a:rPr lang="en-US" sz="1800" b="0" i="0" dirty="0">
                <a:solidFill>
                  <a:srgbClr val="000000"/>
                </a:solidFill>
                <a:effectLst/>
                <a:latin typeface="MS-Gothic"/>
              </a:rPr>
              <a:t>☐ </a:t>
            </a:r>
            <a:r>
              <a:rPr lang="en-US" sz="1800" b="0" i="0" dirty="0">
                <a:solidFill>
                  <a:srgbClr val="000000"/>
                </a:solidFill>
                <a:effectLst/>
                <a:latin typeface="ArialMT"/>
              </a:rPr>
              <a:t>Need to enter offers in the ACA Companion?</a:t>
            </a:r>
            <a:br>
              <a:rPr lang="en-US" sz="1800" b="0" i="0" dirty="0">
                <a:solidFill>
                  <a:srgbClr val="000000"/>
                </a:solidFill>
                <a:effectLst/>
                <a:latin typeface="ArialMT"/>
              </a:rPr>
            </a:br>
            <a:r>
              <a:rPr lang="en-US" sz="1800" b="0" i="0" dirty="0">
                <a:solidFill>
                  <a:srgbClr val="000000"/>
                </a:solidFill>
                <a:effectLst/>
                <a:latin typeface="ArialMT"/>
              </a:rPr>
              <a:t>	Make a plan to enter insurance offers: </a:t>
            </a:r>
            <a:r>
              <a:rPr lang="en-US" sz="1800" b="0" i="0" dirty="0">
                <a:solidFill>
                  <a:srgbClr val="112E80"/>
                </a:solidFill>
                <a:effectLst/>
                <a:latin typeface="ArialMT"/>
              </a:rPr>
              <a:t>manual entry </a:t>
            </a:r>
            <a:r>
              <a:rPr lang="en-US" sz="1800" b="0" i="0" dirty="0">
                <a:solidFill>
                  <a:srgbClr val="000000"/>
                </a:solidFill>
                <a:effectLst/>
                <a:latin typeface="ArialMT"/>
              </a:rPr>
              <a:t>or </a:t>
            </a:r>
            <a:r>
              <a:rPr lang="en-US" sz="1800" b="0" i="0" dirty="0">
                <a:solidFill>
                  <a:srgbClr val="112E80"/>
                </a:solidFill>
                <a:effectLst/>
                <a:latin typeface="ArialMT"/>
              </a:rPr>
              <a:t>data import</a:t>
            </a:r>
            <a:endParaRPr lang="en-US" sz="1800" b="1" i="0" u="sng" dirty="0">
              <a:solidFill>
                <a:srgbClr val="000000"/>
              </a:solidFill>
              <a:effectLst/>
              <a:latin typeface="MS-Gothic"/>
            </a:endParaRPr>
          </a:p>
          <a:p>
            <a:r>
              <a:rPr lang="en-US" sz="1800" b="0" i="0" dirty="0">
                <a:solidFill>
                  <a:srgbClr val="000000"/>
                </a:solidFill>
                <a:effectLst/>
                <a:latin typeface="MS-Gothic"/>
              </a:rPr>
              <a:t>☐ </a:t>
            </a:r>
            <a:r>
              <a:rPr lang="en-US" sz="1800" b="0" i="0" dirty="0">
                <a:solidFill>
                  <a:srgbClr val="000000"/>
                </a:solidFill>
                <a:effectLst/>
                <a:latin typeface="ArialMT"/>
              </a:rPr>
              <a:t>Learn about </a:t>
            </a:r>
            <a:r>
              <a:rPr lang="en-US" sz="1800" b="0" i="0" dirty="0">
                <a:solidFill>
                  <a:srgbClr val="112E80"/>
                </a:solidFill>
                <a:effectLst/>
                <a:latin typeface="ArialMT"/>
              </a:rPr>
              <a:t>entering in dependents</a:t>
            </a:r>
            <a:endParaRPr lang="en-US" sz="1800" b="0" i="0" dirty="0">
              <a:solidFill>
                <a:srgbClr val="000000"/>
              </a:solidFill>
              <a:effectLst/>
              <a:latin typeface="MS-Gothic"/>
            </a:endParaRPr>
          </a:p>
          <a:p>
            <a:r>
              <a:rPr lang="en-US" sz="1800" b="0" i="0" dirty="0">
                <a:solidFill>
                  <a:srgbClr val="000000"/>
                </a:solidFill>
                <a:effectLst/>
                <a:latin typeface="MS-Gothic"/>
              </a:rPr>
              <a:t>☐ </a:t>
            </a:r>
            <a:r>
              <a:rPr lang="en-US" sz="1800" b="0" i="0" dirty="0">
                <a:solidFill>
                  <a:srgbClr val="000000"/>
                </a:solidFill>
                <a:effectLst/>
                <a:latin typeface="ArialMT"/>
              </a:rPr>
              <a:t>Update insurance offer dates in the ACA Companion as employees terminate</a:t>
            </a:r>
            <a:br>
              <a:rPr lang="en-US" sz="1800" b="0" i="0" dirty="0">
                <a:solidFill>
                  <a:srgbClr val="000000"/>
                </a:solidFill>
                <a:effectLst/>
                <a:latin typeface="ArialMT"/>
              </a:rPr>
            </a:br>
            <a:r>
              <a:rPr lang="en-US" sz="1800" b="0" i="0" dirty="0">
                <a:solidFill>
                  <a:srgbClr val="000000"/>
                </a:solidFill>
                <a:effectLst/>
                <a:latin typeface="ArialMT"/>
              </a:rPr>
              <a:t>	</a:t>
            </a:r>
            <a:r>
              <a:rPr lang="en-US" sz="1800" b="0" i="0" dirty="0">
                <a:solidFill>
                  <a:srgbClr val="000000"/>
                </a:solidFill>
                <a:effectLst/>
                <a:latin typeface="MS-Gothic"/>
              </a:rPr>
              <a:t>☐ </a:t>
            </a:r>
            <a:r>
              <a:rPr lang="en-US" sz="1800" b="0" i="0" dirty="0">
                <a:solidFill>
                  <a:srgbClr val="000000"/>
                </a:solidFill>
                <a:effectLst/>
                <a:latin typeface="ArialMT"/>
              </a:rPr>
              <a:t>If missing declinations in the ACA Companion, learn about the </a:t>
            </a:r>
            <a:r>
              <a:rPr lang="en-US" sz="1800" b="0" i="0" dirty="0">
                <a:solidFill>
                  <a:srgbClr val="112E80"/>
                </a:solidFill>
                <a:effectLst/>
                <a:latin typeface="ArialMT"/>
              </a:rPr>
              <a:t>ACA Declination Export </a:t>
            </a:r>
            <a:r>
              <a:rPr lang="en-US" sz="1800" b="0" i="0" dirty="0">
                <a:solidFill>
                  <a:srgbClr val="000000"/>
                </a:solidFill>
                <a:effectLst/>
                <a:latin typeface="ArialMT"/>
              </a:rPr>
              <a:t>option.</a:t>
            </a:r>
            <a:br>
              <a:rPr lang="en-US" sz="1800" b="0" i="0" dirty="0">
                <a:solidFill>
                  <a:srgbClr val="000000"/>
                </a:solidFill>
                <a:effectLst/>
                <a:latin typeface="ArialMT"/>
              </a:rPr>
            </a:br>
            <a:r>
              <a:rPr lang="en-US" sz="1800" b="0" i="0" dirty="0">
                <a:solidFill>
                  <a:srgbClr val="000000"/>
                </a:solidFill>
                <a:effectLst/>
                <a:latin typeface="MS-Gothic"/>
              </a:rPr>
              <a:t>☐ </a:t>
            </a:r>
            <a:r>
              <a:rPr lang="en-US" sz="1800" b="0" i="0" dirty="0">
                <a:solidFill>
                  <a:srgbClr val="000000"/>
                </a:solidFill>
                <a:effectLst/>
                <a:latin typeface="ArialMT"/>
              </a:rPr>
              <a:t>Start and end assignments with accurate dates; correct as needed</a:t>
            </a:r>
            <a:r>
              <a:rPr lang="en-US" dirty="0"/>
              <a:t> </a:t>
            </a:r>
          </a:p>
          <a:p>
            <a:endParaRPr lang="en-US" dirty="0"/>
          </a:p>
          <a:p>
            <a:r>
              <a:rPr lang="en-US" b="1" u="sng" dirty="0">
                <a:solidFill>
                  <a:schemeClr val="accent6"/>
                </a:solidFill>
              </a:rPr>
              <a:t>NOVEMBER &amp; DECEMBER</a:t>
            </a:r>
            <a:br>
              <a:rPr lang="en-US" dirty="0"/>
            </a:br>
            <a:r>
              <a:rPr lang="en-US" sz="1800" b="0" i="0" dirty="0">
                <a:solidFill>
                  <a:srgbClr val="000000"/>
                </a:solidFill>
                <a:effectLst/>
                <a:latin typeface="SegoeUISymbol"/>
              </a:rPr>
              <a:t>☐ </a:t>
            </a:r>
            <a:r>
              <a:rPr lang="en-US" sz="1800" b="0" i="0" dirty="0">
                <a:solidFill>
                  <a:srgbClr val="112E80"/>
                </a:solidFill>
                <a:effectLst/>
                <a:latin typeface="ArialMT"/>
              </a:rPr>
              <a:t>Resolve any remaining ACA Companion sync errors</a:t>
            </a:r>
            <a:br>
              <a:rPr lang="en-US" sz="1800" b="0" i="0" dirty="0">
                <a:solidFill>
                  <a:srgbClr val="112E80"/>
                </a:solidFill>
                <a:effectLst/>
                <a:latin typeface="ArialMT"/>
              </a:rPr>
            </a:br>
            <a:r>
              <a:rPr lang="en-US" sz="1800" b="0" i="0" dirty="0">
                <a:solidFill>
                  <a:srgbClr val="000000"/>
                </a:solidFill>
                <a:effectLst/>
                <a:latin typeface="MS-PGothic"/>
              </a:rPr>
              <a:t>☐ </a:t>
            </a:r>
            <a:r>
              <a:rPr lang="en-US" sz="1800" b="0" i="0" dirty="0">
                <a:solidFill>
                  <a:srgbClr val="112E80"/>
                </a:solidFill>
                <a:effectLst/>
                <a:latin typeface="ArialMT"/>
              </a:rPr>
              <a:t>Generate 1095-C forms </a:t>
            </a:r>
            <a:r>
              <a:rPr lang="en-US" sz="1800" b="0" i="0" dirty="0">
                <a:solidFill>
                  <a:srgbClr val="000000"/>
                </a:solidFill>
                <a:effectLst/>
                <a:latin typeface="ArialMT"/>
              </a:rPr>
              <a:t>and start to review</a:t>
            </a:r>
            <a:br>
              <a:rPr lang="en-US" sz="1800" b="0" i="0" dirty="0">
                <a:solidFill>
                  <a:srgbClr val="000000"/>
                </a:solidFill>
                <a:effectLst/>
                <a:latin typeface="ArialMT"/>
              </a:rPr>
            </a:br>
            <a:r>
              <a:rPr lang="en-US" sz="1800" b="0" i="0" dirty="0">
                <a:solidFill>
                  <a:srgbClr val="000000"/>
                </a:solidFill>
                <a:effectLst/>
                <a:latin typeface="ArialMT"/>
              </a:rPr>
              <a:t>	</a:t>
            </a:r>
            <a:r>
              <a:rPr lang="en-US" sz="1800" b="0" i="0" dirty="0">
                <a:solidFill>
                  <a:srgbClr val="000000"/>
                </a:solidFill>
                <a:effectLst/>
                <a:latin typeface="MS-PGothic"/>
              </a:rPr>
              <a:t>☐ </a:t>
            </a:r>
            <a:r>
              <a:rPr lang="en-US" sz="1800" b="0" i="0" dirty="0">
                <a:solidFill>
                  <a:srgbClr val="000000"/>
                </a:solidFill>
                <a:effectLst/>
                <a:latin typeface="ArialMT"/>
              </a:rPr>
              <a:t>Review forms for accuracy by running the </a:t>
            </a:r>
            <a:r>
              <a:rPr lang="en-US" sz="1800" b="0" i="0" dirty="0">
                <a:solidFill>
                  <a:srgbClr val="112E80"/>
                </a:solidFill>
                <a:effectLst/>
                <a:latin typeface="ArialMT"/>
              </a:rPr>
              <a:t>Get Employee 1095-C Info AQ </a:t>
            </a:r>
            <a:r>
              <a:rPr lang="en-US" sz="1800" b="0" i="0" dirty="0">
                <a:solidFill>
                  <a:srgbClr val="000000"/>
                </a:solidFill>
                <a:effectLst/>
                <a:latin typeface="ArialMT"/>
              </a:rPr>
              <a:t>and reviewing codes (reminder, December won’t be populated yet)</a:t>
            </a:r>
            <a:r>
              <a:rPr lang="en-US" dirty="0"/>
              <a:t> </a:t>
            </a:r>
          </a:p>
          <a:p>
            <a:endParaRPr lang="en-US" dirty="0"/>
          </a:p>
          <a:p>
            <a:br>
              <a:rPr lang="en-US" dirty="0"/>
            </a:br>
            <a:br>
              <a:rPr lang="en-US" dirty="0"/>
            </a:br>
            <a:endParaRPr lang="en-US" dirty="0"/>
          </a:p>
        </p:txBody>
      </p:sp>
    </p:spTree>
    <p:extLst>
      <p:ext uri="{BB962C8B-B14F-4D97-AF65-F5344CB8AC3E}">
        <p14:creationId xmlns:p14="http://schemas.microsoft.com/office/powerpoint/2010/main" val="2355053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746A-C220-4B36-95C3-7490898FBD23}"/>
              </a:ext>
            </a:extLst>
          </p:cNvPr>
          <p:cNvSpPr>
            <a:spLocks noGrp="1"/>
          </p:cNvSpPr>
          <p:nvPr>
            <p:ph type="title"/>
          </p:nvPr>
        </p:nvSpPr>
        <p:spPr/>
        <p:txBody>
          <a:bodyPr/>
          <a:lstStyle/>
          <a:p>
            <a:r>
              <a:rPr lang="en-US" dirty="0"/>
              <a:t>Year-End Checklist</a:t>
            </a:r>
          </a:p>
        </p:txBody>
      </p:sp>
      <p:sp>
        <p:nvSpPr>
          <p:cNvPr id="8" name="TextBox 7">
            <a:extLst>
              <a:ext uri="{FF2B5EF4-FFF2-40B4-BE49-F238E27FC236}">
                <a16:creationId xmlns:a16="http://schemas.microsoft.com/office/drawing/2014/main" id="{670EB455-D9B3-7F29-92BB-62208965559A}"/>
              </a:ext>
            </a:extLst>
          </p:cNvPr>
          <p:cNvSpPr txBox="1"/>
          <p:nvPr/>
        </p:nvSpPr>
        <p:spPr>
          <a:xfrm>
            <a:off x="711200" y="1817511"/>
            <a:ext cx="10642600" cy="4524315"/>
          </a:xfrm>
          <a:prstGeom prst="rect">
            <a:avLst/>
          </a:prstGeom>
          <a:noFill/>
        </p:spPr>
        <p:txBody>
          <a:bodyPr wrap="square">
            <a:spAutoFit/>
          </a:bodyPr>
          <a:lstStyle/>
          <a:p>
            <a:r>
              <a:rPr lang="en-US" b="1" u="sng" dirty="0"/>
              <a:t>JANUARY</a:t>
            </a:r>
          </a:p>
          <a:p>
            <a:endParaRPr lang="en-US" b="1" u="sng" dirty="0"/>
          </a:p>
          <a:p>
            <a:r>
              <a:rPr lang="en-US" sz="1800" b="0" i="0" dirty="0">
                <a:solidFill>
                  <a:srgbClr val="000000"/>
                </a:solidFill>
                <a:effectLst/>
                <a:latin typeface="MS-PGothic"/>
              </a:rPr>
              <a:t>☐ </a:t>
            </a:r>
            <a:r>
              <a:rPr lang="en-US" sz="1800" b="0" i="0" dirty="0">
                <a:solidFill>
                  <a:srgbClr val="112E80"/>
                </a:solidFill>
                <a:effectLst/>
                <a:latin typeface="ArialMT"/>
              </a:rPr>
              <a:t>Regenerate 1095-C forms </a:t>
            </a:r>
            <a:r>
              <a:rPr lang="en-US" sz="1800" b="0" i="0" dirty="0">
                <a:solidFill>
                  <a:srgbClr val="000000"/>
                </a:solidFill>
                <a:effectLst/>
                <a:latin typeface="ArialMT"/>
              </a:rPr>
              <a:t>and do a final 1095-C review/audit</a:t>
            </a:r>
            <a:br>
              <a:rPr lang="en-US" sz="1800" b="0" i="0" dirty="0">
                <a:solidFill>
                  <a:srgbClr val="000000"/>
                </a:solidFill>
                <a:effectLst/>
                <a:latin typeface="ArialMT"/>
              </a:rPr>
            </a:br>
            <a:r>
              <a:rPr lang="en-US" sz="1800" b="0" i="0" dirty="0">
                <a:solidFill>
                  <a:srgbClr val="000000"/>
                </a:solidFill>
                <a:effectLst/>
                <a:latin typeface="ArialMT"/>
              </a:rPr>
              <a:t>	</a:t>
            </a:r>
            <a:r>
              <a:rPr lang="en-US" sz="1800" b="0" i="0" dirty="0">
                <a:solidFill>
                  <a:srgbClr val="000000"/>
                </a:solidFill>
                <a:effectLst/>
                <a:latin typeface="MS-PGothic"/>
              </a:rPr>
              <a:t>☐ </a:t>
            </a:r>
            <a:r>
              <a:rPr lang="en-US" sz="1800" b="0" i="0" dirty="0">
                <a:solidFill>
                  <a:srgbClr val="000000"/>
                </a:solidFill>
                <a:effectLst/>
                <a:latin typeface="ArialMT"/>
              </a:rPr>
              <a:t>Use our </a:t>
            </a:r>
            <a:r>
              <a:rPr lang="en-US" sz="1800" b="0" i="0" dirty="0">
                <a:solidFill>
                  <a:srgbClr val="112E80"/>
                </a:solidFill>
                <a:effectLst/>
                <a:latin typeface="ArialMT"/>
              </a:rPr>
              <a:t>code population guide </a:t>
            </a:r>
            <a:r>
              <a:rPr lang="en-US" sz="1800" b="0" i="0" dirty="0">
                <a:solidFill>
                  <a:srgbClr val="000000"/>
                </a:solidFill>
                <a:effectLst/>
                <a:latin typeface="ArialMT"/>
              </a:rPr>
              <a:t>to understand how the 1095-C codes are determined</a:t>
            </a:r>
            <a:br>
              <a:rPr lang="en-US" sz="1800" b="0" i="0" dirty="0">
                <a:solidFill>
                  <a:srgbClr val="000000"/>
                </a:solidFill>
                <a:effectLst/>
                <a:latin typeface="ArialMT"/>
              </a:rPr>
            </a:br>
            <a:r>
              <a:rPr lang="en-US" sz="1800" b="0" i="0" dirty="0">
                <a:solidFill>
                  <a:srgbClr val="000000"/>
                </a:solidFill>
                <a:effectLst/>
                <a:latin typeface="ArialMT"/>
              </a:rPr>
              <a:t>	</a:t>
            </a:r>
            <a:r>
              <a:rPr lang="en-US" sz="1800" b="0" i="0" dirty="0">
                <a:solidFill>
                  <a:srgbClr val="000000"/>
                </a:solidFill>
                <a:effectLst/>
                <a:latin typeface="MS-PGothic"/>
              </a:rPr>
              <a:t>☐ </a:t>
            </a:r>
            <a:r>
              <a:rPr lang="en-US" sz="1800" b="0" i="0" dirty="0">
                <a:solidFill>
                  <a:srgbClr val="112E80"/>
                </a:solidFill>
                <a:effectLst/>
                <a:latin typeface="ArialMT"/>
              </a:rPr>
              <a:t>Use overrides as needed</a:t>
            </a:r>
            <a:br>
              <a:rPr lang="en-US" sz="1800" b="0" i="0" dirty="0">
                <a:solidFill>
                  <a:srgbClr val="112E80"/>
                </a:solidFill>
                <a:effectLst/>
                <a:latin typeface="ArialMT"/>
              </a:rPr>
            </a:br>
            <a:r>
              <a:rPr lang="en-US" sz="1800" b="0" i="0" dirty="0">
                <a:solidFill>
                  <a:srgbClr val="000000"/>
                </a:solidFill>
                <a:effectLst/>
                <a:latin typeface="MS-PGothic"/>
              </a:rPr>
              <a:t>☐ </a:t>
            </a:r>
            <a:r>
              <a:rPr lang="en-US" sz="1800" b="0" i="0" dirty="0">
                <a:solidFill>
                  <a:srgbClr val="000000"/>
                </a:solidFill>
                <a:effectLst/>
                <a:latin typeface="ArialMT"/>
              </a:rPr>
              <a:t>Print and mail forms to workers</a:t>
            </a:r>
            <a:br>
              <a:rPr lang="en-US" sz="1800" b="0" i="0" dirty="0">
                <a:solidFill>
                  <a:srgbClr val="000000"/>
                </a:solidFill>
                <a:effectLst/>
                <a:latin typeface="ArialMT"/>
              </a:rPr>
            </a:br>
            <a:r>
              <a:rPr lang="en-US" sz="1800" b="0" i="0" dirty="0">
                <a:solidFill>
                  <a:srgbClr val="000000"/>
                </a:solidFill>
                <a:effectLst/>
                <a:latin typeface="ArialMT"/>
              </a:rPr>
              <a:t>	</a:t>
            </a:r>
            <a:r>
              <a:rPr lang="en-US" sz="1800" b="0" i="0" dirty="0">
                <a:solidFill>
                  <a:srgbClr val="000000"/>
                </a:solidFill>
                <a:effectLst/>
                <a:latin typeface="MS-PGothic"/>
              </a:rPr>
              <a:t>☐ </a:t>
            </a:r>
            <a:r>
              <a:rPr lang="en-US" sz="1800" b="0" i="0" dirty="0">
                <a:solidFill>
                  <a:srgbClr val="112E80"/>
                </a:solidFill>
                <a:effectLst/>
                <a:latin typeface="ArialMT"/>
              </a:rPr>
              <a:t>1095-C</a:t>
            </a:r>
            <a:br>
              <a:rPr lang="en-US" sz="1800" b="0" i="0" dirty="0">
                <a:solidFill>
                  <a:srgbClr val="000000"/>
                </a:solidFill>
                <a:effectLst/>
                <a:latin typeface="ArialMT"/>
              </a:rPr>
            </a:br>
            <a:r>
              <a:rPr lang="en-US" sz="1800" b="0" i="0" dirty="0">
                <a:solidFill>
                  <a:srgbClr val="000000"/>
                </a:solidFill>
                <a:effectLst/>
                <a:latin typeface="MS-Gothic"/>
              </a:rPr>
              <a:t>☐ </a:t>
            </a:r>
            <a:r>
              <a:rPr lang="en-US" sz="1800" b="0" i="0" dirty="0">
                <a:solidFill>
                  <a:srgbClr val="000000"/>
                </a:solidFill>
                <a:effectLst/>
                <a:latin typeface="ArialMT"/>
              </a:rPr>
              <a:t>Post forms to the employee portal</a:t>
            </a:r>
            <a:br>
              <a:rPr lang="en-US" sz="1800" b="0" i="0" dirty="0">
                <a:solidFill>
                  <a:srgbClr val="000000"/>
                </a:solidFill>
                <a:effectLst/>
                <a:latin typeface="ArialMT"/>
              </a:rPr>
            </a:br>
            <a:r>
              <a:rPr lang="en-US" sz="1800" b="0" i="0" dirty="0">
                <a:solidFill>
                  <a:srgbClr val="000000"/>
                </a:solidFill>
                <a:effectLst/>
                <a:latin typeface="ArialMT"/>
              </a:rPr>
              <a:t>	</a:t>
            </a:r>
            <a:r>
              <a:rPr lang="en-US" sz="1800" b="0" i="0" dirty="0">
                <a:solidFill>
                  <a:srgbClr val="000000"/>
                </a:solidFill>
                <a:effectLst/>
                <a:latin typeface="MS-PGothic"/>
              </a:rPr>
              <a:t>☐ </a:t>
            </a:r>
            <a:r>
              <a:rPr lang="en-US" sz="1800" b="0" i="0" dirty="0">
                <a:solidFill>
                  <a:srgbClr val="112E80"/>
                </a:solidFill>
                <a:effectLst/>
                <a:latin typeface="ArialMT"/>
              </a:rPr>
              <a:t>1095-C</a:t>
            </a:r>
            <a:br>
              <a:rPr lang="en-US" dirty="0"/>
            </a:br>
            <a:endParaRPr lang="en-US" dirty="0"/>
          </a:p>
          <a:p>
            <a:r>
              <a:rPr lang="en-US" b="1" u="sng" dirty="0"/>
              <a:t>AFTER JANUARY</a:t>
            </a:r>
          </a:p>
          <a:p>
            <a:endParaRPr lang="en-US" sz="1800" b="0" i="0" dirty="0">
              <a:solidFill>
                <a:srgbClr val="000000"/>
              </a:solidFill>
              <a:effectLst/>
              <a:latin typeface="MS-PGothic"/>
            </a:endParaRPr>
          </a:p>
          <a:p>
            <a:r>
              <a:rPr lang="en-US" sz="1800" b="0" i="0" dirty="0">
                <a:solidFill>
                  <a:srgbClr val="000000"/>
                </a:solidFill>
                <a:effectLst/>
                <a:latin typeface="MS-PGothic"/>
              </a:rPr>
              <a:t>☐ </a:t>
            </a:r>
            <a:r>
              <a:rPr lang="en-US" sz="1800" b="0" i="0" dirty="0">
                <a:solidFill>
                  <a:srgbClr val="112E80"/>
                </a:solidFill>
                <a:effectLst/>
                <a:latin typeface="ArialMT"/>
              </a:rPr>
              <a:t>Completed 1095-C corrects as necessary</a:t>
            </a:r>
            <a:r>
              <a:rPr lang="en-US" dirty="0"/>
              <a:t> </a:t>
            </a:r>
            <a:br>
              <a:rPr lang="en-US" dirty="0"/>
            </a:br>
            <a:endParaRPr lang="en-US" b="1" u="sng" dirty="0"/>
          </a:p>
          <a:p>
            <a:br>
              <a:rPr lang="en-US" dirty="0"/>
            </a:br>
            <a:endParaRPr lang="en-US" dirty="0"/>
          </a:p>
        </p:txBody>
      </p:sp>
    </p:spTree>
    <p:extLst>
      <p:ext uri="{BB962C8B-B14F-4D97-AF65-F5344CB8AC3E}">
        <p14:creationId xmlns:p14="http://schemas.microsoft.com/office/powerpoint/2010/main" val="13229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B1FC-1055-499C-AB75-EF5E247B189F}"/>
              </a:ext>
            </a:extLst>
          </p:cNvPr>
          <p:cNvSpPr>
            <a:spLocks noGrp="1"/>
          </p:cNvSpPr>
          <p:nvPr>
            <p:ph type="body" sz="quarter" idx="10"/>
          </p:nvPr>
        </p:nvSpPr>
        <p:spPr/>
        <p:txBody>
          <a:bodyPr/>
          <a:lstStyle/>
          <a:p>
            <a:r>
              <a:rPr lang="en-US" dirty="0"/>
              <a:t>Why now?</a:t>
            </a:r>
          </a:p>
        </p:txBody>
      </p:sp>
    </p:spTree>
    <p:custDataLst>
      <p:tags r:id="rId1"/>
    </p:custDataLst>
    <p:extLst>
      <p:ext uri="{BB962C8B-B14F-4D97-AF65-F5344CB8AC3E}">
        <p14:creationId xmlns:p14="http://schemas.microsoft.com/office/powerpoint/2010/main" val="371897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
            <a:extLst>
              <a:ext uri="{FF2B5EF4-FFF2-40B4-BE49-F238E27FC236}">
                <a16:creationId xmlns:a16="http://schemas.microsoft.com/office/drawing/2014/main" id="{90E0B5A7-0E52-49BD-B518-7A91555E7451}"/>
              </a:ext>
            </a:extLst>
          </p:cNvPr>
          <p:cNvGrpSpPr/>
          <p:nvPr/>
        </p:nvGrpSpPr>
        <p:grpSpPr>
          <a:xfrm>
            <a:off x="0" y="50923"/>
            <a:ext cx="5509846" cy="6868231"/>
            <a:chOff x="0" y="0"/>
            <a:chExt cx="3879753" cy="3739754"/>
          </a:xfrm>
          <a:solidFill>
            <a:schemeClr val="tx1"/>
          </a:solidFill>
        </p:grpSpPr>
        <p:sp>
          <p:nvSpPr>
            <p:cNvPr id="14" name="Freeform 3">
              <a:extLst>
                <a:ext uri="{FF2B5EF4-FFF2-40B4-BE49-F238E27FC236}">
                  <a16:creationId xmlns:a16="http://schemas.microsoft.com/office/drawing/2014/main" id="{49B75951-5FC3-4188-9BA9-8B0D7D0F4CC6}"/>
                </a:ext>
              </a:extLst>
            </p:cNvPr>
            <p:cNvSpPr/>
            <p:nvPr/>
          </p:nvSpPr>
          <p:spPr>
            <a:xfrm>
              <a:off x="0" y="0"/>
              <a:ext cx="3879753" cy="3739754"/>
            </a:xfrm>
            <a:custGeom>
              <a:avLst/>
              <a:gdLst/>
              <a:ahLst/>
              <a:cxnLst/>
              <a:rect l="l" t="t" r="r" b="b"/>
              <a:pathLst>
                <a:path w="3891376" h="3479800">
                  <a:moveTo>
                    <a:pt x="0" y="0"/>
                  </a:moveTo>
                  <a:lnTo>
                    <a:pt x="3891376" y="0"/>
                  </a:lnTo>
                  <a:lnTo>
                    <a:pt x="3891376" y="3479800"/>
                  </a:lnTo>
                  <a:lnTo>
                    <a:pt x="0" y="3479800"/>
                  </a:lnTo>
                  <a:close/>
                </a:path>
              </a:pathLst>
            </a:custGeom>
            <a:grpFill/>
          </p:spPr>
        </p:sp>
      </p:grpSp>
      <p:sp>
        <p:nvSpPr>
          <p:cNvPr id="9" name="TextBox 8">
            <a:extLst>
              <a:ext uri="{FF2B5EF4-FFF2-40B4-BE49-F238E27FC236}">
                <a16:creationId xmlns:a16="http://schemas.microsoft.com/office/drawing/2014/main" id="{9045D9C8-5D01-4E01-B377-C93865AD9FC9}"/>
              </a:ext>
            </a:extLst>
          </p:cNvPr>
          <p:cNvSpPr txBox="1"/>
          <p:nvPr/>
        </p:nvSpPr>
        <p:spPr>
          <a:xfrm>
            <a:off x="879265" y="628840"/>
            <a:ext cx="3692272" cy="63363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04D67"/>
                </a:solidFill>
                <a:effectLst/>
                <a:uLnTx/>
                <a:uFillTx/>
                <a:latin typeface="Avenir Next LT Pro"/>
                <a:ea typeface="+mn-ea"/>
                <a:cs typeface="+mn-cs"/>
              </a:rPr>
              <a:t>Important dates: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404D67"/>
              </a:solidFill>
              <a:latin typeface="Avenir Next LT Pr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JANUARY 31</a:t>
            </a:r>
            <a:endParaRPr kumimoji="0" lang="en-US" sz="2400" b="0" i="0" u="none" strike="noStrike" kern="1200" cap="none" spc="0" normalizeH="0" baseline="0" noProof="0" dirty="0">
              <a:ln>
                <a:noFill/>
              </a:ln>
              <a:solidFill>
                <a:prstClr val="white"/>
              </a:solidFill>
              <a:effectLst/>
              <a:uLnTx/>
              <a:uFillTx/>
              <a:latin typeface="Nunito Sans"/>
              <a:ea typeface="+mn-ea"/>
              <a:cs typeface="Calibri" panose="020F050202020403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04D67"/>
                </a:solidFill>
                <a:effectLst/>
                <a:uLnTx/>
                <a:uFillTx/>
                <a:latin typeface="Nunito Sans"/>
                <a:ea typeface="+mn-ea"/>
                <a:cs typeface="Calibri" panose="020F0502020204030204" pitchFamily="34" charset="0"/>
              </a:rPr>
              <a:t>1095-C forms delivered to employees </a:t>
            </a:r>
            <a:r>
              <a:rPr kumimoji="0" lang="en-US" sz="1600" b="0" i="0" u="none" strike="noStrike" kern="1200" cap="none" spc="0" normalizeH="0" baseline="0" noProof="0" dirty="0">
                <a:ln>
                  <a:noFill/>
                </a:ln>
                <a:solidFill>
                  <a:srgbClr val="404D67"/>
                </a:solidFill>
                <a:effectLst/>
                <a:uLnTx/>
                <a:uFillTx/>
                <a:latin typeface="Nunito Sans"/>
                <a:ea typeface="+mn-ea"/>
                <a:cs typeface="Calibri" panose="020F0502020204030204" pitchFamily="34" charset="0"/>
              </a:rPr>
              <a:t>(proposed automatic extension to March 2)</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04D67"/>
                </a:solidFill>
                <a:effectLst/>
                <a:uLnTx/>
                <a:uFillTx/>
                <a:latin typeface="Nunito Sans"/>
                <a:ea typeface="+mn-ea"/>
                <a:cs typeface="Calibri" panose="020F0502020204030204" pitchFamily="34" charset="0"/>
              </a:rPr>
              <a:t>State filing mandates for CA, DC, NJ, MA, RI (due dates vary)</a:t>
            </a:r>
          </a:p>
          <a:p>
            <a:pPr marR="0" lvl="0" algn="l" defTabSz="914400" rtl="0" eaLnBrk="1" fontAlgn="auto" latinLnBrk="0" hangingPunct="1">
              <a:lnSpc>
                <a:spcPct val="150000"/>
              </a:lnSpc>
              <a:spcBef>
                <a:spcPts val="0"/>
              </a:spcBef>
              <a:spcAft>
                <a:spcPts val="0"/>
              </a:spcAft>
              <a:buClrTx/>
              <a:buSzTx/>
              <a:tabLst/>
              <a:defRPr/>
            </a:pPr>
            <a:r>
              <a:rPr kumimoji="0" lang="en-US" sz="32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    </a:t>
            </a:r>
            <a:r>
              <a:rPr kumimoji="0" lang="en-US" sz="24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FEBRUARY 28</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04D67"/>
                </a:solidFill>
                <a:effectLst/>
                <a:uLnTx/>
                <a:uFillTx/>
                <a:latin typeface="Nunito Sans"/>
                <a:ea typeface="+mn-ea"/>
                <a:cs typeface="Calibri" panose="020F0502020204030204" pitchFamily="34" charset="0"/>
              </a:rPr>
              <a:t>Paper filing of 1094-C with IRS*</a:t>
            </a:r>
          </a:p>
          <a:p>
            <a:pPr marL="0" marR="0" lvl="0" indent="0" algn="l" defTabSz="914400" rtl="0" eaLnBrk="1" fontAlgn="auto" latinLnBrk="0" hangingPunct="1">
              <a:lnSpc>
                <a:spcPct val="150000"/>
              </a:lnSpc>
              <a:spcBef>
                <a:spcPts val="0"/>
              </a:spcBef>
              <a:spcAft>
                <a:spcPts val="0"/>
              </a:spcAft>
              <a:buClrTx/>
              <a:buSzTx/>
              <a:buFontTx/>
              <a:buNone/>
              <a:tabLst/>
              <a:defRPr/>
            </a:pPr>
            <a:r>
              <a:rPr lang="en-US" sz="3200" dirty="0">
                <a:solidFill>
                  <a:srgbClr val="404D67"/>
                </a:solidFill>
                <a:latin typeface="Nunito Sans Black" panose="00000A00000000000000" pitchFamily="2" charset="0"/>
              </a:rPr>
              <a:t>    </a:t>
            </a:r>
            <a:r>
              <a:rPr lang="en-US" sz="2400" dirty="0">
                <a:solidFill>
                  <a:srgbClr val="404D67"/>
                </a:solidFill>
                <a:latin typeface="Nunito Sans Black" panose="00000A00000000000000" pitchFamily="2" charset="0"/>
              </a:rPr>
              <a:t>MARCH</a:t>
            </a:r>
            <a:r>
              <a:rPr kumimoji="0" lang="en-US" sz="24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 31</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04D67"/>
                </a:solidFill>
                <a:effectLst/>
                <a:uLnTx/>
                <a:uFillTx/>
                <a:ea typeface="+mn-ea"/>
                <a:cs typeface="Calibri" panose="020F0502020204030204" pitchFamily="34" charset="0"/>
              </a:rPr>
              <a:t>Electronic filing of 1094-C with IRS</a:t>
            </a:r>
            <a:endParaRPr kumimoji="0" lang="en-US" b="0" i="0" u="none" strike="noStrike" kern="1200" cap="none" spc="0" normalizeH="0" baseline="0" noProof="0" dirty="0">
              <a:ln>
                <a:noFill/>
              </a:ln>
              <a:solidFill>
                <a:srgbClr val="404D67"/>
              </a:solidFill>
              <a:effectLst/>
              <a:uLnTx/>
              <a:uFillTx/>
              <a:ea typeface="+mn-ea"/>
              <a:cs typeface="+mn-cs"/>
            </a:endParaRPr>
          </a:p>
        </p:txBody>
      </p:sp>
      <p:sp>
        <p:nvSpPr>
          <p:cNvPr id="18" name="Freeform 7">
            <a:extLst>
              <a:ext uri="{FF2B5EF4-FFF2-40B4-BE49-F238E27FC236}">
                <a16:creationId xmlns:a16="http://schemas.microsoft.com/office/drawing/2014/main" id="{9A85E1DC-2987-4FE2-9064-2E384F22AF30}"/>
              </a:ext>
            </a:extLst>
          </p:cNvPr>
          <p:cNvSpPr/>
          <p:nvPr/>
        </p:nvSpPr>
        <p:spPr>
          <a:xfrm>
            <a:off x="6307393" y="1152264"/>
            <a:ext cx="4975820" cy="4381562"/>
          </a:xfrm>
          <a:custGeom>
            <a:avLst/>
            <a:gdLst/>
            <a:ahLst/>
            <a:cxnLst/>
            <a:rect l="l" t="t" r="r" b="b"/>
            <a:pathLst>
              <a:path w="7649755" h="6736150">
                <a:moveTo>
                  <a:pt x="7525294" y="6736150"/>
                </a:moveTo>
                <a:lnTo>
                  <a:pt x="124460" y="6736150"/>
                </a:lnTo>
                <a:cubicBezTo>
                  <a:pt x="55880" y="6736150"/>
                  <a:pt x="0" y="6680270"/>
                  <a:pt x="0" y="6611690"/>
                </a:cubicBezTo>
                <a:lnTo>
                  <a:pt x="0" y="124460"/>
                </a:lnTo>
                <a:cubicBezTo>
                  <a:pt x="0" y="55880"/>
                  <a:pt x="55880" y="0"/>
                  <a:pt x="124460" y="0"/>
                </a:cubicBezTo>
                <a:lnTo>
                  <a:pt x="7525295" y="0"/>
                </a:lnTo>
                <a:cubicBezTo>
                  <a:pt x="7593874" y="0"/>
                  <a:pt x="7649755" y="55880"/>
                  <a:pt x="7649755" y="124460"/>
                </a:cubicBezTo>
                <a:lnTo>
                  <a:pt x="7649755" y="6611690"/>
                </a:lnTo>
                <a:cubicBezTo>
                  <a:pt x="7649755" y="6680271"/>
                  <a:pt x="7593874" y="6736150"/>
                  <a:pt x="7525295" y="6736150"/>
                </a:cubicBezTo>
                <a:close/>
              </a:path>
            </a:pathLst>
          </a:custGeom>
          <a:solidFill>
            <a:srgbClr val="FFFFFF"/>
          </a:solidFill>
        </p:spPr>
      </p:sp>
      <p:sp>
        <p:nvSpPr>
          <p:cNvPr id="20" name="Freeform 9">
            <a:extLst>
              <a:ext uri="{FF2B5EF4-FFF2-40B4-BE49-F238E27FC236}">
                <a16:creationId xmlns:a16="http://schemas.microsoft.com/office/drawing/2014/main" id="{21B76781-0DFC-46AB-8FB8-17BF12A2C511}"/>
              </a:ext>
            </a:extLst>
          </p:cNvPr>
          <p:cNvSpPr/>
          <p:nvPr/>
        </p:nvSpPr>
        <p:spPr>
          <a:xfrm>
            <a:off x="6307392" y="1146356"/>
            <a:ext cx="4975821" cy="429087"/>
          </a:xfrm>
          <a:custGeom>
            <a:avLst/>
            <a:gdLst/>
            <a:ahLst/>
            <a:cxnLst/>
            <a:rect l="l" t="t" r="r" b="b"/>
            <a:pathLst>
              <a:path w="2746975" h="233987">
                <a:moveTo>
                  <a:pt x="0" y="0"/>
                </a:moveTo>
                <a:lnTo>
                  <a:pt x="2746975" y="0"/>
                </a:lnTo>
                <a:lnTo>
                  <a:pt x="2746975" y="233987"/>
                </a:lnTo>
                <a:lnTo>
                  <a:pt x="0" y="233987"/>
                </a:lnTo>
                <a:close/>
              </a:path>
            </a:pathLst>
          </a:custGeom>
          <a:solidFill>
            <a:srgbClr val="404D67"/>
          </a:solidFill>
        </p:spPr>
      </p:sp>
      <p:sp>
        <p:nvSpPr>
          <p:cNvPr id="23" name="TextBox 22">
            <a:extLst>
              <a:ext uri="{FF2B5EF4-FFF2-40B4-BE49-F238E27FC236}">
                <a16:creationId xmlns:a16="http://schemas.microsoft.com/office/drawing/2014/main" id="{31F8369C-C6BF-48B2-8E00-AB3ACDDAA50A}"/>
              </a:ext>
            </a:extLst>
          </p:cNvPr>
          <p:cNvSpPr txBox="1"/>
          <p:nvPr/>
        </p:nvSpPr>
        <p:spPr>
          <a:xfrm>
            <a:off x="7056955" y="1813956"/>
            <a:ext cx="345537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Black" panose="00000A00000000000000" pitchFamily="2" charset="0"/>
                <a:ea typeface="+mn-ea"/>
                <a:cs typeface="+mn-cs"/>
              </a:rPr>
              <a:t>JANUARY 2023</a:t>
            </a:r>
            <a:endParaRPr kumimoji="0" lang="en-US" sz="1100" b="0" i="0" u="none" strike="noStrike" kern="1200" cap="none" spc="0" normalizeH="0" baseline="0" noProof="0" dirty="0">
              <a:ln>
                <a:noFill/>
              </a:ln>
              <a:solidFill>
                <a:prstClr val="white"/>
              </a:solidFill>
              <a:effectLst/>
              <a:uLnTx/>
              <a:uFillTx/>
              <a:latin typeface="Nunito Sans"/>
              <a:ea typeface="+mn-ea"/>
              <a:cs typeface="Calibri" panose="020F0502020204030204" pitchFamily="34" charset="0"/>
            </a:endParaRPr>
          </a:p>
        </p:txBody>
      </p:sp>
      <p:graphicFrame>
        <p:nvGraphicFramePr>
          <p:cNvPr id="24" name="Table 24">
            <a:extLst>
              <a:ext uri="{FF2B5EF4-FFF2-40B4-BE49-F238E27FC236}">
                <a16:creationId xmlns:a16="http://schemas.microsoft.com/office/drawing/2014/main" id="{B0E94A6F-A29F-4E46-8D40-7085C4A7FB7D}"/>
              </a:ext>
            </a:extLst>
          </p:cNvPr>
          <p:cNvGraphicFramePr>
            <a:graphicFrameLocks noGrp="1"/>
          </p:cNvGraphicFramePr>
          <p:nvPr>
            <p:extLst>
              <p:ext uri="{D42A27DB-BD31-4B8C-83A1-F6EECF244321}">
                <p14:modId xmlns:p14="http://schemas.microsoft.com/office/powerpoint/2010/main" val="3735695376"/>
              </p:ext>
            </p:extLst>
          </p:nvPr>
        </p:nvGraphicFramePr>
        <p:xfrm>
          <a:off x="6527952" y="2326753"/>
          <a:ext cx="4513383" cy="2841321"/>
        </p:xfrm>
        <a:graphic>
          <a:graphicData uri="http://schemas.openxmlformats.org/drawingml/2006/table">
            <a:tbl>
              <a:tblPr firstRow="1" bandRow="1">
                <a:tableStyleId>{22838BEF-8BB2-4498-84A7-C5851F593DF1}</a:tableStyleId>
              </a:tblPr>
              <a:tblGrid>
                <a:gridCol w="644769">
                  <a:extLst>
                    <a:ext uri="{9D8B030D-6E8A-4147-A177-3AD203B41FA5}">
                      <a16:colId xmlns:a16="http://schemas.microsoft.com/office/drawing/2014/main" val="2629389482"/>
                    </a:ext>
                  </a:extLst>
                </a:gridCol>
                <a:gridCol w="644769">
                  <a:extLst>
                    <a:ext uri="{9D8B030D-6E8A-4147-A177-3AD203B41FA5}">
                      <a16:colId xmlns:a16="http://schemas.microsoft.com/office/drawing/2014/main" val="1517355706"/>
                    </a:ext>
                  </a:extLst>
                </a:gridCol>
                <a:gridCol w="644769">
                  <a:extLst>
                    <a:ext uri="{9D8B030D-6E8A-4147-A177-3AD203B41FA5}">
                      <a16:colId xmlns:a16="http://schemas.microsoft.com/office/drawing/2014/main" val="2594368579"/>
                    </a:ext>
                  </a:extLst>
                </a:gridCol>
                <a:gridCol w="644769">
                  <a:extLst>
                    <a:ext uri="{9D8B030D-6E8A-4147-A177-3AD203B41FA5}">
                      <a16:colId xmlns:a16="http://schemas.microsoft.com/office/drawing/2014/main" val="2896042442"/>
                    </a:ext>
                  </a:extLst>
                </a:gridCol>
                <a:gridCol w="644769">
                  <a:extLst>
                    <a:ext uri="{9D8B030D-6E8A-4147-A177-3AD203B41FA5}">
                      <a16:colId xmlns:a16="http://schemas.microsoft.com/office/drawing/2014/main" val="411611151"/>
                    </a:ext>
                  </a:extLst>
                </a:gridCol>
                <a:gridCol w="644769">
                  <a:extLst>
                    <a:ext uri="{9D8B030D-6E8A-4147-A177-3AD203B41FA5}">
                      <a16:colId xmlns:a16="http://schemas.microsoft.com/office/drawing/2014/main" val="2002059656"/>
                    </a:ext>
                  </a:extLst>
                </a:gridCol>
                <a:gridCol w="644769">
                  <a:extLst>
                    <a:ext uri="{9D8B030D-6E8A-4147-A177-3AD203B41FA5}">
                      <a16:colId xmlns:a16="http://schemas.microsoft.com/office/drawing/2014/main" val="1477570219"/>
                    </a:ext>
                  </a:extLst>
                </a:gridCol>
              </a:tblGrid>
              <a:tr h="405903">
                <a:tc>
                  <a:txBody>
                    <a:bodyPr/>
                    <a:lstStyle/>
                    <a:p>
                      <a:pPr algn="ctr"/>
                      <a:r>
                        <a:rPr lang="en-US" sz="1400"/>
                        <a:t>SUN</a:t>
                      </a:r>
                    </a:p>
                  </a:txBody>
                  <a:tcPr anchor="ctr"/>
                </a:tc>
                <a:tc>
                  <a:txBody>
                    <a:bodyPr/>
                    <a:lstStyle/>
                    <a:p>
                      <a:pPr algn="ctr"/>
                      <a:r>
                        <a:rPr lang="en-US" sz="1400"/>
                        <a:t>MON</a:t>
                      </a:r>
                    </a:p>
                  </a:txBody>
                  <a:tcPr anchor="ctr"/>
                </a:tc>
                <a:tc>
                  <a:txBody>
                    <a:bodyPr/>
                    <a:lstStyle/>
                    <a:p>
                      <a:pPr algn="ctr"/>
                      <a:r>
                        <a:rPr lang="en-US" sz="1400"/>
                        <a:t>TUE</a:t>
                      </a:r>
                    </a:p>
                  </a:txBody>
                  <a:tcPr anchor="ctr"/>
                </a:tc>
                <a:tc>
                  <a:txBody>
                    <a:bodyPr/>
                    <a:lstStyle/>
                    <a:p>
                      <a:pPr algn="ctr"/>
                      <a:r>
                        <a:rPr lang="en-US" sz="1400"/>
                        <a:t>WED</a:t>
                      </a:r>
                    </a:p>
                  </a:txBody>
                  <a:tcPr anchor="ctr"/>
                </a:tc>
                <a:tc>
                  <a:txBody>
                    <a:bodyPr/>
                    <a:lstStyle/>
                    <a:p>
                      <a:pPr algn="ctr"/>
                      <a:r>
                        <a:rPr lang="en-US" sz="1400"/>
                        <a:t>THU</a:t>
                      </a:r>
                    </a:p>
                  </a:txBody>
                  <a:tcPr anchor="ctr"/>
                </a:tc>
                <a:tc>
                  <a:txBody>
                    <a:bodyPr/>
                    <a:lstStyle/>
                    <a:p>
                      <a:pPr algn="ctr"/>
                      <a:r>
                        <a:rPr lang="en-US" sz="1400"/>
                        <a:t>FRI</a:t>
                      </a:r>
                    </a:p>
                  </a:txBody>
                  <a:tcPr anchor="ctr"/>
                </a:tc>
                <a:tc>
                  <a:txBody>
                    <a:bodyPr/>
                    <a:lstStyle/>
                    <a:p>
                      <a:pPr algn="ctr"/>
                      <a:r>
                        <a:rPr lang="en-US" sz="1400"/>
                        <a:t>SAT</a:t>
                      </a:r>
                    </a:p>
                  </a:txBody>
                  <a:tcPr anchor="ctr"/>
                </a:tc>
                <a:extLst>
                  <a:ext uri="{0D108BD9-81ED-4DB2-BD59-A6C34878D82A}">
                    <a16:rowId xmlns:a16="http://schemas.microsoft.com/office/drawing/2014/main" val="2613949336"/>
                  </a:ext>
                </a:extLst>
              </a:tr>
              <a:tr h="405903">
                <a:tc>
                  <a:txBody>
                    <a:bodyPr/>
                    <a:lstStyle/>
                    <a:p>
                      <a:pPr algn="ctr"/>
                      <a:r>
                        <a:rPr lang="en-US" sz="1400" dirty="0"/>
                        <a:t>1</a:t>
                      </a:r>
                    </a:p>
                  </a:txBody>
                  <a:tcPr anchor="ctr"/>
                </a:tc>
                <a:tc>
                  <a:txBody>
                    <a:bodyPr/>
                    <a:lstStyle/>
                    <a:p>
                      <a:pPr algn="ctr"/>
                      <a:r>
                        <a:rPr lang="en-US" sz="1400" dirty="0"/>
                        <a:t>2</a:t>
                      </a:r>
                    </a:p>
                  </a:txBody>
                  <a:tcPr anchor="ctr"/>
                </a:tc>
                <a:tc>
                  <a:txBody>
                    <a:bodyPr/>
                    <a:lstStyle/>
                    <a:p>
                      <a:pPr algn="ctr"/>
                      <a:r>
                        <a:rPr lang="en-US" sz="1400" dirty="0"/>
                        <a:t>3</a:t>
                      </a:r>
                    </a:p>
                  </a:txBody>
                  <a:tcPr anchor="ctr"/>
                </a:tc>
                <a:tc>
                  <a:txBody>
                    <a:bodyPr/>
                    <a:lstStyle/>
                    <a:p>
                      <a:pPr algn="ctr"/>
                      <a:r>
                        <a:rPr lang="en-US" sz="1400" dirty="0"/>
                        <a:t>4</a:t>
                      </a:r>
                    </a:p>
                  </a:txBody>
                  <a:tcPr anchor="ctr"/>
                </a:tc>
                <a:tc>
                  <a:txBody>
                    <a:bodyPr/>
                    <a:lstStyle/>
                    <a:p>
                      <a:pPr algn="ctr"/>
                      <a:r>
                        <a:rPr lang="en-US" sz="1400" dirty="0"/>
                        <a:t>5</a:t>
                      </a:r>
                    </a:p>
                  </a:txBody>
                  <a:tcPr anchor="ctr"/>
                </a:tc>
                <a:tc>
                  <a:txBody>
                    <a:bodyPr/>
                    <a:lstStyle/>
                    <a:p>
                      <a:pPr algn="ctr"/>
                      <a:r>
                        <a:rPr lang="en-US" sz="1400" dirty="0"/>
                        <a:t>6</a:t>
                      </a:r>
                    </a:p>
                  </a:txBody>
                  <a:tcPr anchor="ctr"/>
                </a:tc>
                <a:tc>
                  <a:txBody>
                    <a:bodyPr/>
                    <a:lstStyle/>
                    <a:p>
                      <a:pPr algn="ctr"/>
                      <a:r>
                        <a:rPr lang="en-US" sz="1400" dirty="0"/>
                        <a:t>7</a:t>
                      </a:r>
                    </a:p>
                  </a:txBody>
                  <a:tcPr anchor="ctr"/>
                </a:tc>
                <a:extLst>
                  <a:ext uri="{0D108BD9-81ED-4DB2-BD59-A6C34878D82A}">
                    <a16:rowId xmlns:a16="http://schemas.microsoft.com/office/drawing/2014/main" val="2159754753"/>
                  </a:ext>
                </a:extLst>
              </a:tr>
              <a:tr h="405903">
                <a:tc>
                  <a:txBody>
                    <a:bodyPr/>
                    <a:lstStyle/>
                    <a:p>
                      <a:pPr algn="ctr"/>
                      <a:r>
                        <a:rPr lang="en-US" sz="1400" dirty="0"/>
                        <a:t>8</a:t>
                      </a:r>
                    </a:p>
                  </a:txBody>
                  <a:tcPr anchor="ctr"/>
                </a:tc>
                <a:tc>
                  <a:txBody>
                    <a:bodyPr/>
                    <a:lstStyle/>
                    <a:p>
                      <a:pPr algn="ctr"/>
                      <a:r>
                        <a:rPr lang="en-US" sz="1400" dirty="0"/>
                        <a:t>9</a:t>
                      </a:r>
                    </a:p>
                  </a:txBody>
                  <a:tcPr anchor="ctr"/>
                </a:tc>
                <a:tc>
                  <a:txBody>
                    <a:bodyPr/>
                    <a:lstStyle/>
                    <a:p>
                      <a:pPr algn="ctr"/>
                      <a:r>
                        <a:rPr lang="en-US" sz="1400" dirty="0"/>
                        <a:t>10</a:t>
                      </a:r>
                    </a:p>
                  </a:txBody>
                  <a:tcPr anchor="ctr"/>
                </a:tc>
                <a:tc>
                  <a:txBody>
                    <a:bodyPr/>
                    <a:lstStyle/>
                    <a:p>
                      <a:pPr algn="ctr"/>
                      <a:r>
                        <a:rPr lang="en-US" sz="1400" dirty="0"/>
                        <a:t>11</a:t>
                      </a:r>
                    </a:p>
                  </a:txBody>
                  <a:tcPr anchor="ctr"/>
                </a:tc>
                <a:tc>
                  <a:txBody>
                    <a:bodyPr/>
                    <a:lstStyle/>
                    <a:p>
                      <a:pPr algn="ctr"/>
                      <a:r>
                        <a:rPr lang="en-US" sz="1400" dirty="0"/>
                        <a:t>12</a:t>
                      </a:r>
                    </a:p>
                  </a:txBody>
                  <a:tcPr anchor="ctr"/>
                </a:tc>
                <a:tc>
                  <a:txBody>
                    <a:bodyPr/>
                    <a:lstStyle/>
                    <a:p>
                      <a:pPr algn="ctr"/>
                      <a:r>
                        <a:rPr lang="en-US" sz="1400" dirty="0"/>
                        <a:t>13</a:t>
                      </a:r>
                    </a:p>
                  </a:txBody>
                  <a:tcPr anchor="ctr"/>
                </a:tc>
                <a:tc>
                  <a:txBody>
                    <a:bodyPr/>
                    <a:lstStyle/>
                    <a:p>
                      <a:pPr algn="ctr"/>
                      <a:r>
                        <a:rPr lang="en-US" sz="1400" dirty="0"/>
                        <a:t>14</a:t>
                      </a:r>
                    </a:p>
                  </a:txBody>
                  <a:tcPr anchor="ctr"/>
                </a:tc>
                <a:extLst>
                  <a:ext uri="{0D108BD9-81ED-4DB2-BD59-A6C34878D82A}">
                    <a16:rowId xmlns:a16="http://schemas.microsoft.com/office/drawing/2014/main" val="2267711164"/>
                  </a:ext>
                </a:extLst>
              </a:tr>
              <a:tr h="405903">
                <a:tc>
                  <a:txBody>
                    <a:bodyPr/>
                    <a:lstStyle/>
                    <a:p>
                      <a:pPr algn="ctr"/>
                      <a:r>
                        <a:rPr lang="en-US" sz="1400" dirty="0"/>
                        <a:t>15</a:t>
                      </a:r>
                    </a:p>
                  </a:txBody>
                  <a:tcPr anchor="ctr"/>
                </a:tc>
                <a:tc>
                  <a:txBody>
                    <a:bodyPr/>
                    <a:lstStyle/>
                    <a:p>
                      <a:pPr algn="ctr"/>
                      <a:r>
                        <a:rPr lang="en-US" sz="1400" dirty="0"/>
                        <a:t>16</a:t>
                      </a:r>
                    </a:p>
                  </a:txBody>
                  <a:tcPr anchor="ctr"/>
                </a:tc>
                <a:tc>
                  <a:txBody>
                    <a:bodyPr/>
                    <a:lstStyle/>
                    <a:p>
                      <a:pPr algn="ctr"/>
                      <a:r>
                        <a:rPr lang="en-US" sz="1400" dirty="0"/>
                        <a:t>17</a:t>
                      </a:r>
                    </a:p>
                  </a:txBody>
                  <a:tcPr anchor="ctr"/>
                </a:tc>
                <a:tc>
                  <a:txBody>
                    <a:bodyPr/>
                    <a:lstStyle/>
                    <a:p>
                      <a:pPr algn="ctr"/>
                      <a:r>
                        <a:rPr lang="en-US" sz="1400" dirty="0"/>
                        <a:t>18</a:t>
                      </a:r>
                    </a:p>
                  </a:txBody>
                  <a:tcPr anchor="ctr"/>
                </a:tc>
                <a:tc>
                  <a:txBody>
                    <a:bodyPr/>
                    <a:lstStyle/>
                    <a:p>
                      <a:pPr algn="ctr"/>
                      <a:r>
                        <a:rPr lang="en-US" sz="1400" dirty="0"/>
                        <a:t>19</a:t>
                      </a:r>
                    </a:p>
                  </a:txBody>
                  <a:tcPr anchor="ctr"/>
                </a:tc>
                <a:tc>
                  <a:txBody>
                    <a:bodyPr/>
                    <a:lstStyle/>
                    <a:p>
                      <a:pPr algn="ctr"/>
                      <a:r>
                        <a:rPr lang="en-US" sz="1400" dirty="0"/>
                        <a:t>20</a:t>
                      </a:r>
                    </a:p>
                  </a:txBody>
                  <a:tcPr anchor="ctr"/>
                </a:tc>
                <a:tc>
                  <a:txBody>
                    <a:bodyPr/>
                    <a:lstStyle/>
                    <a:p>
                      <a:pPr algn="ctr"/>
                      <a:r>
                        <a:rPr lang="en-US" sz="1400" dirty="0"/>
                        <a:t>21</a:t>
                      </a:r>
                    </a:p>
                  </a:txBody>
                  <a:tcPr anchor="ctr"/>
                </a:tc>
                <a:extLst>
                  <a:ext uri="{0D108BD9-81ED-4DB2-BD59-A6C34878D82A}">
                    <a16:rowId xmlns:a16="http://schemas.microsoft.com/office/drawing/2014/main" val="1226628420"/>
                  </a:ext>
                </a:extLst>
              </a:tr>
              <a:tr h="405903">
                <a:tc>
                  <a:txBody>
                    <a:bodyPr/>
                    <a:lstStyle/>
                    <a:p>
                      <a:pPr algn="ctr"/>
                      <a:r>
                        <a:rPr lang="en-US" sz="1400" dirty="0"/>
                        <a:t>22</a:t>
                      </a:r>
                    </a:p>
                  </a:txBody>
                  <a:tcPr anchor="ctr"/>
                </a:tc>
                <a:tc>
                  <a:txBody>
                    <a:bodyPr/>
                    <a:lstStyle/>
                    <a:p>
                      <a:pPr algn="ctr"/>
                      <a:r>
                        <a:rPr lang="en-US" sz="1400" dirty="0"/>
                        <a:t>23</a:t>
                      </a:r>
                    </a:p>
                  </a:txBody>
                  <a:tcPr anchor="ctr"/>
                </a:tc>
                <a:tc>
                  <a:txBody>
                    <a:bodyPr/>
                    <a:lstStyle/>
                    <a:p>
                      <a:pPr algn="ctr"/>
                      <a:r>
                        <a:rPr lang="en-US" sz="1400" dirty="0"/>
                        <a:t>24</a:t>
                      </a:r>
                    </a:p>
                  </a:txBody>
                  <a:tcPr anchor="ctr"/>
                </a:tc>
                <a:tc>
                  <a:txBody>
                    <a:bodyPr/>
                    <a:lstStyle/>
                    <a:p>
                      <a:pPr algn="ctr"/>
                      <a:r>
                        <a:rPr lang="en-US" sz="1400" dirty="0"/>
                        <a:t>25</a:t>
                      </a:r>
                    </a:p>
                  </a:txBody>
                  <a:tcPr anchor="ctr"/>
                </a:tc>
                <a:tc>
                  <a:txBody>
                    <a:bodyPr/>
                    <a:lstStyle/>
                    <a:p>
                      <a:pPr algn="ctr"/>
                      <a:r>
                        <a:rPr lang="en-US" sz="1400" dirty="0"/>
                        <a:t>26</a:t>
                      </a:r>
                    </a:p>
                  </a:txBody>
                  <a:tcPr anchor="ctr"/>
                </a:tc>
                <a:tc>
                  <a:txBody>
                    <a:bodyPr/>
                    <a:lstStyle/>
                    <a:p>
                      <a:pPr algn="ctr"/>
                      <a:r>
                        <a:rPr lang="en-US" sz="1400" dirty="0"/>
                        <a:t>27</a:t>
                      </a:r>
                    </a:p>
                  </a:txBody>
                  <a:tcPr anchor="ctr"/>
                </a:tc>
                <a:tc>
                  <a:txBody>
                    <a:bodyPr/>
                    <a:lstStyle/>
                    <a:p>
                      <a:pPr algn="ctr"/>
                      <a:r>
                        <a:rPr lang="en-US" sz="1400" dirty="0"/>
                        <a:t>28</a:t>
                      </a:r>
                    </a:p>
                  </a:txBody>
                  <a:tcPr anchor="ctr"/>
                </a:tc>
                <a:extLst>
                  <a:ext uri="{0D108BD9-81ED-4DB2-BD59-A6C34878D82A}">
                    <a16:rowId xmlns:a16="http://schemas.microsoft.com/office/drawing/2014/main" val="2903528862"/>
                  </a:ext>
                </a:extLst>
              </a:tr>
              <a:tr h="405903">
                <a:tc>
                  <a:txBody>
                    <a:bodyPr/>
                    <a:lstStyle/>
                    <a:p>
                      <a:pPr algn="ctr"/>
                      <a:r>
                        <a:rPr lang="en-US" sz="1400" dirty="0"/>
                        <a:t>29</a:t>
                      </a:r>
                    </a:p>
                  </a:txBody>
                  <a:tcPr anchor="ctr"/>
                </a:tc>
                <a:tc>
                  <a:txBody>
                    <a:bodyPr/>
                    <a:lstStyle/>
                    <a:p>
                      <a:pPr algn="ctr"/>
                      <a:r>
                        <a:rPr lang="en-US" sz="1400" dirty="0"/>
                        <a:t>30</a:t>
                      </a:r>
                    </a:p>
                  </a:txBody>
                  <a:tcPr anchor="ctr">
                    <a:lnB w="38100" cap="flat" cmpd="sng" algn="ctr">
                      <a:noFill/>
                      <a:prstDash val="solid"/>
                      <a:round/>
                      <a:headEnd type="none" w="med" len="med"/>
                      <a:tailEnd type="none" w="med" len="med"/>
                    </a:lnB>
                  </a:tcPr>
                </a:tc>
                <a:tc>
                  <a:txBody>
                    <a:bodyPr/>
                    <a:lstStyle/>
                    <a:p>
                      <a:pPr algn="ctr"/>
                      <a:r>
                        <a:rPr lang="en-US" sz="1400" dirty="0"/>
                        <a:t>31</a:t>
                      </a:r>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209877669"/>
                  </a:ext>
                </a:extLst>
              </a:tr>
              <a:tr h="405903">
                <a:tc>
                  <a:txBody>
                    <a:bodyPr/>
                    <a:lstStyle/>
                    <a:p>
                      <a:pPr algn="ctr"/>
                      <a:endParaRPr lang="en-US" sz="1400" dirty="0"/>
                    </a:p>
                  </a:txBody>
                  <a:tcPr anchor="ctr">
                    <a:lnR w="38100" cap="flat" cmpd="sng" algn="ctr">
                      <a:noFill/>
                      <a:prstDash val="solid"/>
                      <a:round/>
                      <a:headEnd type="none" w="med" len="med"/>
                      <a:tailEnd type="none" w="med" len="med"/>
                    </a:lnR>
                  </a:tcPr>
                </a:tc>
                <a:tc>
                  <a:txBody>
                    <a:bodyPr/>
                    <a:lstStyle/>
                    <a:p>
                      <a:pPr algn="ctr"/>
                      <a:endParaRPr lang="en-US" sz="14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38100" cap="flat" cmpd="sng" algn="ctr">
                      <a:noFill/>
                      <a:prstDash val="solid"/>
                      <a:round/>
                      <a:headEnd type="none" w="med" len="med"/>
                      <a:tailEnd type="none" w="med" len="med"/>
                    </a:lnL>
                  </a:tcP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a:p>
                  </a:txBody>
                  <a:tcPr anchor="ctr"/>
                </a:tc>
                <a:tc>
                  <a:txBody>
                    <a:bodyPr/>
                    <a:lstStyle/>
                    <a:p>
                      <a:pPr algn="ctr"/>
                      <a:endParaRPr lang="en-US" sz="1400" dirty="0"/>
                    </a:p>
                  </a:txBody>
                  <a:tcPr anchor="ctr"/>
                </a:tc>
                <a:extLst>
                  <a:ext uri="{0D108BD9-81ED-4DB2-BD59-A6C34878D82A}">
                    <a16:rowId xmlns:a16="http://schemas.microsoft.com/office/drawing/2014/main" val="2479924956"/>
                  </a:ext>
                </a:extLst>
              </a:tr>
            </a:tbl>
          </a:graphicData>
        </a:graphic>
      </p:graphicFrame>
      <p:sp>
        <p:nvSpPr>
          <p:cNvPr id="2" name="Rectangle 1">
            <a:extLst>
              <a:ext uri="{FF2B5EF4-FFF2-40B4-BE49-F238E27FC236}">
                <a16:creationId xmlns:a16="http://schemas.microsoft.com/office/drawing/2014/main" id="{2119808A-3AEC-7B0D-A3ED-DFE9451C10B9}"/>
              </a:ext>
            </a:extLst>
          </p:cNvPr>
          <p:cNvSpPr/>
          <p:nvPr/>
        </p:nvSpPr>
        <p:spPr>
          <a:xfrm>
            <a:off x="7845778" y="4368800"/>
            <a:ext cx="587022" cy="3693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66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CE5E-72E3-4A35-A85C-DE6AE2A017E1}"/>
              </a:ext>
            </a:extLst>
          </p:cNvPr>
          <p:cNvSpPr>
            <a:spLocks noGrp="1"/>
          </p:cNvSpPr>
          <p:nvPr>
            <p:ph type="title"/>
          </p:nvPr>
        </p:nvSpPr>
        <p:spPr/>
        <p:txBody>
          <a:bodyPr/>
          <a:lstStyle/>
          <a:p>
            <a:r>
              <a:rPr lang="en-US"/>
              <a:t>Expectations</a:t>
            </a:r>
          </a:p>
        </p:txBody>
      </p:sp>
      <p:sp>
        <p:nvSpPr>
          <p:cNvPr id="3" name="Text Placeholder 2">
            <a:extLst>
              <a:ext uri="{FF2B5EF4-FFF2-40B4-BE49-F238E27FC236}">
                <a16:creationId xmlns:a16="http://schemas.microsoft.com/office/drawing/2014/main" id="{B010376F-796C-4EC1-AA1F-419CEFAA761E}"/>
              </a:ext>
            </a:extLst>
          </p:cNvPr>
          <p:cNvSpPr>
            <a:spLocks noGrp="1"/>
          </p:cNvSpPr>
          <p:nvPr>
            <p:ph type="body" sz="quarter" idx="13"/>
          </p:nvPr>
        </p:nvSpPr>
        <p:spPr/>
        <p:txBody>
          <a:bodyPr>
            <a:normAutofit/>
          </a:bodyPr>
          <a:lstStyle/>
          <a:p>
            <a:pPr marL="0" indent="0">
              <a:lnSpc>
                <a:spcPct val="160000"/>
              </a:lnSpc>
              <a:buNone/>
            </a:pPr>
            <a:r>
              <a:rPr lang="en-US" sz="1600"/>
              <a:t>ENSURE SUCCESS BY…</a:t>
            </a:r>
          </a:p>
        </p:txBody>
      </p:sp>
      <p:sp>
        <p:nvSpPr>
          <p:cNvPr id="4" name="Oval 3">
            <a:extLst>
              <a:ext uri="{FF2B5EF4-FFF2-40B4-BE49-F238E27FC236}">
                <a16:creationId xmlns:a16="http://schemas.microsoft.com/office/drawing/2014/main" id="{6E8A074F-B181-4557-958E-24F0AC45A7D2}"/>
              </a:ext>
            </a:extLst>
          </p:cNvPr>
          <p:cNvSpPr/>
          <p:nvPr/>
        </p:nvSpPr>
        <p:spPr>
          <a:xfrm>
            <a:off x="838200" y="2766218"/>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endParaRPr>
          </a:p>
        </p:txBody>
      </p:sp>
      <p:sp>
        <p:nvSpPr>
          <p:cNvPr id="5" name="Oval 4">
            <a:extLst>
              <a:ext uri="{FF2B5EF4-FFF2-40B4-BE49-F238E27FC236}">
                <a16:creationId xmlns:a16="http://schemas.microsoft.com/office/drawing/2014/main" id="{D4700DAB-2F38-49BB-8E03-60786FB5ADE0}"/>
              </a:ext>
            </a:extLst>
          </p:cNvPr>
          <p:cNvSpPr/>
          <p:nvPr/>
        </p:nvSpPr>
        <p:spPr>
          <a:xfrm>
            <a:off x="838200" y="3609966"/>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endParaRPr>
          </a:p>
        </p:txBody>
      </p:sp>
      <p:sp>
        <p:nvSpPr>
          <p:cNvPr id="6" name="Oval 5">
            <a:extLst>
              <a:ext uri="{FF2B5EF4-FFF2-40B4-BE49-F238E27FC236}">
                <a16:creationId xmlns:a16="http://schemas.microsoft.com/office/drawing/2014/main" id="{04E6348D-5AA4-4D62-85E9-3038B42C0892}"/>
              </a:ext>
            </a:extLst>
          </p:cNvPr>
          <p:cNvSpPr/>
          <p:nvPr/>
        </p:nvSpPr>
        <p:spPr>
          <a:xfrm>
            <a:off x="838197" y="5297462"/>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endParaRPr>
          </a:p>
        </p:txBody>
      </p:sp>
      <p:sp>
        <p:nvSpPr>
          <p:cNvPr id="8" name="Rectangle 7">
            <a:extLst>
              <a:ext uri="{FF2B5EF4-FFF2-40B4-BE49-F238E27FC236}">
                <a16:creationId xmlns:a16="http://schemas.microsoft.com/office/drawing/2014/main" id="{742ECC4A-0E99-4F7A-9318-7F9E943598BF}"/>
              </a:ext>
            </a:extLst>
          </p:cNvPr>
          <p:cNvSpPr/>
          <p:nvPr/>
        </p:nvSpPr>
        <p:spPr>
          <a:xfrm>
            <a:off x="1530408" y="2766218"/>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4D67"/>
                </a:solidFill>
                <a:latin typeface="Nunito Sans"/>
              </a:rPr>
              <a:t>Review current insurance and benefit plans </a:t>
            </a:r>
            <a:endParaRPr kumimoji="0" lang="en-US" sz="1800" b="0" i="0" u="none" strike="noStrike" kern="1200" cap="none" spc="0" normalizeH="0" baseline="0" noProof="0" dirty="0">
              <a:ln>
                <a:noFill/>
              </a:ln>
              <a:solidFill>
                <a:srgbClr val="404D67"/>
              </a:solidFill>
              <a:effectLst/>
              <a:uLnTx/>
              <a:uFillTx/>
              <a:latin typeface="Nunito Sans"/>
              <a:ea typeface="+mn-ea"/>
              <a:cs typeface="+mn-cs"/>
            </a:endParaRPr>
          </a:p>
        </p:txBody>
      </p:sp>
      <p:sp>
        <p:nvSpPr>
          <p:cNvPr id="9" name="Rectangle 8">
            <a:extLst>
              <a:ext uri="{FF2B5EF4-FFF2-40B4-BE49-F238E27FC236}">
                <a16:creationId xmlns:a16="http://schemas.microsoft.com/office/drawing/2014/main" id="{B36F2A92-CEF8-415F-8DA8-76046F09B3A2}"/>
              </a:ext>
            </a:extLst>
          </p:cNvPr>
          <p:cNvSpPr/>
          <p:nvPr/>
        </p:nvSpPr>
        <p:spPr>
          <a:xfrm>
            <a:off x="1530408" y="3609966"/>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4D67"/>
                </a:solidFill>
                <a:latin typeface="Nunito Sans"/>
              </a:rPr>
              <a:t>Resolve any sync errors or missing employee data </a:t>
            </a:r>
            <a:endParaRPr kumimoji="0" lang="en-US" sz="1800" b="0" i="0" u="none" strike="noStrike" kern="1200" cap="none" spc="0" normalizeH="0" baseline="0" noProof="0" dirty="0">
              <a:ln>
                <a:noFill/>
              </a:ln>
              <a:solidFill>
                <a:srgbClr val="404D67"/>
              </a:solidFill>
              <a:effectLst/>
              <a:uLnTx/>
              <a:uFillTx/>
              <a:latin typeface="Nunito Sans"/>
              <a:ea typeface="+mn-ea"/>
              <a:cs typeface="+mn-cs"/>
            </a:endParaRPr>
          </a:p>
        </p:txBody>
      </p:sp>
      <p:sp>
        <p:nvSpPr>
          <p:cNvPr id="10" name="Rectangle 9">
            <a:extLst>
              <a:ext uri="{FF2B5EF4-FFF2-40B4-BE49-F238E27FC236}">
                <a16:creationId xmlns:a16="http://schemas.microsoft.com/office/drawing/2014/main" id="{A66D8C14-4F69-4F11-B8C7-100714B954F4}"/>
              </a:ext>
            </a:extLst>
          </p:cNvPr>
          <p:cNvSpPr/>
          <p:nvPr/>
        </p:nvSpPr>
        <p:spPr>
          <a:xfrm>
            <a:off x="1530408" y="5297462"/>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4D67"/>
                </a:solidFill>
                <a:latin typeface="Nunito Sans"/>
              </a:rPr>
              <a:t>Identify internal ACA resource(s)</a:t>
            </a:r>
            <a:endParaRPr kumimoji="0" lang="en-US" sz="1800" b="0" i="0" u="none" strike="noStrike" kern="1200" cap="none" spc="0" normalizeH="0" baseline="0" noProof="0" dirty="0">
              <a:ln>
                <a:noFill/>
              </a:ln>
              <a:solidFill>
                <a:srgbClr val="404D67"/>
              </a:solidFill>
              <a:effectLst/>
              <a:uLnTx/>
              <a:uFillTx/>
              <a:latin typeface="Nunito Sans"/>
              <a:ea typeface="+mn-ea"/>
              <a:cs typeface="+mn-cs"/>
            </a:endParaRPr>
          </a:p>
        </p:txBody>
      </p:sp>
      <p:sp>
        <p:nvSpPr>
          <p:cNvPr id="13" name="Oval 12">
            <a:extLst>
              <a:ext uri="{FF2B5EF4-FFF2-40B4-BE49-F238E27FC236}">
                <a16:creationId xmlns:a16="http://schemas.microsoft.com/office/drawing/2014/main" id="{9A4D4692-7F9E-4CB2-98FE-6F42EBE9C2C4}"/>
              </a:ext>
            </a:extLst>
          </p:cNvPr>
          <p:cNvSpPr/>
          <p:nvPr/>
        </p:nvSpPr>
        <p:spPr>
          <a:xfrm>
            <a:off x="838200" y="4453714"/>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unito Sans Black" panose="00000A00000000000000" pitchFamily="2" charset="0"/>
              <a:ea typeface="+mn-ea"/>
              <a:cs typeface="+mn-cs"/>
            </a:endParaRPr>
          </a:p>
        </p:txBody>
      </p:sp>
      <p:sp>
        <p:nvSpPr>
          <p:cNvPr id="14" name="Rectangle 13">
            <a:extLst>
              <a:ext uri="{FF2B5EF4-FFF2-40B4-BE49-F238E27FC236}">
                <a16:creationId xmlns:a16="http://schemas.microsoft.com/office/drawing/2014/main" id="{6EB70115-B989-4F05-901A-96134E4E00C9}"/>
              </a:ext>
            </a:extLst>
          </p:cNvPr>
          <p:cNvSpPr/>
          <p:nvPr/>
        </p:nvSpPr>
        <p:spPr>
          <a:xfrm>
            <a:off x="1530411" y="4453714"/>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a:ea typeface="+mn-ea"/>
                <a:cs typeface="+mn-cs"/>
              </a:rPr>
              <a:t>Gather consent for electronic 1095-Cs</a:t>
            </a:r>
          </a:p>
        </p:txBody>
      </p:sp>
      <p:pic>
        <p:nvPicPr>
          <p:cNvPr id="15" name="Graphic 14" descr="Checkmark with solid fill">
            <a:extLst>
              <a:ext uri="{FF2B5EF4-FFF2-40B4-BE49-F238E27FC236}">
                <a16:creationId xmlns:a16="http://schemas.microsoft.com/office/drawing/2014/main" id="{81070CF0-16CC-48A0-8FE7-AFFD70C58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2867065"/>
            <a:ext cx="280121" cy="280121"/>
          </a:xfrm>
          <a:prstGeom prst="rect">
            <a:avLst/>
          </a:prstGeom>
        </p:spPr>
      </p:pic>
      <p:pic>
        <p:nvPicPr>
          <p:cNvPr id="16" name="Graphic 15" descr="Checkmark with solid fill">
            <a:extLst>
              <a:ext uri="{FF2B5EF4-FFF2-40B4-BE49-F238E27FC236}">
                <a16:creationId xmlns:a16="http://schemas.microsoft.com/office/drawing/2014/main" id="{1D72D6FB-F1E7-446D-B1C7-2AB582C990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3710814"/>
            <a:ext cx="280121" cy="280121"/>
          </a:xfrm>
          <a:prstGeom prst="rect">
            <a:avLst/>
          </a:prstGeom>
        </p:spPr>
      </p:pic>
      <p:pic>
        <p:nvPicPr>
          <p:cNvPr id="17" name="Graphic 16" descr="Checkmark with solid fill">
            <a:extLst>
              <a:ext uri="{FF2B5EF4-FFF2-40B4-BE49-F238E27FC236}">
                <a16:creationId xmlns:a16="http://schemas.microsoft.com/office/drawing/2014/main" id="{2CDD4289-6718-4D7F-A7CE-726860465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4554561"/>
            <a:ext cx="280121" cy="280121"/>
          </a:xfrm>
          <a:prstGeom prst="rect">
            <a:avLst/>
          </a:prstGeom>
        </p:spPr>
      </p:pic>
      <p:pic>
        <p:nvPicPr>
          <p:cNvPr id="18" name="Graphic 17" descr="Checkmark with solid fill">
            <a:extLst>
              <a:ext uri="{FF2B5EF4-FFF2-40B4-BE49-F238E27FC236}">
                <a16:creationId xmlns:a16="http://schemas.microsoft.com/office/drawing/2014/main" id="{58EBF6DC-259F-4155-8129-016AED8BF0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3" y="5399517"/>
            <a:ext cx="280121" cy="280121"/>
          </a:xfrm>
          <a:prstGeom prst="rect">
            <a:avLst/>
          </a:prstGeom>
        </p:spPr>
      </p:pic>
    </p:spTree>
    <p:extLst>
      <p:ext uri="{BB962C8B-B14F-4D97-AF65-F5344CB8AC3E}">
        <p14:creationId xmlns:p14="http://schemas.microsoft.com/office/powerpoint/2010/main" val="235102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12B1FC-1055-499C-AB75-EF5E247B189F}"/>
              </a:ext>
            </a:extLst>
          </p:cNvPr>
          <p:cNvSpPr>
            <a:spLocks noGrp="1"/>
          </p:cNvSpPr>
          <p:nvPr>
            <p:ph type="body" sz="quarter" idx="10"/>
          </p:nvPr>
        </p:nvSpPr>
        <p:spPr/>
        <p:txBody>
          <a:bodyPr/>
          <a:lstStyle/>
          <a:p>
            <a:r>
              <a:rPr lang="en-US" dirty="0"/>
              <a:t>Create a plan</a:t>
            </a:r>
          </a:p>
        </p:txBody>
      </p:sp>
    </p:spTree>
    <p:custDataLst>
      <p:tags r:id="rId1"/>
    </p:custDataLst>
    <p:extLst>
      <p:ext uri="{BB962C8B-B14F-4D97-AF65-F5344CB8AC3E}">
        <p14:creationId xmlns:p14="http://schemas.microsoft.com/office/powerpoint/2010/main" val="2662356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B70115-B989-4F05-901A-96134E4E00C9}"/>
              </a:ext>
            </a:extLst>
          </p:cNvPr>
          <p:cNvSpPr/>
          <p:nvPr/>
        </p:nvSpPr>
        <p:spPr>
          <a:xfrm>
            <a:off x="1530408" y="5426015"/>
            <a:ext cx="6622992" cy="69477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Must be properly tracking data in your system</a:t>
            </a:r>
          </a:p>
        </p:txBody>
      </p:sp>
      <p:sp>
        <p:nvSpPr>
          <p:cNvPr id="2" name="Title 1">
            <a:extLst>
              <a:ext uri="{FF2B5EF4-FFF2-40B4-BE49-F238E27FC236}">
                <a16:creationId xmlns:a16="http://schemas.microsoft.com/office/drawing/2014/main" id="{156DCE5E-72E3-4A35-A85C-DE6AE2A017E1}"/>
              </a:ext>
            </a:extLst>
          </p:cNvPr>
          <p:cNvSpPr>
            <a:spLocks noGrp="1"/>
          </p:cNvSpPr>
          <p:nvPr>
            <p:ph type="title"/>
          </p:nvPr>
        </p:nvSpPr>
        <p:spPr/>
        <p:txBody>
          <a:bodyPr/>
          <a:lstStyle/>
          <a:p>
            <a:r>
              <a:rPr lang="en-US"/>
              <a:t>Quick check</a:t>
            </a:r>
          </a:p>
        </p:txBody>
      </p:sp>
      <p:sp>
        <p:nvSpPr>
          <p:cNvPr id="3" name="Text Placeholder 2">
            <a:extLst>
              <a:ext uri="{FF2B5EF4-FFF2-40B4-BE49-F238E27FC236}">
                <a16:creationId xmlns:a16="http://schemas.microsoft.com/office/drawing/2014/main" id="{B010376F-796C-4EC1-AA1F-419CEFAA761E}"/>
              </a:ext>
            </a:extLst>
          </p:cNvPr>
          <p:cNvSpPr>
            <a:spLocks noGrp="1"/>
          </p:cNvSpPr>
          <p:nvPr>
            <p:ph type="body" sz="quarter" idx="13"/>
          </p:nvPr>
        </p:nvSpPr>
        <p:spPr>
          <a:xfrm>
            <a:off x="838200" y="1903413"/>
            <a:ext cx="7315200" cy="862804"/>
          </a:xfrm>
        </p:spPr>
        <p:txBody>
          <a:bodyPr>
            <a:normAutofit/>
          </a:bodyPr>
          <a:lstStyle/>
          <a:p>
            <a:pPr marL="0" indent="0">
              <a:lnSpc>
                <a:spcPct val="160000"/>
              </a:lnSpc>
              <a:buNone/>
            </a:pPr>
            <a:r>
              <a:rPr lang="en-US" sz="1600"/>
              <a:t>BEFORE YOU GET STARTED…</a:t>
            </a:r>
          </a:p>
        </p:txBody>
      </p:sp>
      <p:sp>
        <p:nvSpPr>
          <p:cNvPr id="4" name="Oval 3">
            <a:extLst>
              <a:ext uri="{FF2B5EF4-FFF2-40B4-BE49-F238E27FC236}">
                <a16:creationId xmlns:a16="http://schemas.microsoft.com/office/drawing/2014/main" id="{6E8A074F-B181-4557-958E-24F0AC45A7D2}"/>
              </a:ext>
            </a:extLst>
          </p:cNvPr>
          <p:cNvSpPr/>
          <p:nvPr/>
        </p:nvSpPr>
        <p:spPr>
          <a:xfrm>
            <a:off x="838200" y="2766218"/>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sp>
        <p:nvSpPr>
          <p:cNvPr id="5" name="Oval 4">
            <a:extLst>
              <a:ext uri="{FF2B5EF4-FFF2-40B4-BE49-F238E27FC236}">
                <a16:creationId xmlns:a16="http://schemas.microsoft.com/office/drawing/2014/main" id="{D4700DAB-2F38-49BB-8E03-60786FB5ADE0}"/>
              </a:ext>
            </a:extLst>
          </p:cNvPr>
          <p:cNvSpPr/>
          <p:nvPr/>
        </p:nvSpPr>
        <p:spPr>
          <a:xfrm>
            <a:off x="838200" y="3609966"/>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sp>
        <p:nvSpPr>
          <p:cNvPr id="8" name="Rectangle 7">
            <a:extLst>
              <a:ext uri="{FF2B5EF4-FFF2-40B4-BE49-F238E27FC236}">
                <a16:creationId xmlns:a16="http://schemas.microsoft.com/office/drawing/2014/main" id="{742ECC4A-0E99-4F7A-9318-7F9E943598BF}"/>
              </a:ext>
            </a:extLst>
          </p:cNvPr>
          <p:cNvSpPr/>
          <p:nvPr/>
        </p:nvSpPr>
        <p:spPr>
          <a:xfrm>
            <a:off x="1530408" y="2766218"/>
            <a:ext cx="6622992" cy="48181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D67"/>
                </a:solidFill>
                <a:effectLst/>
                <a:uLnTx/>
                <a:uFillTx/>
                <a:latin typeface="Nunito Sans"/>
                <a:ea typeface="+mn-ea"/>
                <a:cs typeface="+mn-cs"/>
              </a:rPr>
              <a:t>Must use Avionté as your Back Office &amp; process payroll</a:t>
            </a:r>
          </a:p>
        </p:txBody>
      </p:sp>
      <p:sp>
        <p:nvSpPr>
          <p:cNvPr id="9" name="Rectangle 8">
            <a:extLst>
              <a:ext uri="{FF2B5EF4-FFF2-40B4-BE49-F238E27FC236}">
                <a16:creationId xmlns:a16="http://schemas.microsoft.com/office/drawing/2014/main" id="{B36F2A92-CEF8-415F-8DA8-76046F09B3A2}"/>
              </a:ext>
            </a:extLst>
          </p:cNvPr>
          <p:cNvSpPr/>
          <p:nvPr/>
        </p:nvSpPr>
        <p:spPr>
          <a:xfrm>
            <a:off x="1530407" y="3387475"/>
            <a:ext cx="6622992" cy="69477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dirty="0">
                <a:solidFill>
                  <a:schemeClr val="tx1"/>
                </a:solidFill>
              </a:rPr>
              <a:t>Must be on Greenshades Basic Package with Avionté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04D67"/>
                </a:solidFill>
                <a:effectLst/>
                <a:uLnTx/>
                <a:uFillTx/>
                <a:latin typeface="Nunito Sans"/>
                <a:ea typeface="+mn-ea"/>
                <a:cs typeface="+mn-cs"/>
              </a:rPr>
              <a:t>Allows you to pass XML file to Greenshades for annual filings</a:t>
            </a:r>
          </a:p>
        </p:txBody>
      </p:sp>
      <p:sp>
        <p:nvSpPr>
          <p:cNvPr id="13" name="Oval 12">
            <a:extLst>
              <a:ext uri="{FF2B5EF4-FFF2-40B4-BE49-F238E27FC236}">
                <a16:creationId xmlns:a16="http://schemas.microsoft.com/office/drawing/2014/main" id="{9A4D4692-7F9E-4CB2-98FE-6F42EBE9C2C4}"/>
              </a:ext>
            </a:extLst>
          </p:cNvPr>
          <p:cNvSpPr/>
          <p:nvPr/>
        </p:nvSpPr>
        <p:spPr>
          <a:xfrm>
            <a:off x="838200" y="4453714"/>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pic>
        <p:nvPicPr>
          <p:cNvPr id="15" name="Graphic 14" descr="Checkmark with solid fill">
            <a:extLst>
              <a:ext uri="{FF2B5EF4-FFF2-40B4-BE49-F238E27FC236}">
                <a16:creationId xmlns:a16="http://schemas.microsoft.com/office/drawing/2014/main" id="{81070CF0-16CC-48A0-8FE7-AFFD70C58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2867065"/>
            <a:ext cx="280121" cy="280121"/>
          </a:xfrm>
          <a:prstGeom prst="rect">
            <a:avLst/>
          </a:prstGeom>
        </p:spPr>
      </p:pic>
      <p:pic>
        <p:nvPicPr>
          <p:cNvPr id="16" name="Graphic 15" descr="Checkmark with solid fill">
            <a:extLst>
              <a:ext uri="{FF2B5EF4-FFF2-40B4-BE49-F238E27FC236}">
                <a16:creationId xmlns:a16="http://schemas.microsoft.com/office/drawing/2014/main" id="{1D72D6FB-F1E7-446D-B1C7-2AB582C990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3710814"/>
            <a:ext cx="280121" cy="280121"/>
          </a:xfrm>
          <a:prstGeom prst="rect">
            <a:avLst/>
          </a:prstGeom>
        </p:spPr>
      </p:pic>
      <p:pic>
        <p:nvPicPr>
          <p:cNvPr id="17" name="Graphic 16" descr="Checkmark with solid fill">
            <a:extLst>
              <a:ext uri="{FF2B5EF4-FFF2-40B4-BE49-F238E27FC236}">
                <a16:creationId xmlns:a16="http://schemas.microsoft.com/office/drawing/2014/main" id="{2CDD4289-6718-4D7F-A7CE-726860465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4554561"/>
            <a:ext cx="280121" cy="280121"/>
          </a:xfrm>
          <a:prstGeom prst="rect">
            <a:avLst/>
          </a:prstGeom>
        </p:spPr>
      </p:pic>
      <p:sp>
        <p:nvSpPr>
          <p:cNvPr id="19" name="Oval 18">
            <a:extLst>
              <a:ext uri="{FF2B5EF4-FFF2-40B4-BE49-F238E27FC236}">
                <a16:creationId xmlns:a16="http://schemas.microsoft.com/office/drawing/2014/main" id="{43F215E8-30AB-4677-AEB9-7789B186F6B6}"/>
              </a:ext>
            </a:extLst>
          </p:cNvPr>
          <p:cNvSpPr/>
          <p:nvPr/>
        </p:nvSpPr>
        <p:spPr>
          <a:xfrm>
            <a:off x="838196" y="5426015"/>
            <a:ext cx="481816" cy="4818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Nunito Sans Black" panose="00000A00000000000000" pitchFamily="2" charset="0"/>
            </a:endParaRPr>
          </a:p>
        </p:txBody>
      </p:sp>
      <p:pic>
        <p:nvPicPr>
          <p:cNvPr id="20" name="Graphic 19" descr="Checkmark with solid fill">
            <a:extLst>
              <a:ext uri="{FF2B5EF4-FFF2-40B4-BE49-F238E27FC236}">
                <a16:creationId xmlns:a16="http://schemas.microsoft.com/office/drawing/2014/main" id="{3D10082E-FDC5-4428-8D20-183D4EFA53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044" y="5526863"/>
            <a:ext cx="280121" cy="280121"/>
          </a:xfrm>
          <a:prstGeom prst="rect">
            <a:avLst/>
          </a:prstGeom>
        </p:spPr>
      </p:pic>
      <p:sp>
        <p:nvSpPr>
          <p:cNvPr id="6" name="TextBox 5">
            <a:extLst>
              <a:ext uri="{FF2B5EF4-FFF2-40B4-BE49-F238E27FC236}">
                <a16:creationId xmlns:a16="http://schemas.microsoft.com/office/drawing/2014/main" id="{B1AE3303-FED7-43BC-8496-A2B4969D1740}"/>
              </a:ext>
            </a:extLst>
          </p:cNvPr>
          <p:cNvSpPr txBox="1"/>
          <p:nvPr/>
        </p:nvSpPr>
        <p:spPr>
          <a:xfrm>
            <a:off x="1530408" y="4244072"/>
            <a:ext cx="6622991" cy="888705"/>
          </a:xfrm>
          <a:prstGeom prst="rect">
            <a:avLst/>
          </a:prstGeom>
          <a:noFill/>
          <a:ln>
            <a:solidFill>
              <a:schemeClr val="bg1">
                <a:lumMod val="85000"/>
              </a:schemeClr>
            </a:solidFill>
          </a:ln>
        </p:spPr>
        <p:txBody>
          <a:bodyPr wrap="square" rtlCol="0">
            <a:spAutoFit/>
          </a:bodyPr>
          <a:lstStyle/>
          <a:p>
            <a:pPr>
              <a:lnSpc>
                <a:spcPct val="150000"/>
              </a:lnSpc>
            </a:pPr>
            <a:r>
              <a:rPr lang="en-US" dirty="0">
                <a:solidFill>
                  <a:schemeClr val="tx1"/>
                </a:solidFill>
              </a:rPr>
              <a:t>Must have ACA package and set up ACA Companion Application</a:t>
            </a:r>
            <a:endParaRPr lang="en-US" sz="1400" dirty="0">
              <a:solidFill>
                <a:schemeClr val="tx1"/>
              </a:solidFill>
            </a:endParaRPr>
          </a:p>
        </p:txBody>
      </p:sp>
    </p:spTree>
    <p:extLst>
      <p:ext uri="{BB962C8B-B14F-4D97-AF65-F5344CB8AC3E}">
        <p14:creationId xmlns:p14="http://schemas.microsoft.com/office/powerpoint/2010/main" val="53478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7">
      <a:dk1>
        <a:srgbClr val="404D67"/>
      </a:dk1>
      <a:lt1>
        <a:sysClr val="window" lastClr="FFFFFF"/>
      </a:lt1>
      <a:dk2>
        <a:srgbClr val="0073F0"/>
      </a:dk2>
      <a:lt2>
        <a:srgbClr val="E7E6E6"/>
      </a:lt2>
      <a:accent1>
        <a:srgbClr val="CF0072"/>
      </a:accent1>
      <a:accent2>
        <a:srgbClr val="46CD73"/>
      </a:accent2>
      <a:accent3>
        <a:srgbClr val="7B7B7B"/>
      </a:accent3>
      <a:accent4>
        <a:srgbClr val="00B0CA"/>
      </a:accent4>
      <a:accent5>
        <a:srgbClr val="0070C0"/>
      </a:accent5>
      <a:accent6>
        <a:srgbClr val="70AD37"/>
      </a:accent6>
      <a:hlink>
        <a:srgbClr val="70AD37"/>
      </a:hlink>
      <a:folHlink>
        <a:srgbClr val="0070C0"/>
      </a:folHlink>
    </a:clrScheme>
    <a:fontScheme name="Avenir">
      <a:majorFont>
        <a:latin typeface="Aveni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lgn="ctr">
          <a:defRPr sz="4800" dirty="0" smtClean="0">
            <a:solidFill>
              <a:schemeClr val="bg1">
                <a:lumMod val="95000"/>
              </a:schemeClr>
            </a:solidFill>
            <a:latin typeface="Avenir" panose="020B0503020203020204" pitchFamily="34" charset="0"/>
            <a:cs typeface="Avenir Light"/>
          </a:defRPr>
        </a:defPPr>
      </a:lstStyle>
    </a:txDef>
  </a:objectDefaults>
  <a:extraClrSchemeLst/>
  <a:extLst>
    <a:ext uri="{05A4C25C-085E-4340-85A3-A5531E510DB2}">
      <thm15:themeFamily xmlns:thm15="http://schemas.microsoft.com/office/thememl/2012/main" name="Avionte Corp Deck 2019_General" id="{C910A74E-2E66-284A-A8C3-D536CF5EEEB3}" vid="{4530F7D4-8EA3-9C47-89B7-6A7BC5C438C5}"/>
    </a:ext>
  </a:extLst>
</a:theme>
</file>

<file path=ppt/theme/theme2.xml><?xml version="1.0" encoding="utf-8"?>
<a:theme xmlns:a="http://schemas.openxmlformats.org/drawingml/2006/main" name="Avionté Slide Deck Template v2">
  <a:themeElements>
    <a:clrScheme name="Avionté Slide Template">
      <a:dk1>
        <a:srgbClr val="404D67"/>
      </a:dk1>
      <a:lt1>
        <a:sysClr val="window" lastClr="FFFFFF"/>
      </a:lt1>
      <a:dk2>
        <a:srgbClr val="0073F0"/>
      </a:dk2>
      <a:lt2>
        <a:srgbClr val="FFFFFF"/>
      </a:lt2>
      <a:accent1>
        <a:srgbClr val="CF0072"/>
      </a:accent1>
      <a:accent2>
        <a:srgbClr val="0073F0"/>
      </a:accent2>
      <a:accent3>
        <a:srgbClr val="404D67"/>
      </a:accent3>
      <a:accent4>
        <a:srgbClr val="FFFFFF"/>
      </a:accent4>
      <a:accent5>
        <a:srgbClr val="EFEFEF"/>
      </a:accent5>
      <a:accent6>
        <a:srgbClr val="282828"/>
      </a:accent6>
      <a:hlink>
        <a:srgbClr val="CF0072"/>
      </a:hlink>
      <a:folHlink>
        <a:srgbClr val="CF0072"/>
      </a:folHlink>
    </a:clrScheme>
    <a:fontScheme name="Avionté Slide Template">
      <a:majorFont>
        <a:latin typeface="Avenir Next LT Pro"/>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ionté Slide Deck Template v2" id="{B1F53FFF-DC49-47FF-AFDC-07BEDFE00FB9}" vid="{F984B54D-554D-4C22-9178-4988916132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B251DC7015FD4B88718C6F6289F239" ma:contentTypeVersion="6" ma:contentTypeDescription="Create a new document." ma:contentTypeScope="" ma:versionID="886d150f2be025f393486faeba7b2634">
  <xsd:schema xmlns:xsd="http://www.w3.org/2001/XMLSchema" xmlns:xs="http://www.w3.org/2001/XMLSchema" xmlns:p="http://schemas.microsoft.com/office/2006/metadata/properties" xmlns:ns2="7933413a-fa4d-4eae-b6ff-b5db5f5acc1d" xmlns:ns3="849056ba-db68-45b2-8690-da81cd8f0be9" targetNamespace="http://schemas.microsoft.com/office/2006/metadata/properties" ma:root="true" ma:fieldsID="08e58df7128a46030b81f1f2f562d0e6" ns2:_="" ns3:_="">
    <xsd:import namespace="7933413a-fa4d-4eae-b6ff-b5db5f5acc1d"/>
    <xsd:import namespace="849056ba-db68-45b2-8690-da81cd8f0b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3413a-fa4d-4eae-b6ff-b5db5f5acc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9056ba-db68-45b2-8690-da81cd8f0b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7BB00-CB01-4FB9-B5F1-FB4BF3080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3413a-fa4d-4eae-b6ff-b5db5f5acc1d"/>
    <ds:schemaRef ds:uri="849056ba-db68-45b2-8690-da81cd8f0b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FA785D-1A81-45EE-8FA2-C1A94FF04F41}">
  <ds:schemaRef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purl.org/dc/terms/"/>
    <ds:schemaRef ds:uri="849056ba-db68-45b2-8690-da81cd8f0be9"/>
    <ds:schemaRef ds:uri="http://schemas.microsoft.com/office/infopath/2007/PartnerControls"/>
    <ds:schemaRef ds:uri="http://schemas.openxmlformats.org/package/2006/metadata/core-properties"/>
    <ds:schemaRef ds:uri="7933413a-fa4d-4eae-b6ff-b5db5f5acc1d"/>
  </ds:schemaRefs>
</ds:datastoreItem>
</file>

<file path=customXml/itemProps3.xml><?xml version="1.0" encoding="utf-8"?>
<ds:datastoreItem xmlns:ds="http://schemas.openxmlformats.org/officeDocument/2006/customXml" ds:itemID="{2521C30F-7AA2-4030-89EA-648EA7001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4340</TotalTime>
  <Words>5087</Words>
  <Application>Microsoft Office PowerPoint</Application>
  <PresentationFormat>Widescreen</PresentationFormat>
  <Paragraphs>542</Paragraphs>
  <Slides>44</Slides>
  <Notes>44</Notes>
  <HiddenSlides>3</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44</vt:i4>
      </vt:variant>
    </vt:vector>
  </HeadingPairs>
  <TitlesOfParts>
    <vt:vector size="66" baseType="lpstr">
      <vt:lpstr>Arial</vt:lpstr>
      <vt:lpstr>ArialMT</vt:lpstr>
      <vt:lpstr>Avenir</vt:lpstr>
      <vt:lpstr>Avenir Black</vt:lpstr>
      <vt:lpstr>Avenir Book</vt:lpstr>
      <vt:lpstr>Avenir Medium</vt:lpstr>
      <vt:lpstr>Avenir Next LT Pro</vt:lpstr>
      <vt:lpstr>Avenir Roman</vt:lpstr>
      <vt:lpstr>BryantWeb</vt:lpstr>
      <vt:lpstr>Calibri</vt:lpstr>
      <vt:lpstr>Georgia</vt:lpstr>
      <vt:lpstr>Helvetica</vt:lpstr>
      <vt:lpstr>Montserrat</vt:lpstr>
      <vt:lpstr>MS-Gothic</vt:lpstr>
      <vt:lpstr>MS-PGothic</vt:lpstr>
      <vt:lpstr>Nunito Sans</vt:lpstr>
      <vt:lpstr>Nunito Sans Black</vt:lpstr>
      <vt:lpstr>Roboto</vt:lpstr>
      <vt:lpstr>Segoe UI</vt:lpstr>
      <vt:lpstr>SegoeUISymbol</vt:lpstr>
      <vt:lpstr>1_Office Theme</vt:lpstr>
      <vt:lpstr>Avionté Slide Deck Template v2</vt:lpstr>
      <vt:lpstr>PowerPoint Presentation</vt:lpstr>
      <vt:lpstr>Agenda</vt:lpstr>
      <vt:lpstr>PowerPoint Presentation</vt:lpstr>
      <vt:lpstr>Disclaimer</vt:lpstr>
      <vt:lpstr>PowerPoint Presentation</vt:lpstr>
      <vt:lpstr>PowerPoint Presentation</vt:lpstr>
      <vt:lpstr>Expectations</vt:lpstr>
      <vt:lpstr>PowerPoint Presentation</vt:lpstr>
      <vt:lpstr>Quick check</vt:lpstr>
      <vt:lpstr>Preparation = Success</vt:lpstr>
      <vt:lpstr>PowerPoint Presentation</vt:lpstr>
      <vt:lpstr>PowerPoint Presentation</vt:lpstr>
      <vt:lpstr>ACA Eligibility</vt:lpstr>
      <vt:lpstr>ACA Eligibility</vt:lpstr>
      <vt:lpstr>Monitor ACA Eligible Counters</vt:lpstr>
      <vt:lpstr>PowerPoint Presentation</vt:lpstr>
      <vt:lpstr>Add or Update Insurance Plans </vt:lpstr>
      <vt:lpstr>Insurance Plans</vt:lpstr>
      <vt:lpstr>Add or Update Benefit Packages</vt:lpstr>
      <vt:lpstr>PowerPoint Presentation</vt:lpstr>
      <vt:lpstr>Entering Offers</vt:lpstr>
      <vt:lpstr>Employee Plan Details</vt:lpstr>
      <vt:lpstr>Employee Plan Details</vt:lpstr>
      <vt:lpstr>Employee Plan Details</vt:lpstr>
      <vt:lpstr>Covered individuals</vt:lpstr>
      <vt:lpstr>Employee Declines Coverage</vt:lpstr>
      <vt:lpstr>Import process</vt:lpstr>
      <vt:lpstr>PowerPoint Presentation</vt:lpstr>
      <vt:lpstr>Missing data or employees in ACA Companion</vt:lpstr>
      <vt:lpstr>Verify employee SSNs</vt:lpstr>
      <vt:lpstr>PowerPoint Presentation</vt:lpstr>
      <vt:lpstr>ACA Reports</vt:lpstr>
      <vt:lpstr>Report Preparation</vt:lpstr>
      <vt:lpstr>PowerPoint Presentation</vt:lpstr>
      <vt:lpstr>Gather Electronic consent</vt:lpstr>
      <vt:lpstr>PowerPoint Presentation</vt:lpstr>
      <vt:lpstr>Additional resources</vt:lpstr>
      <vt:lpstr>Avionte University Courses</vt:lpstr>
      <vt:lpstr>Knowledge Base highlights</vt:lpstr>
      <vt:lpstr>PowerPoint Presentation</vt:lpstr>
      <vt:lpstr>PowerPoint Presentation</vt:lpstr>
      <vt:lpstr>Year-End Checklist</vt:lpstr>
      <vt:lpstr>Year-End Checklist</vt:lpstr>
      <vt:lpstr>Year-End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Peterson</dc:creator>
  <cp:lastModifiedBy>Michael Reis</cp:lastModifiedBy>
  <cp:revision>126</cp:revision>
  <dcterms:created xsi:type="dcterms:W3CDTF">2020-11-11T18:01:08Z</dcterms:created>
  <dcterms:modified xsi:type="dcterms:W3CDTF">2022-09-16T13:49:05Z</dcterms:modified>
</cp:coreProperties>
</file>